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1" name="Shape 15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8" name="Shape 15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59" name="Shape 15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66" name="Shape 166"/>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67" name="Shape 167"/>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3" name="Shape 173"/>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1" name="Shape 181"/>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2" name="Shape 182"/>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8" name="Shape 18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89" name="Shape 189"/>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6" name="Shape 19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4200">
                <a:solidFill>
                  <a:srgbClr val="FEE599"/>
                </a:solidFill>
                <a:latin typeface="Calibri"/>
                <a:ea typeface="Calibri"/>
                <a:cs typeface="Calibri"/>
                <a:sym typeface="Calibri"/>
              </a:rPr>
              <a:t>Introduction to Python</a:t>
            </a:r>
            <a:endParaRPr sz="42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a:t>
            </a:r>
            <a:endParaRPr b="1" i="1" sz="1800">
              <a:solidFill>
                <a:schemeClr val="dk1"/>
              </a:solidFill>
              <a:latin typeface="Calibri"/>
              <a:ea typeface="Calibri"/>
              <a:cs typeface="Calibri"/>
              <a:sym typeface="Calibri"/>
            </a:endParaRPr>
          </a:p>
        </p:txBody>
      </p:sp>
      <p:sp>
        <p:nvSpPr>
          <p:cNvPr id="100" name="Shape 100"/>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Python is a programming language, as are C, Fortran, BASIC, PHP, etc.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Some specific features of Python are as follows:</a:t>
            </a:r>
            <a:br>
              <a:rPr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1) an interpreted language. Contrary to e.g. C or Fortran, one does not compile Python code before executing it. </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2) In addition, Python can be used interactively: many Python interpreters are available, from which commands and scripts can be executed.</a:t>
            </a:r>
            <a:endParaRPr i="1" sz="2800">
              <a:solidFill>
                <a:srgbClr val="FEE599"/>
              </a:solidFill>
              <a:latin typeface="Calibri"/>
              <a:ea typeface="Calibri"/>
              <a:cs typeface="Calibri"/>
              <a:sym typeface="Calibri"/>
            </a:endParaRPr>
          </a:p>
          <a:p>
            <a:pPr indent="0" lvl="0" marL="457200" marR="0" rtl="0" algn="l">
              <a:spcBef>
                <a:spcPts val="0"/>
              </a:spcBef>
              <a:spcAft>
                <a:spcPts val="0"/>
              </a:spcAft>
              <a:buNone/>
            </a:pPr>
            <a:r>
              <a:rPr i="1" lang="en-US" sz="2800">
                <a:solidFill>
                  <a:srgbClr val="FEE599"/>
                </a:solidFill>
                <a:latin typeface="Calibri"/>
                <a:ea typeface="Calibri"/>
                <a:cs typeface="Calibri"/>
                <a:sym typeface="Calibri"/>
              </a:rPr>
              <a:t>3) a very readable language with clear non-verbose syntax</a:t>
            </a:r>
            <a:br>
              <a:rPr i="1" lang="en-US" sz="2800">
                <a:solidFill>
                  <a:srgbClr val="FEE599"/>
                </a:solidFill>
                <a:latin typeface="Calibri"/>
                <a:ea typeface="Calibri"/>
                <a:cs typeface="Calibri"/>
                <a:sym typeface="Calibri"/>
              </a:rPr>
            </a:br>
            <a:r>
              <a:rPr i="1" lang="en-US" sz="2800">
                <a:solidFill>
                  <a:srgbClr val="FEE599"/>
                </a:solidFill>
                <a:latin typeface="Calibri"/>
                <a:ea typeface="Calibri"/>
                <a:cs typeface="Calibri"/>
                <a:sym typeface="Calibri"/>
              </a:rPr>
              <a:t>a language for which a large variety of high-quality packages are available for various applications, from web frameworks to scientific computing.</a:t>
            </a:r>
            <a:br>
              <a:rPr i="1"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Some features, continued</a:t>
            </a:r>
            <a:endParaRPr b="1" i="1" sz="1800">
              <a:solidFill>
                <a:schemeClr val="dk1"/>
              </a:solidFill>
              <a:latin typeface="Calibri"/>
              <a:ea typeface="Calibri"/>
              <a:cs typeface="Calibri"/>
              <a:sym typeface="Calibri"/>
            </a:endParaRPr>
          </a:p>
        </p:txBody>
      </p:sp>
      <p:sp>
        <p:nvSpPr>
          <p:cNvPr id="107" name="Shape 107"/>
          <p:cNvSpPr txBox="1"/>
          <p:nvPr/>
        </p:nvSpPr>
        <p:spPr>
          <a:xfrm>
            <a:off x="2177141" y="1263341"/>
            <a:ext cx="9797100" cy="4524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rgbClr val="FEE599"/>
                </a:solidFill>
                <a:latin typeface="Calibri"/>
                <a:ea typeface="Calibri"/>
                <a:cs typeface="Calibri"/>
                <a:sym typeface="Calibri"/>
              </a:rPr>
              <a:t>4) a language very easy to interface with other languages, in particular C and C++.</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5) Python is an object-oriented language, with dynamic typing (the same variable can contain objects of different types during the course of a program).</a:t>
            </a:r>
            <a:br>
              <a:rPr lang="en-US" sz="2800">
                <a:solidFill>
                  <a:srgbClr val="FEE599"/>
                </a:solidFill>
                <a:latin typeface="Calibri"/>
                <a:ea typeface="Calibri"/>
                <a:cs typeface="Calibri"/>
                <a:sym typeface="Calibri"/>
              </a:rPr>
            </a:b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Python Numeric Data Types</a:t>
            </a:r>
            <a:endParaRPr b="1" i="1" sz="1800">
              <a:solidFill>
                <a:schemeClr val="dk1"/>
              </a:solidFill>
              <a:latin typeface="Calibri"/>
              <a:ea typeface="Calibri"/>
              <a:cs typeface="Calibri"/>
              <a:sym typeface="Calibri"/>
            </a:endParaRPr>
          </a:p>
        </p:txBody>
      </p:sp>
      <p:sp>
        <p:nvSpPr>
          <p:cNvPr id="114" name="Shape 114"/>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Integer </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(1,4,2)</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Floating point (decimal)</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(1.32,15.234324)</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r>
              <a:rPr b="1" lang="en-US" sz="2800">
                <a:solidFill>
                  <a:srgbClr val="FEE599"/>
                </a:solidFill>
                <a:latin typeface="Calibri"/>
                <a:ea typeface="Calibri"/>
                <a:cs typeface="Calibri"/>
                <a:sym typeface="Calibri"/>
              </a:rPr>
              <a:t>Complex numbers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e.g (a+bi = 1 + .5j)</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a:t>
            </a:r>
            <a:r>
              <a:rPr b="1" lang="en-US" sz="2800">
                <a:solidFill>
                  <a:srgbClr val="FEE599"/>
                </a:solidFill>
                <a:latin typeface="Calibri"/>
                <a:ea typeface="Calibri"/>
                <a:cs typeface="Calibri"/>
                <a:sym typeface="Calibri"/>
              </a:rPr>
              <a:t>Booleans</a:t>
            </a:r>
            <a:endParaRPr b="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only two values (True or False)</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rPr lang="en-US" sz="3700">
                <a:solidFill>
                  <a:srgbClr val="FEE599"/>
                </a:solidFill>
                <a:latin typeface="Calibri"/>
                <a:ea typeface="Calibri"/>
                <a:cs typeface="Calibri"/>
                <a:sym typeface="Calibri"/>
              </a:rPr>
              <a:t>Built-in Collection Types</a:t>
            </a:r>
            <a:endParaRPr sz="37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1800">
              <a:solidFill>
                <a:srgbClr val="FEE599"/>
              </a:solidFill>
              <a:latin typeface="Calibri"/>
              <a:ea typeface="Calibri"/>
              <a:cs typeface="Calibri"/>
              <a:sym typeface="Calibri"/>
            </a:endParaRPr>
          </a:p>
        </p:txBody>
      </p:sp>
      <p:sp>
        <p:nvSpPr>
          <p:cNvPr id="121" name="Shape 121"/>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 list is an ordered, </a:t>
            </a:r>
            <a:r>
              <a:rPr b="1" lang="en-US" sz="2800">
                <a:solidFill>
                  <a:srgbClr val="FEE599"/>
                </a:solidFill>
                <a:latin typeface="Calibri"/>
                <a:ea typeface="Calibri"/>
                <a:cs typeface="Calibri"/>
                <a:sym typeface="Calibri"/>
              </a:rPr>
              <a:t>mutable </a:t>
            </a:r>
            <a:r>
              <a:rPr lang="en-US" sz="2800">
                <a:solidFill>
                  <a:srgbClr val="FEE599"/>
                </a:solidFill>
                <a:latin typeface="Calibri"/>
                <a:ea typeface="Calibri"/>
                <a:cs typeface="Calibri"/>
                <a:sym typeface="Calibri"/>
              </a:rPr>
              <a:t>collection of zero or more references to Python data objects. Lists are written as comma-delimited values enclosed in square brackets. The empty list is simply [ ]. </a:t>
            </a:r>
            <a:endParaRPr sz="2800">
              <a:solidFill>
                <a:srgbClr val="FEE599"/>
              </a:solidFill>
              <a:latin typeface="Calibri"/>
              <a:ea typeface="Calibri"/>
              <a:cs typeface="Calibri"/>
              <a:sym typeface="Calibri"/>
            </a:endParaRPr>
          </a:p>
          <a:p>
            <a:pPr indent="-482600" lvl="0" marL="609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are heterogeneous, meaning that the data objects need not all be from the same class and the collection can be assigned to a variable as below.</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Operations on Lists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Shape 12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36" name="Shape 136"/>
          <p:cNvSpPr txBox="1"/>
          <p:nvPr/>
        </p:nvSpPr>
        <p:spPr>
          <a:xfrm>
            <a:off x="2177141" y="1140041"/>
            <a:ext cx="9797100" cy="45243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method is a function that “belongs to” an object</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Shape 144"/>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