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F37AAA-07D6-44BE-B346-AC43F807530D}">
  <a:tblStyle styleId="{99F37AAA-07D6-44BE-B346-AC43F807530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		 	 	 		</a:t>
            </a:r>
            <a:endParaRPr/>
          </a:p>
          <a:p>
            <a:pPr indent="0" lvl="0" marL="0">
              <a:spcBef>
                <a:spcPts val="0"/>
              </a:spcBef>
              <a:spcAft>
                <a:spcPts val="0"/>
              </a:spcAft>
              <a:buClr>
                <a:schemeClr val="dk1"/>
              </a:buClr>
              <a:buSzPts val="1100"/>
              <a:buFont typeface="Arial"/>
              <a:buNone/>
            </a:pPr>
            <a:r>
              <a:rPr lang="en-US"/>
              <a:t>			</a:t>
            </a:r>
            <a:endParaRPr/>
          </a:p>
          <a:p>
            <a:pPr indent="0" lvl="0" marL="0">
              <a:spcBef>
                <a:spcPts val="0"/>
              </a:spcBef>
              <a:spcAft>
                <a:spcPts val="0"/>
              </a:spcAft>
              <a:buClr>
                <a:schemeClr val="dk1"/>
              </a:buClr>
              <a:buSzPts val="1100"/>
              <a:buFont typeface="Arial"/>
              <a:buNone/>
            </a:pPr>
            <a:r>
              <a:rPr lang="en-US"/>
              <a:t>				</a:t>
            </a:r>
            <a:endParaRPr/>
          </a:p>
          <a:p>
            <a:pPr indent="0" lvl="0" marL="0">
              <a:spcBef>
                <a:spcPts val="0"/>
              </a:spcBef>
              <a:spcAft>
                <a:spcPts val="0"/>
              </a:spcAft>
              <a:buClr>
                <a:schemeClr val="dk1"/>
              </a:buClr>
              <a:buSzPts val="1100"/>
              <a:buFont typeface="Arial"/>
              <a:buNone/>
            </a:pPr>
            <a:r>
              <a:rPr lang="en-US"/>
              <a:t>					</a:t>
            </a:r>
            <a:endParaRPr/>
          </a:p>
          <a:p>
            <a:pPr indent="0" lvl="0" marL="0">
              <a:spcBef>
                <a:spcPts val="0"/>
              </a:spcBef>
              <a:spcAft>
                <a:spcPts val="0"/>
              </a:spcAft>
              <a:buClr>
                <a:schemeClr val="dk1"/>
              </a:buClr>
              <a:buSzPts val="1100"/>
              <a:buFont typeface="Arial"/>
              <a:buNone/>
            </a:pPr>
            <a:r>
              <a:rPr lang="en-US"/>
              <a:t>With linked lists, you never have to move your items</a:t>
            </a:r>
            <a:endParaRPr/>
          </a:p>
          <a:p>
            <a:pPr indent="0" lvl="0" marL="0">
              <a:spcBef>
                <a:spcPts val="0"/>
              </a:spcBef>
              <a:spcAft>
                <a:spcPts val="0"/>
              </a:spcAft>
              <a:buClr>
                <a:schemeClr val="dk1"/>
              </a:buClr>
              <a:buSzPts val="1100"/>
              <a:buFont typeface="Arial"/>
              <a:buNone/>
            </a:pPr>
            <a:r>
              <a:rPr lang="en-US"/>
              <a:t>				</a:t>
            </a:r>
            <a:endParaRPr/>
          </a:p>
          <a:p>
            <a:pPr indent="0" lvl="0" marL="0">
              <a:spcBef>
                <a:spcPts val="0"/>
              </a:spcBef>
              <a:spcAft>
                <a:spcPts val="0"/>
              </a:spcAft>
              <a:buClr>
                <a:schemeClr val="dk1"/>
              </a:buClr>
              <a:buSzPts val="1100"/>
              <a:buFont typeface="Arial"/>
              <a:buNone/>
            </a:pPr>
            <a:r>
              <a:rPr lang="en-US"/>
              <a:t>With linked lists, you never have to move your items			</a:t>
            </a:r>
            <a:endParaRPr/>
          </a:p>
          <a:p>
            <a:pPr indent="0" lvl="0" marL="0">
              <a:spcBef>
                <a:spcPts val="0"/>
              </a:spcBef>
              <a:spcAft>
                <a:spcPts val="0"/>
              </a:spcAft>
              <a:buClr>
                <a:schemeClr val="dk1"/>
              </a:buClr>
              <a:buSzPts val="1100"/>
              <a:buFont typeface="Arial"/>
              <a:buNone/>
            </a:pPr>
            <a:r>
              <a:rPr lang="en-US"/>
              <a:t>		</a:t>
            </a:r>
            <a:endParaRPr/>
          </a:p>
          <a:p>
            <a:pPr indent="0" lvl="0" marL="0" rtl="0">
              <a:spcBef>
                <a:spcPts val="0"/>
              </a:spcBef>
              <a:spcAft>
                <a:spcPts val="0"/>
              </a:spcAft>
              <a:buNone/>
            </a:pPr>
            <a:r>
              <a:t/>
            </a:r>
            <a:endParaRPr/>
          </a:p>
        </p:txBody>
      </p:sp>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The function </a:t>
            </a:r>
            <a:r>
              <a:rPr lang="en-US" sz="950">
                <a:solidFill>
                  <a:srgbClr val="C7254E"/>
                </a:solidFill>
                <a:highlight>
                  <a:srgbClr val="F9F2F4"/>
                </a:highlight>
                <a:latin typeface="Courier New"/>
                <a:ea typeface="Courier New"/>
                <a:cs typeface="Courier New"/>
                <a:sym typeface="Courier New"/>
              </a:rPr>
              <a:t>divideBy2</a:t>
            </a:r>
            <a:r>
              <a:rPr lang="en-US" sz="1050">
                <a:solidFill>
                  <a:srgbClr val="333333"/>
                </a:solidFill>
                <a:highlight>
                  <a:srgbClr val="FFFFFF"/>
                </a:highlight>
              </a:rPr>
              <a:t> takes an argument that is a decimal number and repeatedly divides it by 2. Line 7 uses the built-in modulo operator, %, to extract the remainder and line 8 then pushes it on the stack. After the division process reaches 0, a binary string is constructed in lines creates an empty string. The binary digits are popped from the stack one at a time and appended to the right-hand end of the string. The binary string is then returned.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050">
                <a:solidFill>
                  <a:srgbClr val="333333"/>
                </a:solidFill>
                <a:highlight>
                  <a:srgbClr val="FFFFFF"/>
                </a:highlight>
              </a:rPr>
              <a:t>Divide and conquer means that we divide the problem into smaller pieces, solve the smaller pieces in some way, and then reassemble the whole problem to get the result. When we perform a binary search of a list, we first check the middle item. If the item we are searching for is less than the middle item, we can simply perform a binary search of the left half of the original list. Likewise, if the item is greater, we can perform a binary search of the right half.</a:t>
            </a:r>
            <a:endParaRPr sz="1050">
              <a:solidFill>
                <a:srgbClr val="333333"/>
              </a:solidFill>
              <a:highlight>
                <a:srgbClr val="FFFFFF"/>
              </a:highlight>
            </a:endParaRPr>
          </a:p>
          <a:p>
            <a:pPr indent="0" lvl="0" marL="0">
              <a:spcBef>
                <a:spcPts val="0"/>
              </a:spcBef>
              <a:spcAft>
                <a:spcPts val="0"/>
              </a:spcAft>
              <a:buNone/>
            </a:pPr>
            <a:r>
              <a:t/>
            </a:r>
            <a:endParaRPr sz="1050">
              <a:solidFill>
                <a:srgbClr val="333333"/>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lang="en-US" sz="1050">
                <a:solidFill>
                  <a:srgbClr val="333333"/>
                </a:solidFill>
              </a:rPr>
              <a:t>When we split the list enough times, we end up with a list that has just one item. Either that is the item we are looking for or it is not. Either way, we are done. The number of comparisons necessary to get to this point is </a:t>
            </a:r>
            <a:r>
              <a:rPr i="1" lang="en-US" sz="1050">
                <a:solidFill>
                  <a:srgbClr val="333333"/>
                </a:solidFill>
              </a:rPr>
              <a:t>i</a:t>
            </a:r>
            <a:r>
              <a:rPr lang="en-US" sz="1050">
                <a:solidFill>
                  <a:srgbClr val="333333"/>
                </a:solidFill>
              </a:rPr>
              <a:t> where </a:t>
            </a:r>
            <a:r>
              <a:rPr lang="en-US" sz="900">
                <a:solidFill>
                  <a:srgbClr val="333333"/>
                </a:solidFill>
              </a:rPr>
              <a:t>n2</a:t>
            </a:r>
            <a:r>
              <a:rPr lang="en-US" sz="650">
                <a:solidFill>
                  <a:srgbClr val="333333"/>
                </a:solidFill>
              </a:rPr>
              <a:t>i</a:t>
            </a:r>
            <a:r>
              <a:rPr lang="en-US" sz="1250">
                <a:solidFill>
                  <a:srgbClr val="333333"/>
                </a:solidFill>
              </a:rPr>
              <a:t>=1</a:t>
            </a:r>
            <a:r>
              <a:rPr lang="en-US" sz="1050">
                <a:solidFill>
                  <a:srgbClr val="333333"/>
                </a:solidFill>
              </a:rPr>
              <a:t>n2i=1. Solving for </a:t>
            </a:r>
            <a:r>
              <a:rPr i="1" lang="en-US" sz="1050">
                <a:solidFill>
                  <a:srgbClr val="333333"/>
                </a:solidFill>
              </a:rPr>
              <a:t>i</a:t>
            </a:r>
            <a:r>
              <a:rPr lang="en-US" sz="1050">
                <a:solidFill>
                  <a:srgbClr val="333333"/>
                </a:solidFill>
              </a:rPr>
              <a:t> gives us </a:t>
            </a:r>
            <a:r>
              <a:rPr lang="en-US" sz="1250">
                <a:solidFill>
                  <a:srgbClr val="333333"/>
                </a:solidFill>
              </a:rPr>
              <a:t>i=logn </a:t>
            </a:r>
            <a:r>
              <a:rPr lang="en-US" sz="1050">
                <a:solidFill>
                  <a:srgbClr val="333333"/>
                </a:solidFill>
              </a:rPr>
              <a:t>i=log(⁡n). The maximum number of comparisons is logarithmic with respect to the number of items in the list. Therefore, the binary search is </a:t>
            </a:r>
            <a:r>
              <a:rPr lang="en-US" sz="1250">
                <a:solidFill>
                  <a:srgbClr val="333333"/>
                </a:solidFill>
              </a:rPr>
              <a:t>O(logn)</a:t>
            </a:r>
            <a:r>
              <a:rPr lang="en-US" sz="1050">
                <a:solidFill>
                  <a:srgbClr val="333333"/>
                </a:solidFill>
              </a:rPr>
              <a:t>O(log⁡n).</a:t>
            </a:r>
            <a:endParaRPr sz="1050">
              <a:solidFill>
                <a:srgbClr val="333333"/>
              </a:solidFill>
            </a:endParaRPr>
          </a:p>
          <a:p>
            <a:pPr indent="0" lvl="0" marL="0" rtl="0">
              <a:lnSpc>
                <a:spcPct val="115000"/>
              </a:lnSpc>
              <a:spcBef>
                <a:spcPts val="800"/>
              </a:spcBef>
              <a:spcAft>
                <a:spcPts val="0"/>
              </a:spcAft>
              <a:buClr>
                <a:schemeClr val="dk1"/>
              </a:buClr>
              <a:buSzPts val="1100"/>
              <a:buFont typeface="Arial"/>
              <a:buNone/>
            </a:pPr>
            <a:r>
              <a:t/>
            </a:r>
            <a:endParaRPr sz="1050">
              <a:solidFill>
                <a:srgbClr val="333333"/>
              </a:solidFill>
            </a:endParaRPr>
          </a:p>
          <a:p>
            <a:pPr indent="0" lvl="0" marL="0">
              <a:spcBef>
                <a:spcPts val="0"/>
              </a:spcBef>
              <a:spcAft>
                <a:spcPts val="0"/>
              </a:spcAft>
              <a:buNone/>
            </a:pPr>
            <a:r>
              <a:t/>
            </a:r>
            <a:endParaRPr sz="1050">
              <a:solidFill>
                <a:srgbClr val="333333"/>
              </a:solidFill>
              <a:highlight>
                <a:srgbClr val="FFFFFF"/>
              </a:highlight>
            </a:endParaRPr>
          </a:p>
          <a:p>
            <a:pPr indent="0" lvl="0" marL="0" rtl="0">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050">
                <a:solidFill>
                  <a:srgbClr val="333333"/>
                </a:solidFill>
                <a:highlight>
                  <a:srgbClr val="FFFFFF"/>
                </a:highlight>
              </a:rPr>
              <a:t>	</a:t>
            </a:r>
            <a:endParaRPr sz="1050">
              <a:solidFill>
                <a:srgbClr val="333333"/>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4" name="Shape 84"/>
        <p:cNvGrpSpPr/>
        <p:nvPr/>
      </p:nvGrpSpPr>
      <p:grpSpPr>
        <a:xfrm>
          <a:off x="0" y="0"/>
          <a:ext cx="0" cy="0"/>
          <a:chOff x="0" y="0"/>
          <a:chExt cx="0" cy="0"/>
        </a:xfrm>
      </p:grpSpPr>
      <p:sp>
        <p:nvSpPr>
          <p:cNvPr id="85" name="Shape 85"/>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86" name="Shape 86"/>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7" name="Shape 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sp>
        <p:nvSpPr>
          <p:cNvPr id="89" name="Shape 89"/>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0" name="Shape 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1" name="Shape 91"/>
        <p:cNvGrpSpPr/>
        <p:nvPr/>
      </p:nvGrpSpPr>
      <p:grpSpPr>
        <a:xfrm>
          <a:off x="0" y="0"/>
          <a:ext cx="0" cy="0"/>
          <a:chOff x="0" y="0"/>
          <a:chExt cx="0" cy="0"/>
        </a:xfrm>
      </p:grpSpPr>
      <p:sp>
        <p:nvSpPr>
          <p:cNvPr id="92" name="Shape 92"/>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 name="Shape 93"/>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94" name="Shape 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5" name="Shape 95"/>
        <p:cNvGrpSpPr/>
        <p:nvPr/>
      </p:nvGrpSpPr>
      <p:grpSpPr>
        <a:xfrm>
          <a:off x="0" y="0"/>
          <a:ext cx="0" cy="0"/>
          <a:chOff x="0" y="0"/>
          <a:chExt cx="0" cy="0"/>
        </a:xfrm>
      </p:grpSpPr>
      <p:sp>
        <p:nvSpPr>
          <p:cNvPr id="96" name="Shape 9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7" name="Shape 97"/>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98" name="Shape 98"/>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99" name="Shape 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0" name="Shape 100"/>
        <p:cNvGrpSpPr/>
        <p:nvPr/>
      </p:nvGrpSpPr>
      <p:grpSpPr>
        <a:xfrm>
          <a:off x="0" y="0"/>
          <a:ext cx="0" cy="0"/>
          <a:chOff x="0" y="0"/>
          <a:chExt cx="0" cy="0"/>
        </a:xfrm>
      </p:grpSpPr>
      <p:sp>
        <p:nvSpPr>
          <p:cNvPr id="101" name="Shape 101"/>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2" name="Shape 1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3" name="Shape 103"/>
        <p:cNvGrpSpPr/>
        <p:nvPr/>
      </p:nvGrpSpPr>
      <p:grpSpPr>
        <a:xfrm>
          <a:off x="0" y="0"/>
          <a:ext cx="0" cy="0"/>
          <a:chOff x="0" y="0"/>
          <a:chExt cx="0" cy="0"/>
        </a:xfrm>
      </p:grpSpPr>
      <p:sp>
        <p:nvSpPr>
          <p:cNvPr id="104" name="Shape 104"/>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5" name="Shape 105"/>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6" name="Shape 1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7" name="Shape 107"/>
        <p:cNvGrpSpPr/>
        <p:nvPr/>
      </p:nvGrpSpPr>
      <p:grpSpPr>
        <a:xfrm>
          <a:off x="0" y="0"/>
          <a:ext cx="0" cy="0"/>
          <a:chOff x="0" y="0"/>
          <a:chExt cx="0" cy="0"/>
        </a:xfrm>
      </p:grpSpPr>
      <p:sp>
        <p:nvSpPr>
          <p:cNvPr id="108" name="Shape 10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09" name="Shape 1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0" name="Shape 110"/>
        <p:cNvGrpSpPr/>
        <p:nvPr/>
      </p:nvGrpSpPr>
      <p:grpSpPr>
        <a:xfrm>
          <a:off x="0" y="0"/>
          <a:ext cx="0" cy="0"/>
          <a:chOff x="0" y="0"/>
          <a:chExt cx="0" cy="0"/>
        </a:xfrm>
      </p:grpSpPr>
      <p:sp>
        <p:nvSpPr>
          <p:cNvPr id="111" name="Shape 11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2" name="Shape 112"/>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13" name="Shape 113"/>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Shape 114"/>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5" name="Shape 1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6" name="Shape 116"/>
        <p:cNvGrpSpPr/>
        <p:nvPr/>
      </p:nvGrpSpPr>
      <p:grpSpPr>
        <a:xfrm>
          <a:off x="0" y="0"/>
          <a:ext cx="0" cy="0"/>
          <a:chOff x="0" y="0"/>
          <a:chExt cx="0" cy="0"/>
        </a:xfrm>
      </p:grpSpPr>
      <p:sp>
        <p:nvSpPr>
          <p:cNvPr id="117" name="Shape 117"/>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2400"/>
              <a:buNone/>
              <a:defRPr/>
            </a:lvl1pPr>
          </a:lstStyle>
          <a:p/>
        </p:txBody>
      </p:sp>
      <p:sp>
        <p:nvSpPr>
          <p:cNvPr id="118" name="Shape 1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9" name="Shape 119"/>
        <p:cNvGrpSpPr/>
        <p:nvPr/>
      </p:nvGrpSpPr>
      <p:grpSpPr>
        <a:xfrm>
          <a:off x="0" y="0"/>
          <a:ext cx="0" cy="0"/>
          <a:chOff x="0" y="0"/>
          <a:chExt cx="0" cy="0"/>
        </a:xfrm>
      </p:grpSpPr>
      <p:sp>
        <p:nvSpPr>
          <p:cNvPr id="120" name="Shape 12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21" name="Shape 12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22" name="Shape 1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3" name="Shape 123"/>
        <p:cNvGrpSpPr/>
        <p:nvPr/>
      </p:nvGrpSpPr>
      <p:grpSpPr>
        <a:xfrm>
          <a:off x="0" y="0"/>
          <a:ext cx="0" cy="0"/>
          <a:chOff x="0" y="0"/>
          <a:chExt cx="0" cy="0"/>
        </a:xfrm>
      </p:grpSpPr>
      <p:sp>
        <p:nvSpPr>
          <p:cNvPr id="124" name="Shape 1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82" name="Shape 8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83" name="Shape 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130" name="Shape 1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31" name="Shape 1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2" name="Shape 132"/>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3" name="Shape 203"/>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Now that we know Big O...lets talk about memory</a:t>
            </a:r>
            <a:endParaRPr sz="4400">
              <a:solidFill>
                <a:srgbClr val="FEE599"/>
              </a:solidFill>
              <a:latin typeface="Calibri"/>
              <a:ea typeface="Calibri"/>
              <a:cs typeface="Calibri"/>
              <a:sym typeface="Calibri"/>
            </a:endParaRPr>
          </a:p>
        </p:txBody>
      </p:sp>
      <p:sp>
        <p:nvSpPr>
          <p:cNvPr id="204" name="Shape 204"/>
          <p:cNvSpPr txBox="1"/>
          <p:nvPr/>
        </p:nvSpPr>
        <p:spPr>
          <a:xfrm>
            <a:off x="2177141" y="1847616"/>
            <a:ext cx="9797100" cy="45243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Each time you want to store an item in memory, you ask the computer for some space, and it gives you an address where you can store your item. </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If you want to store multiple items, there are two basic ways to do so: arrays and lists.</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Arrays and lists are examples of </a:t>
            </a:r>
            <a:r>
              <a:rPr b="1" lang="en-US" sz="3200">
                <a:solidFill>
                  <a:srgbClr val="FEE599"/>
                </a:solidFill>
                <a:latin typeface="Calibri"/>
                <a:ea typeface="Calibri"/>
                <a:cs typeface="Calibri"/>
                <a:sym typeface="Calibri"/>
              </a:rPr>
              <a:t>data structures.</a:t>
            </a:r>
            <a:r>
              <a:rPr lang="en-US" sz="3200">
                <a:solidFill>
                  <a:srgbClr val="FEE599"/>
                </a:solidFill>
                <a:latin typeface="Calibri"/>
                <a:ea typeface="Calibri"/>
                <a:cs typeface="Calibri"/>
                <a:sym typeface="Calibri"/>
              </a:rPr>
              <a:t> </a:t>
            </a:r>
            <a:endParaRPr sz="32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0" name="Shape 210"/>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What is a data structure?</a:t>
            </a:r>
            <a:endParaRPr sz="4400">
              <a:solidFill>
                <a:srgbClr val="FEE599"/>
              </a:solidFill>
              <a:latin typeface="Calibri"/>
              <a:ea typeface="Calibri"/>
              <a:cs typeface="Calibri"/>
              <a:sym typeface="Calibri"/>
            </a:endParaRPr>
          </a:p>
        </p:txBody>
      </p:sp>
      <p:sp>
        <p:nvSpPr>
          <p:cNvPr id="211" name="Shape 211"/>
          <p:cNvSpPr txBox="1"/>
          <p:nvPr/>
        </p:nvSpPr>
        <p:spPr>
          <a:xfrm>
            <a:off x="2177141" y="1847616"/>
            <a:ext cx="9797100" cy="45243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An abstract data type, sometimes abbreviated ADT, is a logical description of how we view the data (the state) and the operations that are allowed (behaviour) without regard to how they will be implemented. The implementation of an abstract data type, often referred to as a </a:t>
            </a:r>
            <a:r>
              <a:rPr b="1" lang="en-US" sz="3200">
                <a:solidFill>
                  <a:srgbClr val="FEE599"/>
                </a:solidFill>
                <a:latin typeface="Calibri"/>
                <a:ea typeface="Calibri"/>
                <a:cs typeface="Calibri"/>
                <a:sym typeface="Calibri"/>
              </a:rPr>
              <a:t>data structure</a:t>
            </a:r>
            <a:r>
              <a:rPr lang="en-US" sz="3200">
                <a:solidFill>
                  <a:srgbClr val="FEE599"/>
                </a:solidFill>
                <a:latin typeface="Calibri"/>
                <a:ea typeface="Calibri"/>
                <a:cs typeface="Calibri"/>
                <a:sym typeface="Calibri"/>
              </a:rPr>
              <a:t>, will require that we provide a physical view of the data using some collection of programming constructs and primitive data types. </a:t>
            </a:r>
            <a:br>
              <a:rPr lang="en-US" sz="3200">
                <a:solidFill>
                  <a:srgbClr val="FEE599"/>
                </a:solidFill>
                <a:latin typeface="Calibri"/>
                <a:ea typeface="Calibri"/>
                <a:cs typeface="Calibri"/>
                <a:sym typeface="Calibri"/>
              </a:rPr>
            </a:br>
            <a:endParaRPr sz="32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7" name="Shape 217"/>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Data Structure: Arrays</a:t>
            </a:r>
            <a:endParaRPr sz="4400">
              <a:solidFill>
                <a:srgbClr val="FEE599"/>
              </a:solidFill>
              <a:latin typeface="Calibri"/>
              <a:ea typeface="Calibri"/>
              <a:cs typeface="Calibri"/>
              <a:sym typeface="Calibri"/>
            </a:endParaRPr>
          </a:p>
        </p:txBody>
      </p:sp>
      <p:sp>
        <p:nvSpPr>
          <p:cNvPr id="218" name="Shape 218"/>
          <p:cNvSpPr txBox="1"/>
          <p:nvPr/>
        </p:nvSpPr>
        <p:spPr>
          <a:xfrm>
            <a:off x="2177141" y="1444191"/>
            <a:ext cx="9797100" cy="45243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Arrays are a collection structure or a data structure where our tasks are stored contiguously (right next to each other) in memory.</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If we have an array with four elements, we would ask the computer for a chunk of memory that can fit four tasks. I</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f you added an element to the array, you are out of space and need to move to a new spot in memory every time, adding a new item will be really slow.</a:t>
            </a:r>
            <a:endParaRPr sz="3200">
              <a:solidFill>
                <a:srgbClr val="FEE5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4" name="Shape 224"/>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Linked lists: A better implementation</a:t>
            </a:r>
            <a:endParaRPr sz="4400">
              <a:solidFill>
                <a:srgbClr val="FEE599"/>
              </a:solidFill>
              <a:latin typeface="Calibri"/>
              <a:ea typeface="Calibri"/>
              <a:cs typeface="Calibri"/>
              <a:sym typeface="Calibri"/>
            </a:endParaRPr>
          </a:p>
        </p:txBody>
      </p:sp>
      <p:sp>
        <p:nvSpPr>
          <p:cNvPr id="225" name="Shape 225"/>
          <p:cNvSpPr txBox="1"/>
          <p:nvPr/>
        </p:nvSpPr>
        <p:spPr>
          <a:xfrm>
            <a:off x="2177141" y="1444191"/>
            <a:ext cx="9797100" cy="45243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With linked lists, your items can be anywhere in memory. Each item stores the address of the next item in the list. So, a bunch of random memory addresses are linked together.</a:t>
            </a:r>
            <a:endParaRPr sz="3200">
              <a:solidFill>
                <a:srgbClr val="FEE599"/>
              </a:solidFill>
              <a:latin typeface="Calibri"/>
              <a:ea typeface="Calibri"/>
              <a:cs typeface="Calibri"/>
              <a:sym typeface="Calibri"/>
            </a:endParaRPr>
          </a:p>
        </p:txBody>
      </p:sp>
      <p:pic>
        <p:nvPicPr>
          <p:cNvPr id="226" name="Shape 226"/>
          <p:cNvPicPr preferRelativeResize="0"/>
          <p:nvPr/>
        </p:nvPicPr>
        <p:blipFill>
          <a:blip r:embed="rId4">
            <a:alphaModFix/>
          </a:blip>
          <a:stretch>
            <a:fillRect/>
          </a:stretch>
        </p:blipFill>
        <p:spPr>
          <a:xfrm>
            <a:off x="4805350" y="3529025"/>
            <a:ext cx="4977425" cy="314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2" name="Shape 232"/>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Linked lists: Problems</a:t>
            </a:r>
            <a:endParaRPr sz="4400">
              <a:solidFill>
                <a:srgbClr val="FEE599"/>
              </a:solidFill>
              <a:latin typeface="Calibri"/>
              <a:ea typeface="Calibri"/>
              <a:cs typeface="Calibri"/>
              <a:sym typeface="Calibri"/>
            </a:endParaRPr>
          </a:p>
        </p:txBody>
      </p:sp>
      <p:sp>
        <p:nvSpPr>
          <p:cNvPr id="233" name="Shape 233"/>
          <p:cNvSpPr txBox="1"/>
          <p:nvPr/>
        </p:nvSpPr>
        <p:spPr>
          <a:xfrm>
            <a:off x="2177141" y="1444191"/>
            <a:ext cx="9797100" cy="45243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Linked lists have a similar problem. Suppose you want to read the last item in a linked list. You can’t just read it, because you don’t know what address it’s at.</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Arrays are great if you want to read random elements, because you can look up any element in your array instantly. With a linked list, the elements aren’t next to each other.</a:t>
            </a:r>
            <a:endParaRPr sz="32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9" name="Shape 239"/>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Inserting in the middle</a:t>
            </a:r>
            <a:endParaRPr sz="4400">
              <a:solidFill>
                <a:srgbClr val="FEE599"/>
              </a:solidFill>
              <a:latin typeface="Calibri"/>
              <a:ea typeface="Calibri"/>
              <a:cs typeface="Calibri"/>
              <a:sym typeface="Calibri"/>
            </a:endParaRPr>
          </a:p>
        </p:txBody>
      </p:sp>
      <p:sp>
        <p:nvSpPr>
          <p:cNvPr id="240" name="Shape 240"/>
          <p:cNvSpPr txBox="1"/>
          <p:nvPr/>
        </p:nvSpPr>
        <p:spPr>
          <a:xfrm>
            <a:off x="2177141" y="1444191"/>
            <a:ext cx="9797100" cy="45243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How would we insert an element in the middle of a data structure. That is we want  a certain order so we care about where middle is.</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In an array, we would have to shift half the items down and now request for another chunk of memory.</a:t>
            </a:r>
            <a:endParaRPr sz="3200">
              <a:solidFill>
                <a:srgbClr val="FEE599"/>
              </a:solidFill>
              <a:latin typeface="Calibri"/>
              <a:ea typeface="Calibri"/>
              <a:cs typeface="Calibri"/>
              <a:sym typeface="Calibri"/>
            </a:endParaRPr>
          </a:p>
          <a:p>
            <a:pPr indent="-431800" lvl="0" marL="457200" marR="0" rtl="0" algn="l">
              <a:spcBef>
                <a:spcPts val="0"/>
              </a:spcBef>
              <a:spcAft>
                <a:spcPts val="0"/>
              </a:spcAft>
              <a:buClr>
                <a:srgbClr val="FEE599"/>
              </a:buClr>
              <a:buSzPts val="3200"/>
              <a:buFont typeface="Calibri"/>
              <a:buChar char="-"/>
            </a:pPr>
            <a:r>
              <a:rPr lang="en-US" sz="3200">
                <a:solidFill>
                  <a:srgbClr val="FEE599"/>
                </a:solidFill>
                <a:latin typeface="Calibri"/>
                <a:ea typeface="Calibri"/>
                <a:cs typeface="Calibri"/>
                <a:sym typeface="Calibri"/>
              </a:rPr>
              <a:t>In a  linked list ,however, it’s as easy as changing what the previous element points to.</a:t>
            </a:r>
            <a:endParaRPr sz="3200">
              <a:solidFill>
                <a:srgbClr val="FEE599"/>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Shape 24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6" name="Shape 246"/>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Inserting in the middle</a:t>
            </a:r>
            <a:endParaRPr sz="4400">
              <a:solidFill>
                <a:srgbClr val="FEE599"/>
              </a:solidFill>
              <a:latin typeface="Calibri"/>
              <a:ea typeface="Calibri"/>
              <a:cs typeface="Calibri"/>
              <a:sym typeface="Calibri"/>
            </a:endParaRPr>
          </a:p>
        </p:txBody>
      </p:sp>
      <p:sp>
        <p:nvSpPr>
          <p:cNvPr id="247" name="Shape 247"/>
          <p:cNvSpPr txBox="1"/>
          <p:nvPr/>
        </p:nvSpPr>
        <p:spPr>
          <a:xfrm>
            <a:off x="2177141" y="144419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rgbClr val="FEE599"/>
              </a:solidFill>
              <a:latin typeface="Calibri"/>
              <a:ea typeface="Calibri"/>
              <a:cs typeface="Calibri"/>
              <a:sym typeface="Calibri"/>
            </a:endParaRPr>
          </a:p>
        </p:txBody>
      </p:sp>
      <p:pic>
        <p:nvPicPr>
          <p:cNvPr id="248" name="Shape 248"/>
          <p:cNvPicPr preferRelativeResize="0"/>
          <p:nvPr/>
        </p:nvPicPr>
        <p:blipFill>
          <a:blip r:embed="rId4">
            <a:alphaModFix/>
          </a:blip>
          <a:stretch>
            <a:fillRect/>
          </a:stretch>
        </p:blipFill>
        <p:spPr>
          <a:xfrm>
            <a:off x="2501150" y="1444200"/>
            <a:ext cx="9305375" cy="487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Shape 25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4" name="Shape 254"/>
          <p:cNvSpPr txBox="1"/>
          <p:nvPr/>
        </p:nvSpPr>
        <p:spPr>
          <a:xfrm>
            <a:off x="2177151" y="389425"/>
            <a:ext cx="101673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Array vs Linked List: Run times</a:t>
            </a:r>
            <a:endParaRPr sz="4400">
              <a:solidFill>
                <a:srgbClr val="FEE599"/>
              </a:solidFill>
              <a:latin typeface="Calibri"/>
              <a:ea typeface="Calibri"/>
              <a:cs typeface="Calibri"/>
              <a:sym typeface="Calibri"/>
            </a:endParaRPr>
          </a:p>
        </p:txBody>
      </p:sp>
      <p:sp>
        <p:nvSpPr>
          <p:cNvPr id="255" name="Shape 255"/>
          <p:cNvSpPr txBox="1"/>
          <p:nvPr/>
        </p:nvSpPr>
        <p:spPr>
          <a:xfrm>
            <a:off x="2177141" y="144419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rgbClr val="FEE599"/>
              </a:solidFill>
              <a:latin typeface="Calibri"/>
              <a:ea typeface="Calibri"/>
              <a:cs typeface="Calibri"/>
              <a:sym typeface="Calibri"/>
            </a:endParaRPr>
          </a:p>
        </p:txBody>
      </p:sp>
      <p:pic>
        <p:nvPicPr>
          <p:cNvPr id="256" name="Shape 256"/>
          <p:cNvPicPr preferRelativeResize="0"/>
          <p:nvPr/>
        </p:nvPicPr>
        <p:blipFill>
          <a:blip r:embed="rId4">
            <a:alphaModFix/>
          </a:blip>
          <a:stretch>
            <a:fillRect/>
          </a:stretch>
        </p:blipFill>
        <p:spPr>
          <a:xfrm>
            <a:off x="3146600" y="1255050"/>
            <a:ext cx="6723550" cy="520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What’s a Stack?</a:t>
            </a:r>
            <a:endParaRPr/>
          </a:p>
        </p:txBody>
      </p:sp>
      <p:sp>
        <p:nvSpPr>
          <p:cNvPr id="262" name="Shape 262"/>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A Stack is an ordered collection of items where the addition of new items and the removal of existing items always takes place at the same end. This end is commonly referred to as the “top.” The end opposite the top is known as the “base.”</a:t>
            </a:r>
            <a:endParaRPr/>
          </a:p>
          <a:p>
            <a:pPr indent="0" lvl="0" marL="0" rtl="0">
              <a:spcBef>
                <a:spcPts val="2100"/>
              </a:spcBef>
              <a:spcAft>
                <a:spcPts val="2100"/>
              </a:spcAft>
              <a:buNone/>
            </a:pPr>
            <a:r>
              <a:t/>
            </a:r>
            <a:endParaRPr/>
          </a:p>
        </p:txBody>
      </p:sp>
      <p:pic>
        <p:nvPicPr>
          <p:cNvPr id="263" name="Shape 263"/>
          <p:cNvPicPr preferRelativeResize="0"/>
          <p:nvPr/>
        </p:nvPicPr>
        <p:blipFill>
          <a:blip r:embed="rId3">
            <a:alphaModFix/>
          </a:blip>
          <a:stretch>
            <a:fillRect/>
          </a:stretch>
        </p:blipFill>
        <p:spPr>
          <a:xfrm>
            <a:off x="836800" y="3311333"/>
            <a:ext cx="4422533" cy="3183400"/>
          </a:xfrm>
          <a:prstGeom prst="rect">
            <a:avLst/>
          </a:prstGeom>
          <a:noFill/>
          <a:ln>
            <a:noFill/>
          </a:ln>
        </p:spPr>
      </p:pic>
      <p:pic>
        <p:nvPicPr>
          <p:cNvPr id="264" name="Shape 264"/>
          <p:cNvPicPr preferRelativeResize="0"/>
          <p:nvPr/>
        </p:nvPicPr>
        <p:blipFill>
          <a:blip r:embed="rId4">
            <a:alphaModFix/>
          </a:blip>
          <a:stretch>
            <a:fillRect/>
          </a:stretch>
        </p:blipFill>
        <p:spPr>
          <a:xfrm>
            <a:off x="6050233" y="3056667"/>
            <a:ext cx="5410101" cy="3438067"/>
          </a:xfrm>
          <a:prstGeom prst="rect">
            <a:avLst/>
          </a:prstGeom>
          <a:noFill/>
          <a:ln>
            <a:noFill/>
          </a:ln>
        </p:spPr>
      </p:pic>
      <p:pic>
        <p:nvPicPr>
          <p:cNvPr id="265" name="Shape 265"/>
          <p:cNvPicPr preferRelativeResize="0"/>
          <p:nvPr/>
        </p:nvPicPr>
        <p:blipFill>
          <a:blip r:embed="rId5">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15600" y="429633"/>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Useful properties of Stack’s</a:t>
            </a:r>
            <a:endParaRPr/>
          </a:p>
        </p:txBody>
      </p:sp>
      <p:sp>
        <p:nvSpPr>
          <p:cNvPr id="271" name="Shape 271"/>
          <p:cNvSpPr txBox="1"/>
          <p:nvPr>
            <p:ph idx="1" type="body"/>
          </p:nvPr>
        </p:nvSpPr>
        <p:spPr>
          <a:xfrm>
            <a:off x="415600" y="1151400"/>
            <a:ext cx="11360700" cy="53616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One of the most useful ideas related to stacks comes from the simple observation of items as they are added and then removed. Assume you start out with a clean desktop. Now place books one at a time on top of each other. You are constructing a stack. </a:t>
            </a:r>
            <a:endParaRPr/>
          </a:p>
          <a:p>
            <a:pPr indent="-457200" lvl="0" marL="609600" rtl="0">
              <a:spcBef>
                <a:spcPts val="0"/>
              </a:spcBef>
              <a:spcAft>
                <a:spcPts val="0"/>
              </a:spcAft>
              <a:buSzPts val="2400"/>
              <a:buChar char="-"/>
            </a:pPr>
            <a:r>
              <a:rPr lang="en-US"/>
              <a:t>Consider what happens when you begin removing books. The order that they are removed is exactly the reverse of the order that they were placed. </a:t>
            </a:r>
            <a:r>
              <a:rPr b="1" lang="en-US"/>
              <a:t>Stacks are fundamentally important, as they can be used to reverse the order of items.</a:t>
            </a:r>
            <a:endParaRPr b="1"/>
          </a:p>
          <a:p>
            <a:pPr indent="-457200" lvl="0" marL="609600" rtl="0">
              <a:spcBef>
                <a:spcPts val="0"/>
              </a:spcBef>
              <a:spcAft>
                <a:spcPts val="0"/>
              </a:spcAft>
              <a:buSzPts val="2400"/>
              <a:buChar char="-"/>
            </a:pPr>
            <a:r>
              <a:rPr lang="en-US"/>
              <a:t>Example every web browser has a Back button. As you navigate from web page to web page, those pages are placed on a stack (actually it is the URLs that are going on the stack). The current page that you are viewing is on the top and the first page you looked at is at the base.</a:t>
            </a:r>
            <a:endParaRPr/>
          </a:p>
        </p:txBody>
      </p:sp>
      <p:pic>
        <p:nvPicPr>
          <p:cNvPr id="272" name="Shape 272"/>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8" name="Shape 138"/>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Big (O) Notation</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Stack Abstract Data Type</a:t>
            </a:r>
            <a:endParaRPr/>
          </a:p>
        </p:txBody>
      </p:sp>
      <p:sp>
        <p:nvSpPr>
          <p:cNvPr id="278" name="Shape 27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The Stack abstract data type is defined by the following structure and operations.</a:t>
            </a:r>
            <a:endParaRPr/>
          </a:p>
        </p:txBody>
      </p:sp>
      <p:pic>
        <p:nvPicPr>
          <p:cNvPr id="279" name="Shape 279"/>
          <p:cNvPicPr preferRelativeResize="0"/>
          <p:nvPr/>
        </p:nvPicPr>
        <p:blipFill>
          <a:blip r:embed="rId3">
            <a:alphaModFix/>
          </a:blip>
          <a:stretch>
            <a:fillRect/>
          </a:stretch>
        </p:blipFill>
        <p:spPr>
          <a:xfrm>
            <a:off x="2801400" y="2074333"/>
            <a:ext cx="8456800" cy="4376433"/>
          </a:xfrm>
          <a:prstGeom prst="rect">
            <a:avLst/>
          </a:prstGeom>
          <a:noFill/>
          <a:ln>
            <a:noFill/>
          </a:ln>
        </p:spPr>
      </p:pic>
      <p:pic>
        <p:nvPicPr>
          <p:cNvPr id="280" name="Shape 280"/>
          <p:cNvPicPr preferRelativeResize="0"/>
          <p:nvPr/>
        </p:nvPicPr>
        <p:blipFill>
          <a:blip r:embed="rId4">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Concrete Application of Stack</a:t>
            </a:r>
            <a:endParaRPr/>
          </a:p>
        </p:txBody>
      </p:sp>
      <p:sp>
        <p:nvSpPr>
          <p:cNvPr id="286" name="Shape 286"/>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Where are Stacks used you ask? </a:t>
            </a:r>
            <a:endParaRPr/>
          </a:p>
          <a:p>
            <a:pPr indent="-457200" lvl="0" marL="609600" rtl="0">
              <a:spcBef>
                <a:spcPts val="0"/>
              </a:spcBef>
              <a:spcAft>
                <a:spcPts val="0"/>
              </a:spcAft>
              <a:buSzPts val="2400"/>
              <a:buChar char="-"/>
            </a:pPr>
            <a:r>
              <a:rPr lang="en-US"/>
              <a:t>Integer values are common data items. The decimal number 233</a:t>
            </a:r>
            <a:r>
              <a:rPr baseline="-25000" lang="en-US"/>
              <a:t>10</a:t>
            </a:r>
            <a:r>
              <a:rPr lang="en-US"/>
              <a:t> and its corresponding binary equivalent 11101001</a:t>
            </a:r>
            <a:r>
              <a:rPr baseline="-25000" lang="en-US"/>
              <a:t>2</a:t>
            </a:r>
            <a:r>
              <a:rPr lang="en-US"/>
              <a:t> are interpreted respectively as </a:t>
            </a:r>
            <a:r>
              <a:rPr lang="en-US">
                <a:solidFill>
                  <a:srgbClr val="333333"/>
                </a:solidFill>
              </a:rPr>
              <a:t>2×10</a:t>
            </a:r>
            <a:r>
              <a:rPr baseline="30000" lang="en-US">
                <a:solidFill>
                  <a:srgbClr val="333333"/>
                </a:solidFill>
              </a:rPr>
              <a:t>2</a:t>
            </a:r>
            <a:r>
              <a:rPr lang="en-US">
                <a:solidFill>
                  <a:srgbClr val="333333"/>
                </a:solidFill>
              </a:rPr>
              <a:t>+3×10</a:t>
            </a:r>
            <a:r>
              <a:rPr baseline="30000" lang="en-US">
                <a:solidFill>
                  <a:srgbClr val="333333"/>
                </a:solidFill>
              </a:rPr>
              <a:t>1</a:t>
            </a:r>
            <a:r>
              <a:rPr lang="en-US">
                <a:solidFill>
                  <a:srgbClr val="333333"/>
                </a:solidFill>
              </a:rPr>
              <a:t>+3×10</a:t>
            </a:r>
            <a:r>
              <a:rPr baseline="30000" lang="en-US">
                <a:solidFill>
                  <a:srgbClr val="333333"/>
                </a:solidFill>
              </a:rPr>
              <a:t>0</a:t>
            </a:r>
            <a:endParaRPr baseline="30000">
              <a:solidFill>
                <a:srgbClr val="333333"/>
              </a:solidFill>
            </a:endParaRPr>
          </a:p>
          <a:p>
            <a:pPr indent="-457200" lvl="0" marL="609600" rtl="0">
              <a:spcBef>
                <a:spcPts val="0"/>
              </a:spcBef>
              <a:spcAft>
                <a:spcPts val="0"/>
              </a:spcAft>
              <a:buSzPts val="2400"/>
              <a:buChar char="-"/>
            </a:pPr>
            <a:r>
              <a:rPr lang="en-US">
                <a:solidFill>
                  <a:srgbClr val="333333"/>
                </a:solidFill>
              </a:rPr>
              <a:t>and</a:t>
            </a:r>
            <a:endParaRPr>
              <a:solidFill>
                <a:srgbClr val="333333"/>
              </a:solidFill>
            </a:endParaRPr>
          </a:p>
          <a:p>
            <a:pPr indent="-457200" lvl="0" marL="609600" rtl="0">
              <a:spcBef>
                <a:spcPts val="0"/>
              </a:spcBef>
              <a:spcAft>
                <a:spcPts val="0"/>
              </a:spcAft>
              <a:buSzPts val="2400"/>
              <a:buChar char="-"/>
            </a:pPr>
            <a:r>
              <a:rPr lang="en-US">
                <a:solidFill>
                  <a:srgbClr val="333333"/>
                </a:solidFill>
              </a:rPr>
              <a:t>1×2</a:t>
            </a:r>
            <a:r>
              <a:rPr baseline="30000" lang="en-US">
                <a:solidFill>
                  <a:srgbClr val="333333"/>
                </a:solidFill>
              </a:rPr>
              <a:t>7</a:t>
            </a:r>
            <a:r>
              <a:rPr lang="en-US">
                <a:solidFill>
                  <a:srgbClr val="333333"/>
                </a:solidFill>
              </a:rPr>
              <a:t>+1×2</a:t>
            </a:r>
            <a:r>
              <a:rPr baseline="30000" lang="en-US">
                <a:solidFill>
                  <a:srgbClr val="333333"/>
                </a:solidFill>
              </a:rPr>
              <a:t>6</a:t>
            </a:r>
            <a:r>
              <a:rPr lang="en-US">
                <a:solidFill>
                  <a:srgbClr val="333333"/>
                </a:solidFill>
              </a:rPr>
              <a:t>+1×2</a:t>
            </a:r>
            <a:r>
              <a:rPr baseline="30000" lang="en-US">
                <a:solidFill>
                  <a:srgbClr val="333333"/>
                </a:solidFill>
              </a:rPr>
              <a:t>5</a:t>
            </a:r>
            <a:r>
              <a:rPr lang="en-US">
                <a:solidFill>
                  <a:srgbClr val="333333"/>
                </a:solidFill>
              </a:rPr>
              <a:t>+0×2</a:t>
            </a:r>
            <a:r>
              <a:rPr baseline="30000" lang="en-US">
                <a:solidFill>
                  <a:srgbClr val="333333"/>
                </a:solidFill>
              </a:rPr>
              <a:t>4</a:t>
            </a:r>
            <a:r>
              <a:rPr lang="en-US">
                <a:solidFill>
                  <a:srgbClr val="333333"/>
                </a:solidFill>
              </a:rPr>
              <a:t>+1×2</a:t>
            </a:r>
            <a:r>
              <a:rPr baseline="30000" lang="en-US">
                <a:solidFill>
                  <a:srgbClr val="333333"/>
                </a:solidFill>
              </a:rPr>
              <a:t>3</a:t>
            </a:r>
            <a:r>
              <a:rPr lang="en-US">
                <a:solidFill>
                  <a:srgbClr val="333333"/>
                </a:solidFill>
              </a:rPr>
              <a:t>+0×2</a:t>
            </a:r>
            <a:r>
              <a:rPr baseline="30000" lang="en-US">
                <a:solidFill>
                  <a:srgbClr val="333333"/>
                </a:solidFill>
              </a:rPr>
              <a:t>2</a:t>
            </a:r>
            <a:r>
              <a:rPr lang="en-US">
                <a:solidFill>
                  <a:srgbClr val="333333"/>
                </a:solidFill>
              </a:rPr>
              <a:t>+0×2</a:t>
            </a:r>
            <a:r>
              <a:rPr baseline="30000" lang="en-US">
                <a:solidFill>
                  <a:srgbClr val="333333"/>
                </a:solidFill>
              </a:rPr>
              <a:t>1</a:t>
            </a:r>
            <a:r>
              <a:rPr lang="en-US">
                <a:solidFill>
                  <a:srgbClr val="333333"/>
                </a:solidFill>
              </a:rPr>
              <a:t>+1×2</a:t>
            </a:r>
            <a:r>
              <a:rPr baseline="30000" lang="en-US">
                <a:solidFill>
                  <a:srgbClr val="333333"/>
                </a:solidFill>
              </a:rPr>
              <a:t>0</a:t>
            </a:r>
            <a:endParaRPr/>
          </a:p>
          <a:p>
            <a:pPr indent="-457200" lvl="0" marL="609600" rtl="0">
              <a:spcBef>
                <a:spcPts val="0"/>
              </a:spcBef>
              <a:spcAft>
                <a:spcPts val="0"/>
              </a:spcAft>
              <a:buSzPts val="2400"/>
              <a:buChar char="-"/>
            </a:pPr>
            <a:r>
              <a:rPr b="1" lang="en-US"/>
              <a:t>But how can we easily convert integer values into binary numbers? </a:t>
            </a:r>
            <a:r>
              <a:rPr lang="en-US"/>
              <a:t>The answer is an algorithm called “Divide by 2” that uses a</a:t>
            </a:r>
            <a:r>
              <a:rPr b="1" lang="en-US"/>
              <a:t> stack </a:t>
            </a:r>
            <a:r>
              <a:rPr lang="en-US"/>
              <a:t>to keep track of the digits for the binary result.</a:t>
            </a:r>
            <a:br>
              <a:rPr lang="en-US"/>
            </a:br>
            <a:br>
              <a:rPr lang="en-US"/>
            </a:br>
            <a:endParaRPr/>
          </a:p>
        </p:txBody>
      </p:sp>
      <p:pic>
        <p:nvPicPr>
          <p:cNvPr id="287" name="Shape 287"/>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Clr>
                <a:schemeClr val="dk1"/>
              </a:buClr>
              <a:buSzPts val="1500"/>
              <a:buFont typeface="Arial"/>
              <a:buNone/>
            </a:pPr>
            <a:r>
              <a:rPr lang="en-US"/>
              <a:t>Stack for Decimal number → Binary</a:t>
            </a:r>
            <a:endParaRPr/>
          </a:p>
          <a:p>
            <a:pPr indent="0" lvl="0" marL="0" rtl="0">
              <a:spcBef>
                <a:spcPts val="0"/>
              </a:spcBef>
              <a:spcAft>
                <a:spcPts val="0"/>
              </a:spcAft>
              <a:buNone/>
            </a:pPr>
            <a:r>
              <a:t/>
            </a:r>
            <a:endParaRPr/>
          </a:p>
        </p:txBody>
      </p:sp>
      <p:sp>
        <p:nvSpPr>
          <p:cNvPr id="293" name="Shape 29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The Divide by 2 algorithm assumes that we start with an integer greater than 0. A simple iteration then continually divides the decimal number by 2 and keeps track of the remainder. </a:t>
            </a:r>
            <a:endParaRPr/>
          </a:p>
          <a:p>
            <a:pPr indent="0" lvl="0" marL="0" rtl="0">
              <a:spcBef>
                <a:spcPts val="2100"/>
              </a:spcBef>
              <a:spcAft>
                <a:spcPts val="2100"/>
              </a:spcAft>
              <a:buNone/>
            </a:pPr>
            <a:r>
              <a:rPr lang="en-US"/>
              <a:t>The first division by 2 gives information as to whether the value is even or odd. An even value will have a remainder of 0. It will have the digit 0 in the ones place. An odd value will have a remainder of 1 and will have the digit 1 in the ones place. We think about building our binary number as a sequence of digits; the first remainder we compute will actually be the last digit in the sequence. we again see the reversal property that signals that a stack is likely to be the appropriate data structure for solving the problem.</a:t>
            </a:r>
            <a:endParaRPr/>
          </a:p>
        </p:txBody>
      </p:sp>
      <p:pic>
        <p:nvPicPr>
          <p:cNvPr id="294" name="Shape 294"/>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Stack for Decimal number → Binary</a:t>
            </a:r>
            <a:endParaRPr/>
          </a:p>
        </p:txBody>
      </p:sp>
      <p:pic>
        <p:nvPicPr>
          <p:cNvPr id="300" name="Shape 300"/>
          <p:cNvPicPr preferRelativeResize="0"/>
          <p:nvPr/>
        </p:nvPicPr>
        <p:blipFill>
          <a:blip r:embed="rId3">
            <a:alphaModFix/>
          </a:blip>
          <a:stretch>
            <a:fillRect/>
          </a:stretch>
        </p:blipFill>
        <p:spPr>
          <a:xfrm>
            <a:off x="1018700" y="1546800"/>
            <a:ext cx="9750367" cy="5057100"/>
          </a:xfrm>
          <a:prstGeom prst="rect">
            <a:avLst/>
          </a:prstGeom>
          <a:noFill/>
          <a:ln>
            <a:noFill/>
          </a:ln>
        </p:spPr>
      </p:pic>
      <p:pic>
        <p:nvPicPr>
          <p:cNvPr id="301" name="Shape 301"/>
          <p:cNvPicPr preferRelativeResize="0"/>
          <p:nvPr/>
        </p:nvPicPr>
        <p:blipFill>
          <a:blip r:embed="rId4">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What are Queues?</a:t>
            </a:r>
            <a:endParaRPr/>
          </a:p>
        </p:txBody>
      </p:sp>
      <p:sp>
        <p:nvSpPr>
          <p:cNvPr id="307" name="Shape 30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A queue is an ordered collection of items where the addition of new items happens at one end, called the “rear,” and the removal of existing items occurs at the other end, commonly called the “front.” As an element enters the queue it starts at the rear and makes its way toward the front, waiting until that time when it is the next element to be removed.</a:t>
            </a:r>
            <a:endParaRPr/>
          </a:p>
        </p:txBody>
      </p:sp>
      <p:pic>
        <p:nvPicPr>
          <p:cNvPr id="308" name="Shape 308"/>
          <p:cNvPicPr preferRelativeResize="0"/>
          <p:nvPr/>
        </p:nvPicPr>
        <p:blipFill>
          <a:blip r:embed="rId3">
            <a:alphaModFix/>
          </a:blip>
          <a:stretch>
            <a:fillRect/>
          </a:stretch>
        </p:blipFill>
        <p:spPr>
          <a:xfrm>
            <a:off x="2037400" y="3729733"/>
            <a:ext cx="8167733" cy="2692267"/>
          </a:xfrm>
          <a:prstGeom prst="rect">
            <a:avLst/>
          </a:prstGeom>
          <a:noFill/>
          <a:ln>
            <a:noFill/>
          </a:ln>
        </p:spPr>
      </p:pic>
      <p:pic>
        <p:nvPicPr>
          <p:cNvPr id="309" name="Shape 309"/>
          <p:cNvPicPr preferRelativeResize="0"/>
          <p:nvPr/>
        </p:nvPicPr>
        <p:blipFill>
          <a:blip r:embed="rId4">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A simple Application: Printer jobs</a:t>
            </a:r>
            <a:endParaRPr/>
          </a:p>
        </p:txBody>
      </p:sp>
      <p:sp>
        <p:nvSpPr>
          <p:cNvPr id="315" name="Shape 31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Your computer laboratory has 30 computers networked with a single printer. When students want to print, their print tasks “get in line” with all the other printing tasks that are waiting. The first task in is the next to be completed.</a:t>
            </a:r>
            <a:endParaRPr/>
          </a:p>
        </p:txBody>
      </p:sp>
      <p:pic>
        <p:nvPicPr>
          <p:cNvPr id="316" name="Shape 316"/>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Queue Abstract Data Type</a:t>
            </a:r>
            <a:endParaRPr/>
          </a:p>
        </p:txBody>
      </p:sp>
      <p:sp>
        <p:nvSpPr>
          <p:cNvPr id="322" name="Shape 322"/>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The queue abstract data type is defined by the following structure and operations</a:t>
            </a:r>
            <a:endParaRPr/>
          </a:p>
        </p:txBody>
      </p:sp>
      <p:pic>
        <p:nvPicPr>
          <p:cNvPr id="323" name="Shape 323"/>
          <p:cNvPicPr preferRelativeResize="0"/>
          <p:nvPr/>
        </p:nvPicPr>
        <p:blipFill>
          <a:blip r:embed="rId3">
            <a:alphaModFix/>
          </a:blip>
          <a:stretch>
            <a:fillRect/>
          </a:stretch>
        </p:blipFill>
        <p:spPr>
          <a:xfrm>
            <a:off x="1735467" y="1874233"/>
            <a:ext cx="8280400" cy="4851533"/>
          </a:xfrm>
          <a:prstGeom prst="rect">
            <a:avLst/>
          </a:prstGeom>
          <a:noFill/>
          <a:ln>
            <a:noFill/>
          </a:ln>
        </p:spPr>
      </p:pic>
      <p:pic>
        <p:nvPicPr>
          <p:cNvPr id="324" name="Shape 324"/>
          <p:cNvPicPr preferRelativeResize="0"/>
          <p:nvPr/>
        </p:nvPicPr>
        <p:blipFill>
          <a:blip r:embed="rId4">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Searching and Sorting</a:t>
            </a:r>
            <a:endParaRPr/>
          </a:p>
        </p:txBody>
      </p:sp>
      <p:sp>
        <p:nvSpPr>
          <p:cNvPr id="330" name="Shape 330"/>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457200" lvl="0" marL="609600" rtl="0">
              <a:spcBef>
                <a:spcPts val="0"/>
              </a:spcBef>
              <a:spcAft>
                <a:spcPts val="0"/>
              </a:spcAft>
              <a:buSzPts val="2400"/>
              <a:buChar char="-"/>
            </a:pPr>
            <a:r>
              <a:rPr lang="en-US"/>
              <a:t>Now that we have some data structures in mind, let us look into the  most common activities we desire: searching and sorting. </a:t>
            </a:r>
            <a:endParaRPr/>
          </a:p>
          <a:p>
            <a:pPr indent="-457200" lvl="0" marL="609600" rtl="0">
              <a:spcBef>
                <a:spcPts val="0"/>
              </a:spcBef>
              <a:spcAft>
                <a:spcPts val="0"/>
              </a:spcAft>
              <a:buSzPts val="2400"/>
              <a:buChar char="-"/>
            </a:pPr>
            <a:r>
              <a:rPr lang="en-US"/>
              <a:t>Searching is the algorithmic process of finding a particular item in a collection of items. A search typically answers either True or False as to whether the item is present.</a:t>
            </a:r>
            <a:endParaRPr/>
          </a:p>
          <a:p>
            <a:pPr indent="-457200" lvl="0" marL="609600" rtl="0">
              <a:spcBef>
                <a:spcPts val="0"/>
              </a:spcBef>
              <a:spcAft>
                <a:spcPts val="0"/>
              </a:spcAft>
              <a:buSzPts val="2400"/>
              <a:buChar char="-"/>
            </a:pPr>
            <a:r>
              <a:rPr lang="en-US"/>
              <a:t>The question is, that how is such membership programmed under the hood:</a:t>
            </a:r>
            <a:endParaRPr/>
          </a:p>
          <a:p>
            <a:pPr indent="0" lvl="0" marL="457200" rtl="0">
              <a:spcBef>
                <a:spcPts val="2100"/>
              </a:spcBef>
              <a:spcAft>
                <a:spcPts val="2100"/>
              </a:spcAft>
              <a:buNone/>
            </a:pPr>
            <a:r>
              <a:rPr lang="en-US"/>
              <a:t>&gt;&gt;&gt; 15 in [3,5,2,4,1] </a:t>
            </a:r>
            <a:r>
              <a:rPr i="1" lang="en-US"/>
              <a:t># False</a:t>
            </a:r>
            <a:endParaRPr i="1"/>
          </a:p>
        </p:txBody>
      </p:sp>
      <p:pic>
        <p:nvPicPr>
          <p:cNvPr id="331" name="Shape 331"/>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Searching and Sorting</a:t>
            </a:r>
            <a:endParaRPr/>
          </a:p>
        </p:txBody>
      </p:sp>
      <p:sp>
        <p:nvSpPr>
          <p:cNvPr id="337" name="Shape 337"/>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In Python lists, these relative positions are the index values of the individual items. Since these index values are ordered, it is possible for us to visit them in sequence. This process gives rise to our first searching technique, </a:t>
            </a:r>
            <a:r>
              <a:rPr b="1" lang="en-US"/>
              <a:t>the sequential search.</a:t>
            </a:r>
            <a:endParaRPr b="1"/>
          </a:p>
          <a:p>
            <a:pPr indent="0" lvl="0" marL="0" rtl="0">
              <a:spcBef>
                <a:spcPts val="2100"/>
              </a:spcBef>
              <a:spcAft>
                <a:spcPts val="2100"/>
              </a:spcAft>
              <a:buNone/>
            </a:pPr>
            <a:r>
              <a:t/>
            </a:r>
            <a:endParaRPr b="1"/>
          </a:p>
        </p:txBody>
      </p:sp>
      <p:pic>
        <p:nvPicPr>
          <p:cNvPr id="338" name="Shape 338"/>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339" name="Shape 339"/>
          <p:cNvPicPr preferRelativeResize="0"/>
          <p:nvPr/>
        </p:nvPicPr>
        <p:blipFill>
          <a:blip r:embed="rId4">
            <a:alphaModFix/>
          </a:blip>
          <a:stretch>
            <a:fillRect/>
          </a:stretch>
        </p:blipFill>
        <p:spPr>
          <a:xfrm>
            <a:off x="2683675" y="2795275"/>
            <a:ext cx="6694000" cy="14208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Searching and Sorting</a:t>
            </a:r>
            <a:endParaRPr/>
          </a:p>
        </p:txBody>
      </p:sp>
      <p:sp>
        <p:nvSpPr>
          <p:cNvPr id="345" name="Shape 345"/>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Instead of searching the list in sequence, a </a:t>
            </a:r>
            <a:r>
              <a:rPr b="1" lang="en-US"/>
              <a:t>binary search</a:t>
            </a:r>
            <a:r>
              <a:rPr lang="en-US"/>
              <a:t> will start by examining the middle item. If that item is the one we are searching for, we are done. If it is not the correct item, we can use the ordered nature of the list to eliminate half of the remaining items.</a:t>
            </a:r>
            <a:endParaRPr/>
          </a:p>
          <a:p>
            <a:pPr indent="0" lvl="0" marL="0" rtl="0">
              <a:spcBef>
                <a:spcPts val="2100"/>
              </a:spcBef>
              <a:spcAft>
                <a:spcPts val="0"/>
              </a:spcAft>
              <a:buNone/>
            </a:pPr>
            <a:r>
              <a:t/>
            </a:r>
            <a:endParaRPr/>
          </a:p>
          <a:p>
            <a:pPr indent="0" lvl="0" marL="0" rtl="0">
              <a:spcBef>
                <a:spcPts val="2100"/>
              </a:spcBef>
              <a:spcAft>
                <a:spcPts val="0"/>
              </a:spcAft>
              <a:buNone/>
            </a:pPr>
            <a:r>
              <a:t/>
            </a:r>
            <a:endParaRPr/>
          </a:p>
          <a:p>
            <a:pPr indent="0" lvl="0" marL="0" rtl="0">
              <a:spcBef>
                <a:spcPts val="2100"/>
              </a:spcBef>
              <a:spcAft>
                <a:spcPts val="0"/>
              </a:spcAft>
              <a:buNone/>
            </a:pPr>
            <a:r>
              <a:t/>
            </a:r>
            <a:endParaRPr/>
          </a:p>
          <a:p>
            <a:pPr indent="0" lvl="0" marL="0" rtl="0">
              <a:spcBef>
                <a:spcPts val="2100"/>
              </a:spcBef>
              <a:spcAft>
                <a:spcPts val="2100"/>
              </a:spcAft>
              <a:buNone/>
            </a:pPr>
            <a:r>
              <a:rPr lang="en-US"/>
              <a:t>What is the expected complexity here?</a:t>
            </a:r>
            <a:endParaRPr/>
          </a:p>
        </p:txBody>
      </p:sp>
      <p:pic>
        <p:nvPicPr>
          <p:cNvPr id="346" name="Shape 346"/>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347" name="Shape 347"/>
          <p:cNvPicPr preferRelativeResize="0"/>
          <p:nvPr/>
        </p:nvPicPr>
        <p:blipFill>
          <a:blip r:embed="rId4">
            <a:alphaModFix/>
          </a:blip>
          <a:stretch>
            <a:fillRect/>
          </a:stretch>
        </p:blipFill>
        <p:spPr>
          <a:xfrm>
            <a:off x="2638950" y="2914550"/>
            <a:ext cx="6619450" cy="172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4" name="Shape 144"/>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Big (O)? What is all this?</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45" name="Shape 145"/>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 do we measure the efficiency of an algorithm? Do we simply look at execution time and measure it in seconds?? Or computational space?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When trying to characterize an algorithm’s efficiency, it is important to quantify the number of operations or steps that the algorithm will require.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Order of Growth Big(O) defines how the program would behave as the order of size of input is increased.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unpack all this.</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Searching and Sorting</a:t>
            </a:r>
            <a:endParaRPr/>
          </a:p>
        </p:txBody>
      </p:sp>
      <p:sp>
        <p:nvSpPr>
          <p:cNvPr id="353" name="Shape 353"/>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A </a:t>
            </a:r>
            <a:r>
              <a:rPr b="1" lang="en-US"/>
              <a:t>hash table </a:t>
            </a:r>
            <a:r>
              <a:rPr lang="en-US"/>
              <a:t>is a collection of items which are stored in such a way as to make it easy to find them later. The mapping between an item and the slot where that item belongs in the hash table is called the</a:t>
            </a:r>
            <a:r>
              <a:rPr b="1" lang="en-US"/>
              <a:t> hash function.</a:t>
            </a:r>
            <a:endParaRPr b="1"/>
          </a:p>
          <a:p>
            <a:pPr indent="-381000" lvl="0" marL="457200" rtl="0">
              <a:spcBef>
                <a:spcPts val="0"/>
              </a:spcBef>
              <a:spcAft>
                <a:spcPts val="0"/>
              </a:spcAft>
              <a:buSzPts val="2400"/>
              <a:buChar char="-"/>
            </a:pPr>
            <a:r>
              <a:rPr lang="en-US"/>
              <a:t>Each position of the hash table, often called a </a:t>
            </a:r>
            <a:r>
              <a:rPr b="1" lang="en-US"/>
              <a:t>slot,</a:t>
            </a:r>
            <a:r>
              <a:rPr lang="en-US"/>
              <a:t> can hold an item and is named by an integer value starting at 0.</a:t>
            </a:r>
            <a:endParaRPr/>
          </a:p>
          <a:p>
            <a:pPr indent="0" lvl="0" marL="0" rtl="0">
              <a:spcBef>
                <a:spcPts val="2100"/>
              </a:spcBef>
              <a:spcAft>
                <a:spcPts val="2100"/>
              </a:spcAft>
              <a:buNone/>
            </a:pPr>
            <a:r>
              <a:t/>
            </a:r>
            <a:endParaRPr b="1"/>
          </a:p>
        </p:txBody>
      </p:sp>
      <p:pic>
        <p:nvPicPr>
          <p:cNvPr id="354" name="Shape 354"/>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355" name="Shape 355"/>
          <p:cNvPicPr preferRelativeResize="0"/>
          <p:nvPr/>
        </p:nvPicPr>
        <p:blipFill>
          <a:blip r:embed="rId4">
            <a:alphaModFix/>
          </a:blip>
          <a:stretch>
            <a:fillRect/>
          </a:stretch>
        </p:blipFill>
        <p:spPr>
          <a:xfrm>
            <a:off x="760450" y="3525800"/>
            <a:ext cx="10436075" cy="271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First Hash Function: Remainder Method</a:t>
            </a:r>
            <a:endParaRPr/>
          </a:p>
        </p:txBody>
      </p:sp>
      <p:sp>
        <p:nvSpPr>
          <p:cNvPr id="361" name="Shape 361"/>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Our first hash function, sometimes referred to as the “remainder method,” simply takes an item and divides it by the table size, returning the remainder as its hash value (h(item)=item%11)</a:t>
            </a:r>
            <a:endParaRPr/>
          </a:p>
          <a:p>
            <a:pPr indent="-381000" lvl="0" marL="457200" rtl="0">
              <a:spcBef>
                <a:spcPts val="0"/>
              </a:spcBef>
              <a:spcAft>
                <a:spcPts val="0"/>
              </a:spcAft>
              <a:buSzPts val="2400"/>
              <a:buChar char="-"/>
            </a:pPr>
            <a:r>
              <a:rPr lang="en-US"/>
              <a:t>So, if the item we want to add is 77 we get 77%11  = 0. This is our first position. If item 31, 31%11, we get 9. </a:t>
            </a:r>
            <a:endParaRPr/>
          </a:p>
          <a:p>
            <a:pPr indent="-381000" lvl="0" marL="457200" rtl="0">
              <a:spcBef>
                <a:spcPts val="0"/>
              </a:spcBef>
              <a:spcAft>
                <a:spcPts val="0"/>
              </a:spcAft>
              <a:buSzPts val="2400"/>
              <a:buChar char="-"/>
            </a:pPr>
            <a:r>
              <a:rPr lang="en-US"/>
              <a:t>This is referred to as the load factor, and is commonly denoted by        </a:t>
            </a:r>
            <a:r>
              <a:rPr i="1" lang="en-US"/>
              <a:t>λ=number of item/ stable size.</a:t>
            </a:r>
            <a:endParaRPr i="1"/>
          </a:p>
          <a:p>
            <a:pPr indent="-381000" lvl="0" marL="457200" rtl="0">
              <a:spcBef>
                <a:spcPts val="0"/>
              </a:spcBef>
              <a:spcAft>
                <a:spcPts val="0"/>
              </a:spcAft>
              <a:buSzPts val="2400"/>
              <a:buChar char="-"/>
            </a:pPr>
            <a:r>
              <a:rPr lang="en-US"/>
              <a:t>Now when we want to search for an item, we simply use the hash function to compute the slot name for the item and then check the hash table to see if it is present. Soo...what is the time complexity?</a:t>
            </a:r>
            <a:endParaRPr/>
          </a:p>
        </p:txBody>
      </p:sp>
      <p:pic>
        <p:nvPicPr>
          <p:cNvPr id="362" name="Shape 362"/>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Good hash functions?</a:t>
            </a:r>
            <a:endParaRPr/>
          </a:p>
        </p:txBody>
      </p:sp>
      <p:sp>
        <p:nvSpPr>
          <p:cNvPr id="368" name="Shape 368"/>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I</a:t>
            </a:r>
            <a:r>
              <a:rPr lang="en-US"/>
              <a:t>f the item 44 had been the next item in our collection, it would have a hash value of 0 (44%11==0). Since 77 also had a hash value of 0, we would have a problem. According to the hash function, two or more items would need to be in the same slot. This is referred to as a collision.</a:t>
            </a:r>
            <a:endParaRPr/>
          </a:p>
          <a:p>
            <a:pPr indent="-381000" lvl="0" marL="457200" rtl="0">
              <a:spcBef>
                <a:spcPts val="0"/>
              </a:spcBef>
              <a:spcAft>
                <a:spcPts val="0"/>
              </a:spcAft>
              <a:buSzPts val="2400"/>
              <a:buChar char="-"/>
            </a:pPr>
            <a:r>
              <a:rPr lang="en-US"/>
              <a:t>Our goal is to create a hash function that minimizes the number of collisions, is easy to compute, and evenly distributes the items in the hash table.</a:t>
            </a:r>
            <a:endParaRPr/>
          </a:p>
        </p:txBody>
      </p:sp>
      <p:pic>
        <p:nvPicPr>
          <p:cNvPr id="369" name="Shape 369"/>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Good hash functions?</a:t>
            </a:r>
            <a:endParaRPr/>
          </a:p>
        </p:txBody>
      </p:sp>
      <p:sp>
        <p:nvSpPr>
          <p:cNvPr id="375" name="Shape 375"/>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 </a:t>
            </a:r>
            <a:r>
              <a:rPr b="1" lang="en-US"/>
              <a:t>Folding Method</a:t>
            </a:r>
            <a:r>
              <a:rPr b="1" lang="en-US"/>
              <a:t> of </a:t>
            </a:r>
            <a:r>
              <a:rPr lang="en-US"/>
              <a:t>constructing hash functions begins by dividing the item into equal-size pieces (the last piece may not be of equal size). These pieces are then added together to give the resulting hash value. For example, if our item was the phone number 436-555-4601, we would take the digits and divide them into groups of 2 (43,65,55,46,01). After the addition, 43+65+55+46+01, we get 210. In this case 210 % 11 is 1, so the phone number 436-555-4601 hashes to slot 1. </a:t>
            </a:r>
            <a:endParaRPr/>
          </a:p>
          <a:p>
            <a:pPr indent="-381000" lvl="0" marL="457200" rtl="0">
              <a:spcBef>
                <a:spcPts val="0"/>
              </a:spcBef>
              <a:spcAft>
                <a:spcPts val="0"/>
              </a:spcAft>
              <a:buSzPts val="2400"/>
              <a:buChar char="-"/>
            </a:pPr>
            <a:r>
              <a:rPr b="1" lang="en-US"/>
              <a:t>Mid-square method. </a:t>
            </a:r>
            <a:r>
              <a:rPr lang="en-US"/>
              <a:t>We first square the item, and then extract some portion of the resulting digits. For example, if the item were 44, we would first compute 44</a:t>
            </a:r>
            <a:r>
              <a:rPr baseline="30000" lang="en-US"/>
              <a:t>2</a:t>
            </a:r>
            <a:r>
              <a:rPr lang="en-US"/>
              <a:t>=1,936. By extracting the middle two digits, 93, and performing the remainder step, we get 5 (93 % 11). </a:t>
            </a:r>
            <a:endParaRPr/>
          </a:p>
        </p:txBody>
      </p:sp>
      <p:pic>
        <p:nvPicPr>
          <p:cNvPr id="376" name="Shape 376"/>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Sorting </a:t>
            </a:r>
            <a:endParaRPr/>
          </a:p>
        </p:txBody>
      </p:sp>
      <p:sp>
        <p:nvSpPr>
          <p:cNvPr id="382" name="Shape 382"/>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Sorting is the process of placing elements from a collection in some kind of order. For example, a list of words could be sorted alphabetically or by length.</a:t>
            </a:r>
            <a:endParaRPr/>
          </a:p>
          <a:p>
            <a:pPr indent="-381000" lvl="0" marL="457200" rtl="0">
              <a:spcBef>
                <a:spcPts val="0"/>
              </a:spcBef>
              <a:spcAft>
                <a:spcPts val="0"/>
              </a:spcAft>
              <a:buSzPts val="2400"/>
              <a:buChar char="-"/>
            </a:pPr>
            <a:r>
              <a:rPr lang="en-US"/>
              <a:t>Two things to keep in mind: 1)  it will be necessary to compare two values to see which is smaller or larger In order to sort a collection. </a:t>
            </a:r>
            <a:r>
              <a:rPr lang="en-US"/>
              <a:t> It will also be necessary to have some systematic way to compare values to see if they are out of order.</a:t>
            </a:r>
            <a:r>
              <a:rPr lang="en-US"/>
              <a:t> 2)  when values are not in the correct position with respect to one another, it may be necessary to exchange them.</a:t>
            </a:r>
            <a:endParaRPr/>
          </a:p>
        </p:txBody>
      </p:sp>
      <p:pic>
        <p:nvPicPr>
          <p:cNvPr id="383" name="Shape 383"/>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Sorting: Bubble Sort</a:t>
            </a:r>
            <a:endParaRPr/>
          </a:p>
        </p:txBody>
      </p:sp>
      <p:sp>
        <p:nvSpPr>
          <p:cNvPr id="389" name="Shape 389"/>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It compares adjacent items and exchanges those that are out of order. Each pass through the list places the next largest value in its proper place</a:t>
            </a:r>
            <a:endParaRPr/>
          </a:p>
        </p:txBody>
      </p:sp>
      <p:pic>
        <p:nvPicPr>
          <p:cNvPr id="390" name="Shape 390"/>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391" name="Shape 391"/>
          <p:cNvPicPr preferRelativeResize="0"/>
          <p:nvPr/>
        </p:nvPicPr>
        <p:blipFill>
          <a:blip r:embed="rId4">
            <a:alphaModFix/>
          </a:blip>
          <a:stretch>
            <a:fillRect/>
          </a:stretch>
        </p:blipFill>
        <p:spPr>
          <a:xfrm>
            <a:off x="3160650" y="1960400"/>
            <a:ext cx="5918750" cy="4824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Sorting: Bubble Sort</a:t>
            </a:r>
            <a:endParaRPr/>
          </a:p>
        </p:txBody>
      </p:sp>
      <p:sp>
        <p:nvSpPr>
          <p:cNvPr id="397" name="Shape 397"/>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A bubble sort is often considered the most inefficient sorting method since it must exchange items before the final location is known.</a:t>
            </a:r>
            <a:endParaRPr/>
          </a:p>
        </p:txBody>
      </p:sp>
      <p:pic>
        <p:nvPicPr>
          <p:cNvPr id="398" name="Shape 398"/>
          <p:cNvPicPr preferRelativeResize="0"/>
          <p:nvPr/>
        </p:nvPicPr>
        <p:blipFill>
          <a:blip r:embed="rId3">
            <a:alphaModFix/>
          </a:blip>
          <a:stretch>
            <a:fillRect/>
          </a:stretch>
        </p:blipFill>
        <p:spPr>
          <a:xfrm>
            <a:off x="10663700" y="258333"/>
            <a:ext cx="1053800" cy="763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Sorting: Selection Sort</a:t>
            </a:r>
            <a:endParaRPr/>
          </a:p>
        </p:txBody>
      </p:sp>
      <p:sp>
        <p:nvSpPr>
          <p:cNvPr id="404" name="Shape 404"/>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The selection sort improves on the bubble sort by making only one exchange for every pass through the list. In order to do this, a selection sort looks for the largest value as it makes a pass and, after completing the pass, places it in the end of the list. </a:t>
            </a:r>
            <a:endParaRPr/>
          </a:p>
        </p:txBody>
      </p:sp>
      <p:pic>
        <p:nvPicPr>
          <p:cNvPr id="405" name="Shape 405"/>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406" name="Shape 406"/>
          <p:cNvPicPr preferRelativeResize="0"/>
          <p:nvPr/>
        </p:nvPicPr>
        <p:blipFill>
          <a:blip r:embed="rId4">
            <a:alphaModFix/>
          </a:blip>
          <a:stretch>
            <a:fillRect/>
          </a:stretch>
        </p:blipFill>
        <p:spPr>
          <a:xfrm>
            <a:off x="4562050" y="2377825"/>
            <a:ext cx="3886625" cy="445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pic>
        <p:nvPicPr>
          <p:cNvPr id="411" name="Shape 411"/>
          <p:cNvPicPr preferRelativeResize="0"/>
          <p:nvPr/>
        </p:nvPicPr>
        <p:blipFill>
          <a:blip r:embed="rId3">
            <a:alphaModFix/>
          </a:blip>
          <a:stretch>
            <a:fillRect/>
          </a:stretch>
        </p:blipFill>
        <p:spPr>
          <a:xfrm>
            <a:off x="2859600" y="167375"/>
            <a:ext cx="5589075" cy="66648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Sorting: Insertion Sort</a:t>
            </a:r>
            <a:endParaRPr/>
          </a:p>
        </p:txBody>
      </p:sp>
      <p:sp>
        <p:nvSpPr>
          <p:cNvPr id="417" name="Shape 417"/>
          <p:cNvSpPr txBox="1"/>
          <p:nvPr>
            <p:ph idx="1" type="body"/>
          </p:nvPr>
        </p:nvSpPr>
        <p:spPr>
          <a:xfrm>
            <a:off x="415600" y="956767"/>
            <a:ext cx="11360700" cy="4555200"/>
          </a:xfrm>
          <a:prstGeom prst="rect">
            <a:avLst/>
          </a:prstGeom>
        </p:spPr>
        <p:txBody>
          <a:bodyPr anchorCtr="0" anchor="t" bIns="121900" lIns="121900" spcFirstLastPara="1" rIns="121900" wrap="square" tIns="121900">
            <a:noAutofit/>
          </a:bodyPr>
          <a:lstStyle/>
          <a:p>
            <a:pPr indent="-381000" lvl="0" marL="457200" rtl="0">
              <a:spcBef>
                <a:spcPts val="0"/>
              </a:spcBef>
              <a:spcAft>
                <a:spcPts val="0"/>
              </a:spcAft>
              <a:buSzPts val="2400"/>
              <a:buChar char="-"/>
            </a:pPr>
            <a:r>
              <a:rPr lang="en-US"/>
              <a:t>We begin by assuming that a list with one item (position 0) is already sorted. On each pass, one for each item 1 through n−1, the current item is checked against those in the already sorted sublist. As we look back into the already sorted sublist, we shift those items that are greater to the right. When we reach a smaller item or the end of the sublist, the current item can be inserted.</a:t>
            </a:r>
            <a:endParaRPr/>
          </a:p>
        </p:txBody>
      </p:sp>
      <p:pic>
        <p:nvPicPr>
          <p:cNvPr id="418" name="Shape 418"/>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419" name="Shape 419"/>
          <p:cNvPicPr preferRelativeResize="0"/>
          <p:nvPr/>
        </p:nvPicPr>
        <p:blipFill>
          <a:blip r:embed="rId4">
            <a:alphaModFix/>
          </a:blip>
          <a:stretch>
            <a:fillRect/>
          </a:stretch>
        </p:blipFill>
        <p:spPr>
          <a:xfrm>
            <a:off x="4278800" y="3123275"/>
            <a:ext cx="4122250" cy="360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1" name="Shape 151"/>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The algorithm of Summation</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52" name="Shape 152"/>
          <p:cNvSpPr txBox="1"/>
          <p:nvPr/>
        </p:nvSpPr>
        <p:spPr>
          <a:xfrm>
            <a:off x="2177141" y="1309716"/>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wanted to understand the number of steps required to add 100 numbers in Python.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count the number of assignments.</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number of assignment statements is 1 (j=0) plus the value of n (the number of times we perform j=j+i). </a:t>
            </a:r>
            <a:r>
              <a:rPr b="1" lang="en-US" sz="2800">
                <a:solidFill>
                  <a:srgbClr val="FEE599"/>
                </a:solidFill>
                <a:latin typeface="Calibri"/>
                <a:ea typeface="Calibri"/>
                <a:cs typeface="Calibri"/>
                <a:sym typeface="Calibri"/>
              </a:rPr>
              <a:t>We can denote this by a function, call it T, where T(n)=1+n. </a:t>
            </a:r>
            <a:br>
              <a:rPr b="1"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
        <p:nvSpPr>
          <p:cNvPr id="153" name="Shape 153"/>
          <p:cNvSpPr txBox="1"/>
          <p:nvPr/>
        </p:nvSpPr>
        <p:spPr>
          <a:xfrm>
            <a:off x="4638675" y="1737425"/>
            <a:ext cx="4075800" cy="246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br>
              <a:rPr lang="en-US" sz="2800">
                <a:solidFill>
                  <a:srgbClr val="FFFFFF"/>
                </a:solidFill>
                <a:latin typeface="Calibri"/>
                <a:ea typeface="Calibri"/>
                <a:cs typeface="Calibri"/>
                <a:sym typeface="Calibri"/>
              </a:rPr>
            </a:br>
            <a:r>
              <a:rPr lang="en-US" sz="2800">
                <a:solidFill>
                  <a:srgbClr val="FFFFFF"/>
                </a:solidFill>
                <a:latin typeface="Calibri"/>
                <a:ea typeface="Calibri"/>
                <a:cs typeface="Calibri"/>
                <a:sym typeface="Calibri"/>
              </a:rPr>
              <a:t>def addition(n):</a:t>
            </a:r>
            <a:br>
              <a:rPr lang="en-US" sz="2800">
                <a:solidFill>
                  <a:srgbClr val="FFFFFF"/>
                </a:solidFill>
                <a:latin typeface="Calibri"/>
                <a:ea typeface="Calibri"/>
                <a:cs typeface="Calibri"/>
                <a:sym typeface="Calibri"/>
              </a:rPr>
            </a:br>
            <a:r>
              <a:rPr lang="en-US" sz="2800">
                <a:solidFill>
                  <a:srgbClr val="FFFFFF"/>
                </a:solidFill>
                <a:latin typeface="Calibri"/>
                <a:ea typeface="Calibri"/>
                <a:cs typeface="Calibri"/>
                <a:sym typeface="Calibri"/>
              </a:rPr>
              <a:t>	j = 0</a:t>
            </a:r>
            <a:br>
              <a:rPr lang="en-US" sz="2800">
                <a:solidFill>
                  <a:srgbClr val="FFFFFF"/>
                </a:solidFill>
                <a:latin typeface="Calibri"/>
                <a:ea typeface="Calibri"/>
                <a:cs typeface="Calibri"/>
                <a:sym typeface="Calibri"/>
              </a:rPr>
            </a:br>
            <a:r>
              <a:rPr lang="en-US" sz="2800">
                <a:solidFill>
                  <a:srgbClr val="FFFFFF"/>
                </a:solidFill>
                <a:latin typeface="Calibri"/>
                <a:ea typeface="Calibri"/>
                <a:cs typeface="Calibri"/>
                <a:sym typeface="Calibri"/>
              </a:rPr>
              <a:t>	for i in range(n+1):</a:t>
            </a:r>
            <a:br>
              <a:rPr lang="en-US" sz="2800">
                <a:solidFill>
                  <a:srgbClr val="FFFFFF"/>
                </a:solidFill>
                <a:latin typeface="Calibri"/>
                <a:ea typeface="Calibri"/>
                <a:cs typeface="Calibri"/>
                <a:sym typeface="Calibri"/>
              </a:rPr>
            </a:br>
            <a:r>
              <a:rPr lang="en-US" sz="2800">
                <a:solidFill>
                  <a:srgbClr val="FFFFFF"/>
                </a:solidFill>
                <a:latin typeface="Calibri"/>
                <a:ea typeface="Calibri"/>
                <a:cs typeface="Calibri"/>
                <a:sym typeface="Calibri"/>
              </a:rPr>
              <a:t>		j = j + i</a:t>
            </a:r>
            <a:br>
              <a:rPr lang="en-US" sz="2800">
                <a:solidFill>
                  <a:srgbClr val="FFFFFF"/>
                </a:solidFill>
                <a:latin typeface="Calibri"/>
                <a:ea typeface="Calibri"/>
                <a:cs typeface="Calibri"/>
                <a:sym typeface="Calibri"/>
              </a:rPr>
            </a:br>
            <a:r>
              <a:rPr lang="en-US" sz="2800">
                <a:solidFill>
                  <a:srgbClr val="FFFFFF"/>
                </a:solidFill>
                <a:latin typeface="Calibri"/>
                <a:ea typeface="Calibri"/>
                <a:cs typeface="Calibri"/>
                <a:sym typeface="Calibri"/>
              </a:rPr>
              <a:t>	return j</a:t>
            </a:r>
            <a:endParaRPr sz="2800">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Shape 424"/>
          <p:cNvPicPr preferRelativeResize="0"/>
          <p:nvPr/>
        </p:nvPicPr>
        <p:blipFill>
          <a:blip r:embed="rId3">
            <a:alphaModFix/>
          </a:blip>
          <a:stretch>
            <a:fillRect/>
          </a:stretch>
        </p:blipFill>
        <p:spPr>
          <a:xfrm>
            <a:off x="960800" y="0"/>
            <a:ext cx="10968325" cy="6858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15600" y="193167"/>
            <a:ext cx="11360700" cy="76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n-US"/>
              <a:t>Sorting: Selection Sort</a:t>
            </a:r>
            <a:endParaRPr/>
          </a:p>
        </p:txBody>
      </p:sp>
      <p:pic>
        <p:nvPicPr>
          <p:cNvPr id="430" name="Shape 430"/>
          <p:cNvPicPr preferRelativeResize="0"/>
          <p:nvPr/>
        </p:nvPicPr>
        <p:blipFill>
          <a:blip r:embed="rId3">
            <a:alphaModFix/>
          </a:blip>
          <a:stretch>
            <a:fillRect/>
          </a:stretch>
        </p:blipFill>
        <p:spPr>
          <a:xfrm>
            <a:off x="10663700" y="258333"/>
            <a:ext cx="1053800" cy="763600"/>
          </a:xfrm>
          <a:prstGeom prst="rect">
            <a:avLst/>
          </a:prstGeom>
          <a:noFill/>
          <a:ln>
            <a:noFill/>
          </a:ln>
        </p:spPr>
      </p:pic>
      <p:pic>
        <p:nvPicPr>
          <p:cNvPr id="431" name="Shape 431"/>
          <p:cNvPicPr preferRelativeResize="0"/>
          <p:nvPr/>
        </p:nvPicPr>
        <p:blipFill>
          <a:blip r:embed="rId4">
            <a:alphaModFix/>
          </a:blip>
          <a:stretch>
            <a:fillRect/>
          </a:stretch>
        </p:blipFill>
        <p:spPr>
          <a:xfrm>
            <a:off x="1967950" y="956675"/>
            <a:ext cx="7722701" cy="5357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pic>
        <p:nvPicPr>
          <p:cNvPr id="436" name="Shape 43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9" name="Shape 15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Big (O), Order of Magnitude</a:t>
            </a:r>
            <a:br>
              <a:rPr lang="en-US" sz="4400">
                <a:solidFill>
                  <a:srgbClr val="FEE599"/>
                </a:solidFill>
                <a:latin typeface="Calibri"/>
                <a:ea typeface="Calibri"/>
                <a:cs typeface="Calibri"/>
                <a:sym typeface="Calibri"/>
              </a:rPr>
            </a:br>
            <a:br>
              <a:rPr lang="en-US" sz="4400">
                <a:solidFill>
                  <a:srgbClr val="FEE599"/>
                </a:solidFill>
                <a:latin typeface="Calibri"/>
                <a:ea typeface="Calibri"/>
                <a:cs typeface="Calibri"/>
                <a:sym typeface="Calibri"/>
              </a:rPr>
            </a:b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0" name="Shape 160"/>
          <p:cNvSpPr txBox="1"/>
          <p:nvPr/>
        </p:nvSpPr>
        <p:spPr>
          <a:xfrm>
            <a:off x="2177141" y="1309716"/>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can then say that the sum of the first 100 integers is a bigger instance of the summation problem than the sum of the first 10 since there are more steps.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It turns out that the exact number of operations is not as important as determining the most dominant part of the T(n) function. In other words, as the problem gets larger, some portion of the T(n) function tends to overpower the rest. What is this portion for the addition algorithm??</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order of magnitude function describes the part of T(n) that increases the fastest as the value of n increases. Order of magnitude is often called Big-O notation (for “order”).</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6" name="Shape 16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Big (O), Order of Magnitude</a:t>
            </a:r>
            <a:br>
              <a:rPr lang="en-US" sz="4400">
                <a:solidFill>
                  <a:srgbClr val="FEE599"/>
                </a:solidFill>
                <a:latin typeface="Calibri"/>
                <a:ea typeface="Calibri"/>
                <a:cs typeface="Calibri"/>
                <a:sym typeface="Calibri"/>
              </a:rPr>
            </a:br>
            <a:br>
              <a:rPr lang="en-US" sz="4400">
                <a:solidFill>
                  <a:srgbClr val="FEE599"/>
                </a:solidFill>
                <a:latin typeface="Calibri"/>
                <a:ea typeface="Calibri"/>
                <a:cs typeface="Calibri"/>
                <a:sym typeface="Calibri"/>
              </a:rPr>
            </a:b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7" name="Shape 167"/>
          <p:cNvSpPr txBox="1"/>
          <p:nvPr/>
        </p:nvSpPr>
        <p:spPr>
          <a:xfrm>
            <a:off x="2504025" y="1183075"/>
            <a:ext cx="9320100" cy="509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a:solidFill>
                  <a:srgbClr val="FEE599"/>
                </a:solidFill>
              </a:rPr>
              <a:t>def func(n):</a:t>
            </a:r>
            <a:br>
              <a:rPr lang="en-US" sz="2800">
                <a:solidFill>
                  <a:srgbClr val="FEE599"/>
                </a:solidFill>
              </a:rPr>
            </a:br>
            <a:r>
              <a:rPr lang="en-US" sz="2800">
                <a:solidFill>
                  <a:srgbClr val="FEE599"/>
                </a:solidFill>
              </a:rPr>
              <a:t>a=5</a:t>
            </a:r>
            <a:br>
              <a:rPr lang="en-US" sz="2800">
                <a:solidFill>
                  <a:srgbClr val="FEE599"/>
                </a:solidFill>
              </a:rPr>
            </a:br>
            <a:r>
              <a:rPr lang="en-US" sz="2800">
                <a:solidFill>
                  <a:srgbClr val="FEE599"/>
                </a:solidFill>
              </a:rPr>
              <a:t>	b=6</a:t>
            </a:r>
            <a:br>
              <a:rPr lang="en-US" sz="2800">
                <a:solidFill>
                  <a:srgbClr val="FEE599"/>
                </a:solidFill>
              </a:rPr>
            </a:br>
            <a:r>
              <a:rPr lang="en-US" sz="2800">
                <a:solidFill>
                  <a:srgbClr val="FEE599"/>
                </a:solidFill>
              </a:rPr>
              <a:t>	c=10</a:t>
            </a:r>
            <a:br>
              <a:rPr lang="en-US" sz="2800">
                <a:solidFill>
                  <a:srgbClr val="FEE599"/>
                </a:solidFill>
              </a:rPr>
            </a:br>
            <a:r>
              <a:rPr lang="en-US" sz="2800">
                <a:solidFill>
                  <a:srgbClr val="FEE599"/>
                </a:solidFill>
              </a:rPr>
              <a:t>	for i in range(n):</a:t>
            </a:r>
            <a:br>
              <a:rPr lang="en-US" sz="2800">
                <a:solidFill>
                  <a:srgbClr val="FEE599"/>
                </a:solidFill>
              </a:rPr>
            </a:br>
            <a:r>
              <a:rPr lang="en-US" sz="2800">
                <a:solidFill>
                  <a:srgbClr val="FEE599"/>
                </a:solidFill>
              </a:rPr>
              <a:t>   		for j in range(n):</a:t>
            </a:r>
            <a:br>
              <a:rPr lang="en-US" sz="2800">
                <a:solidFill>
                  <a:srgbClr val="FEE599"/>
                </a:solidFill>
              </a:rPr>
            </a:br>
            <a:r>
              <a:rPr lang="en-US" sz="2800">
                <a:solidFill>
                  <a:srgbClr val="FEE599"/>
                </a:solidFill>
              </a:rPr>
              <a:t>      			x = i * i</a:t>
            </a:r>
            <a:br>
              <a:rPr lang="en-US" sz="2800">
                <a:solidFill>
                  <a:srgbClr val="FEE599"/>
                </a:solidFill>
              </a:rPr>
            </a:br>
            <a:r>
              <a:rPr lang="en-US" sz="2800">
                <a:solidFill>
                  <a:srgbClr val="FEE599"/>
                </a:solidFill>
              </a:rPr>
              <a:t>      			y = j * j</a:t>
            </a:r>
            <a:br>
              <a:rPr lang="en-US" sz="2800">
                <a:solidFill>
                  <a:srgbClr val="FEE599"/>
                </a:solidFill>
              </a:rPr>
            </a:br>
            <a:r>
              <a:rPr lang="en-US" sz="2800">
                <a:solidFill>
                  <a:srgbClr val="FEE599"/>
                </a:solidFill>
              </a:rPr>
              <a:t>      			z = i * j</a:t>
            </a:r>
            <a:br>
              <a:rPr lang="en-US" sz="2800">
                <a:solidFill>
                  <a:srgbClr val="FEE599"/>
                </a:solidFill>
              </a:rPr>
            </a:br>
            <a:r>
              <a:rPr lang="en-US" sz="2800">
                <a:solidFill>
                  <a:srgbClr val="FEE599"/>
                </a:solidFill>
              </a:rPr>
              <a:t>	for k in range(n):</a:t>
            </a:r>
            <a:br>
              <a:rPr lang="en-US" sz="2800">
                <a:solidFill>
                  <a:srgbClr val="FEE599"/>
                </a:solidFill>
              </a:rPr>
            </a:br>
            <a:r>
              <a:rPr lang="en-US" sz="2800">
                <a:solidFill>
                  <a:srgbClr val="FEE599"/>
                </a:solidFill>
              </a:rPr>
              <a:t>   		w = a*k + 45</a:t>
            </a:r>
            <a:br>
              <a:rPr lang="en-US" sz="2800">
                <a:solidFill>
                  <a:srgbClr val="FEE599"/>
                </a:solidFill>
              </a:rPr>
            </a:br>
            <a:r>
              <a:rPr lang="en-US" sz="2800">
                <a:solidFill>
                  <a:srgbClr val="FEE599"/>
                </a:solidFill>
              </a:rPr>
              <a:t> 		 v = b*b</a:t>
            </a:r>
            <a:br>
              <a:rPr lang="en-US" sz="2800">
                <a:solidFill>
                  <a:srgbClr val="FEE599"/>
                </a:solidFill>
              </a:rPr>
            </a:br>
            <a:r>
              <a:rPr lang="en-US" sz="2800">
                <a:solidFill>
                  <a:srgbClr val="FEE599"/>
                </a:solidFill>
              </a:rPr>
              <a:t>	d = 3</a:t>
            </a:r>
            <a:br>
              <a:rPr lang="en-US" sz="2800">
                <a:solidFill>
                  <a:srgbClr val="FEE599"/>
                </a:solidFill>
              </a:rPr>
            </a:br>
            <a:endParaRPr sz="2800">
              <a:solidFill>
                <a:srgbClr val="FEE599"/>
              </a:solidFill>
            </a:endParaRPr>
          </a:p>
        </p:txBody>
      </p:sp>
      <p:sp>
        <p:nvSpPr>
          <p:cNvPr id="168" name="Shape 168"/>
          <p:cNvSpPr/>
          <p:nvPr/>
        </p:nvSpPr>
        <p:spPr>
          <a:xfrm>
            <a:off x="4176325" y="1920350"/>
            <a:ext cx="636900" cy="10134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55CC"/>
              </a:solidFill>
            </a:endParaRPr>
          </a:p>
        </p:txBody>
      </p:sp>
      <p:sp>
        <p:nvSpPr>
          <p:cNvPr id="169" name="Shape 169"/>
          <p:cNvSpPr/>
          <p:nvPr/>
        </p:nvSpPr>
        <p:spPr>
          <a:xfrm>
            <a:off x="5777550" y="4020250"/>
            <a:ext cx="636900" cy="10134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55CC"/>
              </a:solidFill>
            </a:endParaRPr>
          </a:p>
        </p:txBody>
      </p:sp>
      <p:sp>
        <p:nvSpPr>
          <p:cNvPr id="170" name="Shape 170"/>
          <p:cNvSpPr/>
          <p:nvPr/>
        </p:nvSpPr>
        <p:spPr>
          <a:xfrm>
            <a:off x="5693450" y="5605450"/>
            <a:ext cx="636900" cy="1013400"/>
          </a:xfrm>
          <a:prstGeom prst="rightBracket">
            <a:avLst>
              <a:gd fmla="val 833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55CC"/>
              </a:solidFill>
            </a:endParaRPr>
          </a:p>
        </p:txBody>
      </p:sp>
      <p:cxnSp>
        <p:nvCxnSpPr>
          <p:cNvPr id="171" name="Shape 171"/>
          <p:cNvCxnSpPr/>
          <p:nvPr/>
        </p:nvCxnSpPr>
        <p:spPr>
          <a:xfrm>
            <a:off x="4903650" y="2363475"/>
            <a:ext cx="2384700" cy="0"/>
          </a:xfrm>
          <a:prstGeom prst="straightConnector1">
            <a:avLst/>
          </a:prstGeom>
          <a:noFill/>
          <a:ln cap="flat" cmpd="sng" w="9525">
            <a:solidFill>
              <a:srgbClr val="000000"/>
            </a:solidFill>
            <a:prstDash val="solid"/>
            <a:round/>
            <a:headEnd len="med" w="med" type="none"/>
            <a:tailEnd len="med" w="med" type="triangle"/>
          </a:ln>
        </p:spPr>
      </p:cxnSp>
      <p:cxnSp>
        <p:nvCxnSpPr>
          <p:cNvPr id="172" name="Shape 172"/>
          <p:cNvCxnSpPr/>
          <p:nvPr/>
        </p:nvCxnSpPr>
        <p:spPr>
          <a:xfrm>
            <a:off x="6558400" y="4526950"/>
            <a:ext cx="2384700" cy="0"/>
          </a:xfrm>
          <a:prstGeom prst="straightConnector1">
            <a:avLst/>
          </a:prstGeom>
          <a:noFill/>
          <a:ln cap="flat" cmpd="sng" w="9525">
            <a:solidFill>
              <a:srgbClr val="000000"/>
            </a:solidFill>
            <a:prstDash val="solid"/>
            <a:round/>
            <a:headEnd len="med" w="med" type="none"/>
            <a:tailEnd len="med" w="med" type="triangle"/>
          </a:ln>
        </p:spPr>
      </p:cxnSp>
      <p:cxnSp>
        <p:nvCxnSpPr>
          <p:cNvPr id="173" name="Shape 173"/>
          <p:cNvCxnSpPr/>
          <p:nvPr/>
        </p:nvCxnSpPr>
        <p:spPr>
          <a:xfrm>
            <a:off x="6558400" y="6042600"/>
            <a:ext cx="2384700" cy="0"/>
          </a:xfrm>
          <a:prstGeom prst="straightConnector1">
            <a:avLst/>
          </a:prstGeom>
          <a:noFill/>
          <a:ln cap="flat" cmpd="sng" w="9525">
            <a:solidFill>
              <a:srgbClr val="000000"/>
            </a:solidFill>
            <a:prstDash val="solid"/>
            <a:round/>
            <a:headEnd len="med" w="med" type="none"/>
            <a:tailEnd len="med" w="med" type="triangle"/>
          </a:ln>
        </p:spPr>
      </p:cxnSp>
      <p:sp>
        <p:nvSpPr>
          <p:cNvPr id="174" name="Shape 174"/>
          <p:cNvSpPr txBox="1"/>
          <p:nvPr/>
        </p:nvSpPr>
        <p:spPr>
          <a:xfrm>
            <a:off x="7504550" y="2244650"/>
            <a:ext cx="2384700" cy="364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FEE599"/>
                </a:solidFill>
              </a:rPr>
              <a:t>3 constant terms</a:t>
            </a:r>
            <a:endParaRPr sz="2000">
              <a:solidFill>
                <a:srgbClr val="FEE599"/>
              </a:solidFill>
            </a:endParaRPr>
          </a:p>
        </p:txBody>
      </p:sp>
      <p:sp>
        <p:nvSpPr>
          <p:cNvPr id="175" name="Shape 175"/>
          <p:cNvSpPr txBox="1"/>
          <p:nvPr/>
        </p:nvSpPr>
        <p:spPr>
          <a:xfrm>
            <a:off x="9087050" y="4240600"/>
            <a:ext cx="2528400" cy="771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FEE599"/>
                </a:solidFill>
              </a:rPr>
              <a:t>3 assignments performed n</a:t>
            </a:r>
            <a:r>
              <a:rPr baseline="30000" lang="en-US" sz="2000">
                <a:solidFill>
                  <a:srgbClr val="FEE599"/>
                </a:solidFill>
              </a:rPr>
              <a:t>2</a:t>
            </a:r>
            <a:r>
              <a:rPr lang="en-US" sz="2000">
                <a:solidFill>
                  <a:srgbClr val="FEE599"/>
                </a:solidFill>
              </a:rPr>
              <a:t> times.</a:t>
            </a:r>
            <a:endParaRPr sz="2000">
              <a:solidFill>
                <a:srgbClr val="FEE599"/>
              </a:solidFill>
            </a:endParaRPr>
          </a:p>
        </p:txBody>
      </p:sp>
      <p:sp>
        <p:nvSpPr>
          <p:cNvPr id="176" name="Shape 176"/>
          <p:cNvSpPr txBox="1"/>
          <p:nvPr/>
        </p:nvSpPr>
        <p:spPr>
          <a:xfrm>
            <a:off x="9171150" y="5657100"/>
            <a:ext cx="2652900" cy="101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FEE599"/>
                </a:solidFill>
              </a:rPr>
              <a:t>2 assignments performed n times and 1 constant term</a:t>
            </a:r>
            <a:endParaRPr sz="2000">
              <a:solidFill>
                <a:srgbClr val="FEE5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2" name="Shape 182"/>
          <p:cNvSpPr txBox="1"/>
          <p:nvPr/>
        </p:nvSpPr>
        <p:spPr>
          <a:xfrm>
            <a:off x="2149341" y="1668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Common Magnitudes</a:t>
            </a:r>
            <a:endParaRPr sz="1800">
              <a:solidFill>
                <a:schemeClr val="dk1"/>
              </a:solidFill>
              <a:latin typeface="Calibri"/>
              <a:ea typeface="Calibri"/>
              <a:cs typeface="Calibri"/>
              <a:sym typeface="Calibri"/>
            </a:endParaRPr>
          </a:p>
        </p:txBody>
      </p:sp>
      <p:graphicFrame>
        <p:nvGraphicFramePr>
          <p:cNvPr id="183" name="Shape 183"/>
          <p:cNvGraphicFramePr/>
          <p:nvPr/>
        </p:nvGraphicFramePr>
        <p:xfrm>
          <a:off x="2635600" y="1105950"/>
          <a:ext cx="3000000" cy="3000000"/>
        </p:xfrm>
        <a:graphic>
          <a:graphicData uri="http://schemas.openxmlformats.org/drawingml/2006/table">
            <a:tbl>
              <a:tblPr>
                <a:noFill/>
                <a:tableStyleId>{99F37AAA-07D6-44BE-B346-AC43F807530D}</a:tableStyleId>
              </a:tblPr>
              <a:tblGrid>
                <a:gridCol w="4381625"/>
                <a:gridCol w="4381625"/>
              </a:tblGrid>
              <a:tr h="621175">
                <a:tc>
                  <a:txBody>
                    <a:bodyPr>
                      <a:noAutofit/>
                    </a:bodyPr>
                    <a:lstStyle/>
                    <a:p>
                      <a:pPr indent="0" lvl="0" marL="0" rtl="0">
                        <a:lnSpc>
                          <a:spcPct val="115000"/>
                        </a:lnSpc>
                        <a:spcBef>
                          <a:spcPts val="0"/>
                        </a:spcBef>
                        <a:spcAft>
                          <a:spcPts val="0"/>
                        </a:spcAft>
                        <a:buNone/>
                      </a:pPr>
                      <a:r>
                        <a:rPr b="1" lang="en-US" sz="2800">
                          <a:solidFill>
                            <a:srgbClr val="333333"/>
                          </a:solidFill>
                        </a:rPr>
                        <a:t>g(n)</a:t>
                      </a:r>
                      <a:endParaRPr b="1" sz="2800">
                        <a:solidFill>
                          <a:srgbClr val="333333"/>
                        </a:solidFill>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888888"/>
                    </a:solidFill>
                  </a:tcPr>
                </a:tc>
                <a:tc>
                  <a:txBody>
                    <a:bodyPr>
                      <a:noAutofit/>
                    </a:bodyPr>
                    <a:lstStyle/>
                    <a:p>
                      <a:pPr indent="0" lvl="0" marL="0" rtl="0">
                        <a:lnSpc>
                          <a:spcPct val="115000"/>
                        </a:lnSpc>
                        <a:spcBef>
                          <a:spcPts val="0"/>
                        </a:spcBef>
                        <a:spcAft>
                          <a:spcPts val="0"/>
                        </a:spcAft>
                        <a:buNone/>
                      </a:pPr>
                      <a:r>
                        <a:rPr b="1" lang="en-US" sz="2800">
                          <a:solidFill>
                            <a:srgbClr val="333333"/>
                          </a:solidFill>
                        </a:rPr>
                        <a:t>Name</a:t>
                      </a:r>
                      <a:endParaRPr b="1" sz="2800">
                        <a:solidFill>
                          <a:srgbClr val="333333"/>
                        </a:solidFill>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888888"/>
                    </a:solidFill>
                  </a:tcPr>
                </a:tc>
              </a:tr>
              <a:tr h="717400">
                <a:tc>
                  <a:txBody>
                    <a:bodyPr>
                      <a:noAutofit/>
                    </a:bodyPr>
                    <a:lstStyle/>
                    <a:p>
                      <a:pPr indent="0" lvl="0" marL="0" rtl="0" algn="l">
                        <a:lnSpc>
                          <a:spcPct val="115000"/>
                        </a:lnSpc>
                        <a:spcBef>
                          <a:spcPts val="0"/>
                        </a:spcBef>
                        <a:spcAft>
                          <a:spcPts val="0"/>
                        </a:spcAft>
                        <a:buNone/>
                      </a:pPr>
                      <a:r>
                        <a:rPr lang="en-US" sz="2800">
                          <a:solidFill>
                            <a:srgbClr val="FEE599"/>
                          </a:solidFill>
                          <a:latin typeface="Calibri"/>
                          <a:ea typeface="Calibri"/>
                          <a:cs typeface="Calibri"/>
                          <a:sym typeface="Calibri"/>
                        </a:rPr>
                        <a:t>1</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Constant</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717400">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O(N)</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Linear</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769675">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O(Log N)</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Logarithmic</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769675">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O(N Log N)</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Log-Linear</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717400">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O(N</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Quadratic</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717400">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O(N</a:t>
                      </a:r>
                      <a:r>
                        <a:rPr baseline="30000" lang="en-US" sz="2800">
                          <a:solidFill>
                            <a:srgbClr val="FEE599"/>
                          </a:solidFill>
                          <a:latin typeface="Calibri"/>
                          <a:ea typeface="Calibri"/>
                          <a:cs typeface="Calibri"/>
                          <a:sym typeface="Calibri"/>
                        </a:rPr>
                        <a:t>3</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2800">
                          <a:solidFill>
                            <a:srgbClr val="FEE599"/>
                          </a:solidFill>
                          <a:latin typeface="Calibri"/>
                          <a:ea typeface="Calibri"/>
                          <a:cs typeface="Calibri"/>
                          <a:sym typeface="Calibri"/>
                        </a:rPr>
                        <a:t>Cubic</a:t>
                      </a:r>
                      <a:endParaRPr sz="2800">
                        <a:solidFill>
                          <a:srgbClr val="FEE599"/>
                        </a:solidFill>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9" name="Shape 189"/>
          <p:cNvSpPr txBox="1"/>
          <p:nvPr/>
        </p:nvSpPr>
        <p:spPr>
          <a:xfrm>
            <a:off x="2149341" y="1668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Common Magnitudes</a:t>
            </a:r>
            <a:endParaRPr sz="1800">
              <a:solidFill>
                <a:schemeClr val="dk1"/>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2589500" y="873775"/>
            <a:ext cx="8998800" cy="583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Shape 19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Challenge: Compute the complexity</a:t>
            </a:r>
            <a:endParaRPr sz="4400">
              <a:solidFill>
                <a:srgbClr val="FEE599"/>
              </a:solidFill>
              <a:latin typeface="Calibri"/>
              <a:ea typeface="Calibri"/>
              <a:cs typeface="Calibri"/>
              <a:sym typeface="Calibri"/>
            </a:endParaRPr>
          </a:p>
        </p:txBody>
      </p:sp>
      <p:sp>
        <p:nvSpPr>
          <p:cNvPr id="197" name="Shape 197"/>
          <p:cNvSpPr txBox="1"/>
          <p:nvPr/>
        </p:nvSpPr>
        <p:spPr>
          <a:xfrm>
            <a:off x="2177141" y="130971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EE599"/>
                </a:solidFill>
                <a:latin typeface="Calibri"/>
                <a:ea typeface="Calibri"/>
                <a:cs typeface="Calibri"/>
                <a:sym typeface="Calibri"/>
              </a:rPr>
              <a:t>def power_of_2(a):</a:t>
            </a:r>
            <a:br>
              <a:rPr lang="en-US" sz="3200">
                <a:solidFill>
                  <a:srgbClr val="FEE599"/>
                </a:solidFill>
                <a:latin typeface="Calibri"/>
                <a:ea typeface="Calibri"/>
                <a:cs typeface="Calibri"/>
                <a:sym typeface="Calibri"/>
              </a:rPr>
            </a:br>
            <a:r>
              <a:rPr lang="en-US" sz="3200">
                <a:solidFill>
                  <a:srgbClr val="FEE599"/>
                </a:solidFill>
                <a:latin typeface="Calibri"/>
                <a:ea typeface="Calibri"/>
                <a:cs typeface="Calibri"/>
                <a:sym typeface="Calibri"/>
              </a:rPr>
              <a:t>    x = 0</a:t>
            </a:r>
            <a:br>
              <a:rPr lang="en-US" sz="3200">
                <a:solidFill>
                  <a:srgbClr val="FEE599"/>
                </a:solidFill>
                <a:latin typeface="Calibri"/>
                <a:ea typeface="Calibri"/>
                <a:cs typeface="Calibri"/>
                <a:sym typeface="Calibri"/>
              </a:rPr>
            </a:br>
            <a:r>
              <a:rPr lang="en-US" sz="3200">
                <a:solidFill>
                  <a:srgbClr val="FEE599"/>
                </a:solidFill>
                <a:latin typeface="Calibri"/>
                <a:ea typeface="Calibri"/>
                <a:cs typeface="Calibri"/>
                <a:sym typeface="Calibri"/>
              </a:rPr>
              <a:t>    while a &gt; 1:</a:t>
            </a:r>
            <a:br>
              <a:rPr lang="en-US" sz="3200">
                <a:solidFill>
                  <a:srgbClr val="FEE599"/>
                </a:solidFill>
                <a:latin typeface="Calibri"/>
                <a:ea typeface="Calibri"/>
                <a:cs typeface="Calibri"/>
                <a:sym typeface="Calibri"/>
              </a:rPr>
            </a:br>
            <a:r>
              <a:rPr lang="en-US" sz="3200">
                <a:solidFill>
                  <a:srgbClr val="FEE599"/>
                </a:solidFill>
                <a:latin typeface="Calibri"/>
                <a:ea typeface="Calibri"/>
                <a:cs typeface="Calibri"/>
                <a:sym typeface="Calibri"/>
              </a:rPr>
              <a:t>        a = a/2</a:t>
            </a:r>
            <a:br>
              <a:rPr lang="en-US" sz="3200">
                <a:solidFill>
                  <a:srgbClr val="FEE599"/>
                </a:solidFill>
                <a:latin typeface="Calibri"/>
                <a:ea typeface="Calibri"/>
                <a:cs typeface="Calibri"/>
                <a:sym typeface="Calibri"/>
              </a:rPr>
            </a:br>
            <a:r>
              <a:rPr lang="en-US" sz="3200">
                <a:solidFill>
                  <a:srgbClr val="FEE599"/>
                </a:solidFill>
                <a:latin typeface="Calibri"/>
                <a:ea typeface="Calibri"/>
                <a:cs typeface="Calibri"/>
                <a:sym typeface="Calibri"/>
              </a:rPr>
              <a:t>        x = x+1</a:t>
            </a:r>
            <a:br>
              <a:rPr lang="en-US" sz="3200">
                <a:solidFill>
                  <a:srgbClr val="FEE599"/>
                </a:solidFill>
                <a:latin typeface="Calibri"/>
                <a:ea typeface="Calibri"/>
                <a:cs typeface="Calibri"/>
                <a:sym typeface="Calibri"/>
              </a:rPr>
            </a:br>
            <a:r>
              <a:rPr lang="en-US" sz="3200">
                <a:solidFill>
                  <a:srgbClr val="FEE599"/>
                </a:solidFill>
                <a:latin typeface="Calibri"/>
                <a:ea typeface="Calibri"/>
                <a:cs typeface="Calibri"/>
                <a:sym typeface="Calibri"/>
              </a:rPr>
              <a:t>    return x</a:t>
            </a:r>
            <a:endParaRPr sz="32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