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82" name="Shape 82"/>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45" name="Shape 14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2" name="Shape 1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59" name="Shape 1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0" name="Shape 90"/>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Shape 95"/>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96" name="Shape 96"/>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Shape 102"/>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24" name="Shape 12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1" name="Shape 13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t/>
            </a:r>
            <a:endParaRPr/>
          </a:p>
        </p:txBody>
      </p:sp>
      <p:sp>
        <p:nvSpPr>
          <p:cNvPr id="138" name="Shape 13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sp>
        <p:nvSpPr>
          <p:cNvPr id="12" name="Shape 12"/>
          <p:cNvSpPr txBox="1"/>
          <p:nvPr>
            <p:ph type="ctrTitle"/>
          </p:nvPr>
        </p:nvSpPr>
        <p:spPr>
          <a:xfrm>
            <a:off x="1524000" y="1122363"/>
            <a:ext cx="9144000" cy="2387600"/>
          </a:xfrm>
          <a:prstGeom prst="rect">
            <a:avLst/>
          </a:prstGeom>
          <a:noFill/>
          <a:ln>
            <a:noFill/>
          </a:ln>
        </p:spPr>
        <p:txBody>
          <a:bodyPr anchorCtr="0" anchor="b" bIns="91425" lIns="91425" spcFirstLastPara="1" rIns="91425" wrap="square" tIns="91425"/>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Shape 13"/>
          <p:cNvSpPr txBox="1"/>
          <p:nvPr>
            <p:ph idx="1" type="subTitle"/>
          </p:nvPr>
        </p:nvSpPr>
        <p:spPr>
          <a:xfrm>
            <a:off x="1524000" y="3602038"/>
            <a:ext cx="9144000" cy="1655762"/>
          </a:xfrm>
          <a:prstGeom prst="rect">
            <a:avLst/>
          </a:prstGeom>
          <a:noFill/>
          <a:ln>
            <a:noFill/>
          </a:ln>
        </p:spPr>
        <p:txBody>
          <a:bodyPr anchorCtr="0" anchor="t" bIns="91425" lIns="91425" spcFirstLastPara="1" rIns="91425" wrap="square" tIns="91425"/>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Shape 14"/>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Shape 15"/>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Shape 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68" name="Shape 68"/>
        <p:cNvGrpSpPr/>
        <p:nvPr/>
      </p:nvGrpSpPr>
      <p:grpSpPr>
        <a:xfrm>
          <a:off x="0" y="0"/>
          <a:ext cx="0" cy="0"/>
          <a:chOff x="0" y="0"/>
          <a:chExt cx="0" cy="0"/>
        </a:xfrm>
      </p:grpSpPr>
      <p:sp>
        <p:nvSpPr>
          <p:cNvPr id="69" name="Shape 69"/>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0" name="Shape 70"/>
          <p:cNvSpPr txBox="1"/>
          <p:nvPr>
            <p:ph idx="1" type="body"/>
          </p:nvPr>
        </p:nvSpPr>
        <p:spPr>
          <a:xfrm rot="5400000">
            <a:off x="3920331" y="-1256506"/>
            <a:ext cx="4351338" cy="105156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1" name="Shape 7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Shape 7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Shape 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Shape 75"/>
          <p:cNvSpPr txBox="1"/>
          <p:nvPr>
            <p:ph type="title"/>
          </p:nvPr>
        </p:nvSpPr>
        <p:spPr>
          <a:xfrm rot="5400000">
            <a:off x="7133431" y="1956594"/>
            <a:ext cx="5811838" cy="2628900"/>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6" name="Shape 76"/>
          <p:cNvSpPr txBox="1"/>
          <p:nvPr>
            <p:ph idx="1" type="body"/>
          </p:nvPr>
        </p:nvSpPr>
        <p:spPr>
          <a:xfrm rot="5400000">
            <a:off x="1799431" y="-596106"/>
            <a:ext cx="5811838" cy="7734300"/>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Shape 7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Shape 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7" name="Shape 17"/>
        <p:cNvGrpSpPr/>
        <p:nvPr/>
      </p:nvGrpSpPr>
      <p:grpSpPr>
        <a:xfrm>
          <a:off x="0" y="0"/>
          <a:ext cx="0" cy="0"/>
          <a:chOff x="0" y="0"/>
          <a:chExt cx="0" cy="0"/>
        </a:xfrm>
      </p:grpSpPr>
      <p:sp>
        <p:nvSpPr>
          <p:cNvPr id="18" name="Shape 18"/>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Shape 21"/>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Shape 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3" name="Shape 23"/>
        <p:cNvGrpSpPr/>
        <p:nvPr/>
      </p:nvGrpSpPr>
      <p:grpSpPr>
        <a:xfrm>
          <a:off x="0" y="0"/>
          <a:ext cx="0" cy="0"/>
          <a:chOff x="0" y="0"/>
          <a:chExt cx="0" cy="0"/>
        </a:xfrm>
      </p:grpSpPr>
      <p:sp>
        <p:nvSpPr>
          <p:cNvPr id="24" name="Shape 24"/>
          <p:cNvSpPr txBox="1"/>
          <p:nvPr>
            <p:ph type="title"/>
          </p:nvPr>
        </p:nvSpPr>
        <p:spPr>
          <a:xfrm>
            <a:off x="831850" y="1709738"/>
            <a:ext cx="10515600" cy="2852737"/>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Shape 25"/>
          <p:cNvSpPr txBox="1"/>
          <p:nvPr>
            <p:ph idx="1" type="body"/>
          </p:nvPr>
        </p:nvSpPr>
        <p:spPr>
          <a:xfrm>
            <a:off x="831850" y="4589463"/>
            <a:ext cx="10515600" cy="1500187"/>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6" name="Shape 26"/>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Shape 27"/>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Shape 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29" name="Shape 29"/>
        <p:cNvGrpSpPr/>
        <p:nvPr/>
      </p:nvGrpSpPr>
      <p:grpSpPr>
        <a:xfrm>
          <a:off x="0" y="0"/>
          <a:ext cx="0" cy="0"/>
          <a:chOff x="0" y="0"/>
          <a:chExt cx="0" cy="0"/>
        </a:xfrm>
      </p:grpSpPr>
      <p:sp>
        <p:nvSpPr>
          <p:cNvPr id="30" name="Shape 30"/>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Shape 31"/>
          <p:cNvSpPr txBox="1"/>
          <p:nvPr>
            <p:ph idx="1" type="body"/>
          </p:nvPr>
        </p:nvSpPr>
        <p:spPr>
          <a:xfrm>
            <a:off x="838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Shape 32"/>
          <p:cNvSpPr txBox="1"/>
          <p:nvPr>
            <p:ph idx="2" type="body"/>
          </p:nvPr>
        </p:nvSpPr>
        <p:spPr>
          <a:xfrm>
            <a:off x="6172200" y="1825625"/>
            <a:ext cx="5181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Shape 33"/>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Shape 34"/>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Shape 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36" name="Shape 36"/>
        <p:cNvGrpSpPr/>
        <p:nvPr/>
      </p:nvGrpSpPr>
      <p:grpSpPr>
        <a:xfrm>
          <a:off x="0" y="0"/>
          <a:ext cx="0" cy="0"/>
          <a:chOff x="0" y="0"/>
          <a:chExt cx="0" cy="0"/>
        </a:xfrm>
      </p:grpSpPr>
      <p:sp>
        <p:nvSpPr>
          <p:cNvPr id="37" name="Shape 37"/>
          <p:cNvSpPr txBox="1"/>
          <p:nvPr>
            <p:ph type="title"/>
          </p:nvPr>
        </p:nvSpPr>
        <p:spPr>
          <a:xfrm>
            <a:off x="839788"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8" name="Shape 38"/>
          <p:cNvSpPr txBox="1"/>
          <p:nvPr>
            <p:ph idx="1" type="body"/>
          </p:nvPr>
        </p:nvSpPr>
        <p:spPr>
          <a:xfrm>
            <a:off x="839788" y="1681163"/>
            <a:ext cx="5157787"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9" name="Shape 39"/>
          <p:cNvSpPr txBox="1"/>
          <p:nvPr>
            <p:ph idx="2" type="body"/>
          </p:nvPr>
        </p:nvSpPr>
        <p:spPr>
          <a:xfrm>
            <a:off x="839788" y="2505075"/>
            <a:ext cx="5157787"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Shape 40"/>
          <p:cNvSpPr txBox="1"/>
          <p:nvPr>
            <p:ph idx="3" type="body"/>
          </p:nvPr>
        </p:nvSpPr>
        <p:spPr>
          <a:xfrm>
            <a:off x="6172200" y="1681163"/>
            <a:ext cx="5183188" cy="823912"/>
          </a:xfrm>
          <a:prstGeom prst="rect">
            <a:avLst/>
          </a:prstGeom>
          <a:noFill/>
          <a:ln>
            <a:noFill/>
          </a:ln>
        </p:spPr>
        <p:txBody>
          <a:bodyPr anchorCtr="0" anchor="b" bIns="91425" lIns="91425" spcFirstLastPara="1" rIns="91425" wrap="square" tIns="91425"/>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1" name="Shape 41"/>
          <p:cNvSpPr txBox="1"/>
          <p:nvPr>
            <p:ph idx="4" type="body"/>
          </p:nvPr>
        </p:nvSpPr>
        <p:spPr>
          <a:xfrm>
            <a:off x="6172200" y="2505075"/>
            <a:ext cx="5183188" cy="368458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Shape 42"/>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Shape 43"/>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Shape 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5" name="Shape 45"/>
        <p:cNvGrpSpPr/>
        <p:nvPr/>
      </p:nvGrpSpPr>
      <p:grpSpPr>
        <a:xfrm>
          <a:off x="0" y="0"/>
          <a:ext cx="0" cy="0"/>
          <a:chOff x="0" y="0"/>
          <a:chExt cx="0" cy="0"/>
        </a:xfrm>
      </p:grpSpPr>
      <p:sp>
        <p:nvSpPr>
          <p:cNvPr id="46" name="Shape 4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7" name="Shape 47"/>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Shape 48"/>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Shape 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0" name="Shape 50"/>
        <p:cNvGrpSpPr/>
        <p:nvPr/>
      </p:nvGrpSpPr>
      <p:grpSpPr>
        <a:xfrm>
          <a:off x="0" y="0"/>
          <a:ext cx="0" cy="0"/>
          <a:chOff x="0" y="0"/>
          <a:chExt cx="0" cy="0"/>
        </a:xfrm>
      </p:grpSpPr>
      <p:sp>
        <p:nvSpPr>
          <p:cNvPr id="51" name="Shape 51"/>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Shape 52"/>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4" name="Shape 54"/>
        <p:cNvGrpSpPr/>
        <p:nvPr/>
      </p:nvGrpSpPr>
      <p:grpSpPr>
        <a:xfrm>
          <a:off x="0" y="0"/>
          <a:ext cx="0" cy="0"/>
          <a:chOff x="0" y="0"/>
          <a:chExt cx="0" cy="0"/>
        </a:xfrm>
      </p:grpSpPr>
      <p:sp>
        <p:nvSpPr>
          <p:cNvPr id="55" name="Shape 55"/>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6" name="Shape 56"/>
          <p:cNvSpPr txBox="1"/>
          <p:nvPr>
            <p:ph idx="1" type="body"/>
          </p:nvPr>
        </p:nvSpPr>
        <p:spPr>
          <a:xfrm>
            <a:off x="5183188" y="987425"/>
            <a:ext cx="6172200" cy="4873625"/>
          </a:xfrm>
          <a:prstGeom prst="rect">
            <a:avLst/>
          </a:prstGeom>
          <a:noFill/>
          <a:ln>
            <a:noFill/>
          </a:ln>
        </p:spPr>
        <p:txBody>
          <a:bodyPr anchorCtr="0" anchor="t" bIns="91425" lIns="91425" spcFirstLastPara="1" rIns="91425" wrap="square" tIns="91425"/>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Shape 57"/>
          <p:cNvSpPr txBox="1"/>
          <p:nvPr>
            <p:ph idx="2"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8" name="Shape 5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Shape 5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Shape 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1" name="Shape 61"/>
        <p:cNvGrpSpPr/>
        <p:nvPr/>
      </p:nvGrpSpPr>
      <p:grpSpPr>
        <a:xfrm>
          <a:off x="0" y="0"/>
          <a:ext cx="0" cy="0"/>
          <a:chOff x="0" y="0"/>
          <a:chExt cx="0" cy="0"/>
        </a:xfrm>
      </p:grpSpPr>
      <p:sp>
        <p:nvSpPr>
          <p:cNvPr id="62" name="Shape 62"/>
          <p:cNvSpPr txBox="1"/>
          <p:nvPr>
            <p:ph type="title"/>
          </p:nvPr>
        </p:nvSpPr>
        <p:spPr>
          <a:xfrm>
            <a:off x="839788" y="457200"/>
            <a:ext cx="3932237" cy="1600200"/>
          </a:xfrm>
          <a:prstGeom prst="rect">
            <a:avLst/>
          </a:prstGeom>
          <a:noFill/>
          <a:ln>
            <a:noFill/>
          </a:ln>
        </p:spPr>
        <p:txBody>
          <a:bodyPr anchorCtr="0" anchor="b" bIns="91425" lIns="91425" spcFirstLastPara="1" rIns="91425" wrap="square" tIns="91425"/>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3" name="Shape 63"/>
          <p:cNvSpPr/>
          <p:nvPr>
            <p:ph idx="2" type="pic"/>
          </p:nvPr>
        </p:nvSpPr>
        <p:spPr>
          <a:xfrm>
            <a:off x="5183188" y="987425"/>
            <a:ext cx="6172200" cy="4873625"/>
          </a:xfrm>
          <a:prstGeom prst="rect">
            <a:avLst/>
          </a:prstGeom>
          <a:noFill/>
          <a:ln>
            <a:noFill/>
          </a:ln>
        </p:spPr>
        <p:txBody>
          <a:bodyPr anchorCtr="0" anchor="t" bIns="91425" lIns="91425" spcFirstLastPara="1" rIns="91425" wrap="square" tIns="91425"/>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1" type="body"/>
          </p:nvPr>
        </p:nvSpPr>
        <p:spPr>
          <a:xfrm>
            <a:off x="839788" y="2057400"/>
            <a:ext cx="3932237" cy="3811588"/>
          </a:xfrm>
          <a:prstGeom prst="rect">
            <a:avLst/>
          </a:prstGeom>
          <a:noFill/>
          <a:ln>
            <a:noFill/>
          </a:ln>
        </p:spPr>
        <p:txBody>
          <a:bodyPr anchorCtr="0" anchor="t" bIns="91425" lIns="91425" spcFirstLastPara="1" rIns="91425" wrap="square" tIns="91425"/>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5" name="Shape 65"/>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Shape 66"/>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Shape 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838200" y="365125"/>
            <a:ext cx="10515600" cy="1325563"/>
          </a:xfrm>
          <a:prstGeom prst="rect">
            <a:avLst/>
          </a:prstGeom>
          <a:noFill/>
          <a:ln>
            <a:noFill/>
          </a:ln>
        </p:spPr>
        <p:txBody>
          <a:bodyPr anchorCtr="0" anchor="ctr" bIns="91425" lIns="91425" spcFirstLastPara="1" rIns="91425" wrap="square" tIns="91425"/>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Shape 7"/>
          <p:cNvSpPr txBox="1"/>
          <p:nvPr>
            <p:ph idx="1" type="body"/>
          </p:nvPr>
        </p:nvSpPr>
        <p:spPr>
          <a:xfrm>
            <a:off x="838200" y="1825625"/>
            <a:ext cx="10515600" cy="4351338"/>
          </a:xfrm>
          <a:prstGeom prst="rect">
            <a:avLst/>
          </a:prstGeom>
          <a:noFill/>
          <a:ln>
            <a:noFill/>
          </a:ln>
        </p:spPr>
        <p:txBody>
          <a:bodyPr anchorCtr="0" anchor="t" bIns="91425" lIns="91425" spcFirstLastPara="1" rIns="91425" wrap="square" tIns="91425"/>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0" type="dt"/>
          </p:nvPr>
        </p:nvSpPr>
        <p:spPr>
          <a:xfrm>
            <a:off x="838200" y="6356350"/>
            <a:ext cx="2743200" cy="365125"/>
          </a:xfrm>
          <a:prstGeom prst="rect">
            <a:avLst/>
          </a:prstGeom>
          <a:noFill/>
          <a:ln>
            <a:noFill/>
          </a:ln>
        </p:spPr>
        <p:txBody>
          <a:bodyPr anchorCtr="0" anchor="ctr" bIns="91425" lIns="91425" spcFirstLastPara="1" rIns="91425" wrap="square" tIns="91425"/>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Shape 9"/>
          <p:cNvSpPr txBox="1"/>
          <p:nvPr>
            <p:ph idx="11" type="ftr"/>
          </p:nvPr>
        </p:nvSpPr>
        <p:spPr>
          <a:xfrm>
            <a:off x="4038600" y="6356350"/>
            <a:ext cx="4114800" cy="365125"/>
          </a:xfrm>
          <a:prstGeom prst="rect">
            <a:avLst/>
          </a:prstGeom>
          <a:noFill/>
          <a:ln>
            <a:noFill/>
          </a:ln>
        </p:spPr>
        <p:txBody>
          <a:bodyPr anchorCtr="0" anchor="ctr" bIns="91425" lIns="91425" spcFirstLastPara="1" rIns="91425" wrap="square" tIns="91425"/>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Shape 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1"/>
              </a:buClr>
              <a:buSzPts val="6000"/>
              <a:buFont typeface="Calibri"/>
              <a:buNone/>
            </a:pPr>
            <a:r>
              <a:t/>
            </a:r>
            <a:endParaRPr b="0" i="0" sz="6000" u="none" cap="none" strike="noStrike">
              <a:solidFill>
                <a:schemeClr val="dk1"/>
              </a:solidFill>
              <a:latin typeface="Calibri"/>
              <a:ea typeface="Calibri"/>
              <a:cs typeface="Calibri"/>
              <a:sym typeface="Calibri"/>
            </a:endParaRPr>
          </a:p>
        </p:txBody>
      </p:sp>
      <p:sp>
        <p:nvSpPr>
          <p:cNvPr id="85" name="Shape 8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pic>
        <p:nvPicPr>
          <p:cNvPr id="86" name="Shape 8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7" name="Shape 87"/>
          <p:cNvSpPr txBox="1"/>
          <p:nvPr/>
        </p:nvSpPr>
        <p:spPr>
          <a:xfrm>
            <a:off x="2641600" y="5747657"/>
            <a:ext cx="6763657"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Shape 14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8" name="Shape 148"/>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49" name="Shape 149"/>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0" lvl="0" marL="457200" rtl="0">
              <a:spcBef>
                <a:spcPts val="0"/>
              </a:spcBef>
              <a:spcAft>
                <a:spcPts val="0"/>
              </a:spcAft>
              <a:buNone/>
            </a:pPr>
            <a:r>
              <a:rPr lang="en-US" sz="2800">
                <a:solidFill>
                  <a:srgbClr val="FEE599"/>
                </a:solidFill>
                <a:latin typeface="Calibri"/>
                <a:ea typeface="Calibri"/>
                <a:cs typeface="Calibri"/>
                <a:sym typeface="Calibri"/>
              </a:rPr>
              <a:t>-</a:t>
            </a:r>
            <a:r>
              <a:rPr i="1" lang="en-US" sz="2800">
                <a:solidFill>
                  <a:srgbClr val="FEE599"/>
                </a:solidFill>
                <a:latin typeface="Calibri"/>
                <a:ea typeface="Calibri"/>
                <a:cs typeface="Calibri"/>
                <a:sym typeface="Calibri"/>
              </a:rPr>
              <a:t>Zip </a:t>
            </a:r>
            <a:r>
              <a:rPr lang="en-US" sz="2800">
                <a:solidFill>
                  <a:srgbClr val="FEE599"/>
                </a:solidFill>
                <a:latin typeface="Calibri"/>
                <a:ea typeface="Calibri"/>
                <a:cs typeface="Calibri"/>
                <a:sym typeface="Calibri"/>
              </a:rPr>
              <a:t>: zip(iterA, iterB, ...) takes one element from each iterable and returns them in a tuple.</a:t>
            </a:r>
            <a:endParaRPr sz="2800">
              <a:solidFill>
                <a:srgbClr val="FEE599"/>
              </a:solidFill>
              <a:latin typeface="Calibri"/>
              <a:ea typeface="Calibri"/>
              <a:cs typeface="Calibri"/>
              <a:sym typeface="Calibri"/>
            </a:endParaRPr>
          </a:p>
          <a:p>
            <a:pPr indent="0" lvl="0" marL="457200" rtl="0">
              <a:spcBef>
                <a:spcPts val="0"/>
              </a:spcBef>
              <a:spcAft>
                <a:spcPts val="0"/>
              </a:spcAft>
              <a:buNone/>
            </a:pPr>
            <a:r>
              <a:rPr lang="en-US" sz="2800">
                <a:solidFill>
                  <a:srgbClr val="FEE599"/>
                </a:solidFill>
                <a:latin typeface="Calibri"/>
                <a:ea typeface="Calibri"/>
                <a:cs typeface="Calibri"/>
                <a:sym typeface="Calibri"/>
              </a:rPr>
              <a:t>Zipping two sequences is far, far faster than sorting and joining them based on some key, especially when you know in advance that the sequences have the same number of elements and are in the same order.</a:t>
            </a:r>
            <a:endParaRPr sz="2800">
              <a:solidFill>
                <a:srgbClr val="FEE599"/>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pic>
        <p:nvPicPr>
          <p:cNvPr id="154" name="Shape 15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55" name="Shape 155"/>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Lambda Functions</a:t>
            </a:r>
            <a:endParaRPr sz="4000">
              <a:solidFill>
                <a:schemeClr val="dk1"/>
              </a:solidFill>
              <a:latin typeface="Calibri"/>
              <a:ea typeface="Calibri"/>
              <a:cs typeface="Calibri"/>
              <a:sym typeface="Calibri"/>
            </a:endParaRPr>
          </a:p>
        </p:txBody>
      </p:sp>
      <p:sp>
        <p:nvSpPr>
          <p:cNvPr id="156" name="Shape 156"/>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0" lvl="0" marL="0" rtl="0">
              <a:lnSpc>
                <a:spcPct val="115000"/>
              </a:lnSpc>
              <a:spcBef>
                <a:spcPts val="1100"/>
              </a:spcBef>
              <a:spcAft>
                <a:spcPts val="0"/>
              </a:spcAft>
              <a:buClr>
                <a:schemeClr val="dk1"/>
              </a:buClr>
              <a:buSzPts val="1100"/>
              <a:buFont typeface="Arial"/>
              <a:buNone/>
            </a:pPr>
            <a:r>
              <a:rPr lang="en-US" sz="2600">
                <a:solidFill>
                  <a:srgbClr val="FEE599"/>
                </a:solidFill>
                <a:latin typeface="Calibri"/>
                <a:ea typeface="Calibri"/>
                <a:cs typeface="Calibri"/>
                <a:sym typeface="Calibri"/>
              </a:rPr>
              <a:t>Use lambda functions if you want a shortcut to specify functions in-line. The structure lambda arugments:expression</a:t>
            </a:r>
            <a:endParaRPr sz="2600">
              <a:solidFill>
                <a:srgbClr val="FEE599"/>
              </a:solidFill>
              <a:latin typeface="Calibri"/>
              <a:ea typeface="Calibri"/>
              <a:cs typeface="Calibri"/>
              <a:sym typeface="Calibri"/>
            </a:endParaRPr>
          </a:p>
          <a:p>
            <a:pPr indent="0" lvl="0" marL="0" rtl="0">
              <a:lnSpc>
                <a:spcPct val="115000"/>
              </a:lnSpc>
              <a:spcBef>
                <a:spcPts val="1100"/>
              </a:spcBef>
              <a:spcAft>
                <a:spcPts val="0"/>
              </a:spcAft>
              <a:buClr>
                <a:schemeClr val="dk1"/>
              </a:buClr>
              <a:buSzPts val="1100"/>
              <a:buFont typeface="Arial"/>
              <a:buNone/>
            </a:pPr>
            <a:r>
              <a:rPr lang="en-US" sz="2600">
                <a:solidFill>
                  <a:srgbClr val="FEE599"/>
                </a:solidFill>
                <a:latin typeface="Calibri"/>
                <a:ea typeface="Calibri"/>
                <a:cs typeface="Calibri"/>
                <a:sym typeface="Calibri"/>
              </a:rPr>
              <a:t>Drawback:</a:t>
            </a:r>
            <a:endParaRPr sz="2600">
              <a:solidFill>
                <a:srgbClr val="FEE599"/>
              </a:solidFill>
              <a:latin typeface="Calibri"/>
              <a:ea typeface="Calibri"/>
              <a:cs typeface="Calibri"/>
              <a:sym typeface="Calibri"/>
            </a:endParaRPr>
          </a:p>
          <a:p>
            <a:pPr indent="-393700" lvl="0" marL="457200" rtl="0">
              <a:lnSpc>
                <a:spcPct val="115000"/>
              </a:lnSpc>
              <a:spcBef>
                <a:spcPts val="1100"/>
              </a:spcBef>
              <a:spcAft>
                <a:spcPts val="0"/>
              </a:spcAft>
              <a:buClr>
                <a:srgbClr val="FEE599"/>
              </a:buClr>
              <a:buSzPts val="2600"/>
              <a:buFont typeface="Calibri"/>
              <a:buChar char="●"/>
            </a:pPr>
            <a:r>
              <a:rPr lang="en-US" sz="2600">
                <a:solidFill>
                  <a:srgbClr val="FEE599"/>
                </a:solidFill>
                <a:latin typeface="Calibri"/>
                <a:ea typeface="Calibri"/>
                <a:cs typeface="Calibri"/>
                <a:sym typeface="Calibri"/>
              </a:rPr>
              <a:t>Only a single expression can be specified which means no other features like multiple if statements, iteration or exception handling can be included. </a:t>
            </a:r>
            <a:endParaRPr sz="2600">
              <a:solidFill>
                <a:srgbClr val="FEE599"/>
              </a:solidFill>
              <a:latin typeface="Calibri"/>
              <a:ea typeface="Calibri"/>
              <a:cs typeface="Calibri"/>
              <a:sym typeface="Calibri"/>
            </a:endParaRPr>
          </a:p>
          <a:p>
            <a:pPr indent="0" lvl="0" marL="0" rtl="0">
              <a:lnSpc>
                <a:spcPct val="115000"/>
              </a:lnSpc>
              <a:spcBef>
                <a:spcPts val="1100"/>
              </a:spcBef>
              <a:spcAft>
                <a:spcPts val="0"/>
              </a:spcAft>
              <a:buClr>
                <a:schemeClr val="dk1"/>
              </a:buClr>
              <a:buSzPts val="1100"/>
              <a:buFont typeface="Arial"/>
              <a:buNone/>
            </a:pPr>
            <a:r>
              <a:rPr lang="en-US" sz="2600">
                <a:solidFill>
                  <a:srgbClr val="FEE599"/>
                </a:solidFill>
                <a:latin typeface="Calibri"/>
                <a:ea typeface="Calibri"/>
                <a:cs typeface="Calibri"/>
                <a:sym typeface="Calibri"/>
              </a:rPr>
              <a:t>Advantages:</a:t>
            </a:r>
            <a:endParaRPr sz="2600">
              <a:solidFill>
                <a:srgbClr val="FEE599"/>
              </a:solidFill>
              <a:latin typeface="Calibri"/>
              <a:ea typeface="Calibri"/>
              <a:cs typeface="Calibri"/>
              <a:sym typeface="Calibri"/>
            </a:endParaRPr>
          </a:p>
          <a:p>
            <a:pPr indent="-393700" lvl="0" marL="457200" rtl="0">
              <a:lnSpc>
                <a:spcPct val="115000"/>
              </a:lnSpc>
              <a:spcBef>
                <a:spcPts val="1100"/>
              </a:spcBef>
              <a:spcAft>
                <a:spcPts val="0"/>
              </a:spcAft>
              <a:buClr>
                <a:srgbClr val="FEE599"/>
              </a:buClr>
              <a:buSzPts val="2600"/>
              <a:buFont typeface="Calibri"/>
              <a:buChar char="●"/>
            </a:pPr>
            <a:r>
              <a:rPr lang="en-US" sz="2600">
                <a:solidFill>
                  <a:srgbClr val="FEE599"/>
                </a:solidFill>
                <a:latin typeface="Calibri"/>
                <a:ea typeface="Calibri"/>
                <a:cs typeface="Calibri"/>
                <a:sym typeface="Calibri"/>
              </a:rPr>
              <a:t>While the lambda function itself has limited use, typically, lambda is used in the context of some other operations like map, reduce, filter.</a:t>
            </a:r>
            <a:endParaRPr sz="2600">
              <a:solidFill>
                <a:srgbClr val="FEE599"/>
              </a:solidFill>
              <a:latin typeface="Calibri"/>
              <a:ea typeface="Calibri"/>
              <a:cs typeface="Calibri"/>
              <a:sym typeface="Calibri"/>
            </a:endParaRPr>
          </a:p>
          <a:p>
            <a:pPr indent="0" lvl="0" marL="457200" rtl="0">
              <a:spcBef>
                <a:spcPts val="700"/>
              </a:spcBef>
              <a:spcAft>
                <a:spcPts val="0"/>
              </a:spcAft>
              <a:buNone/>
            </a:pPr>
            <a:r>
              <a:t/>
            </a:r>
            <a:endParaRPr sz="2600">
              <a:solidFill>
                <a:srgbClr val="FEE599"/>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pic>
        <p:nvPicPr>
          <p:cNvPr id="161" name="Shape 161"/>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pic>
        <p:nvPicPr>
          <p:cNvPr id="92" name="Shape 9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3" name="Shape 93"/>
          <p:cNvSpPr txBox="1"/>
          <p:nvPr/>
        </p:nvSpPr>
        <p:spPr>
          <a:xfrm>
            <a:off x="7184571" y="1756229"/>
            <a:ext cx="4717143" cy="350865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400">
                <a:solidFill>
                  <a:srgbClr val="E69138"/>
                </a:solidFill>
                <a:latin typeface="Calibri"/>
                <a:ea typeface="Calibri"/>
                <a:cs typeface="Calibri"/>
                <a:sym typeface="Calibri"/>
              </a:rPr>
              <a:t>Functional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vs.</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rPr lang="en-US" sz="4400">
                <a:solidFill>
                  <a:srgbClr val="E69138"/>
                </a:solidFill>
                <a:latin typeface="Calibri"/>
                <a:ea typeface="Calibri"/>
                <a:cs typeface="Calibri"/>
                <a:sym typeface="Calibri"/>
              </a:rPr>
              <a:t>Object Oriented Programming</a:t>
            </a:r>
            <a:endParaRPr sz="4400">
              <a:solidFill>
                <a:srgbClr val="E69138"/>
              </a:solidFill>
              <a:latin typeface="Calibri"/>
              <a:ea typeface="Calibri"/>
              <a:cs typeface="Calibri"/>
              <a:sym typeface="Calibri"/>
            </a:endParaRPr>
          </a:p>
          <a:p>
            <a:pPr indent="0" lvl="0" marL="0" marR="0" rtl="0" algn="l">
              <a:spcBef>
                <a:spcPts val="0"/>
              </a:spcBef>
              <a:spcAft>
                <a:spcPts val="0"/>
              </a:spcAft>
              <a:buNone/>
            </a:pPr>
            <a:r>
              <a:t/>
            </a:r>
            <a:endParaRPr sz="4400">
              <a:solidFill>
                <a:srgbClr val="E6913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pic>
        <p:nvPicPr>
          <p:cNvPr id="98" name="Shape 9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9" name="Shape 99"/>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00" name="Shape 100"/>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is a programming paradigm, a style of building the structure and elements of computer programs, that treats computation as the evaluation of mathematical functions and avoids changing-state and mutable data.</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That is, functional programming seeks to describe what you want to do instead of specifying how you want to do.</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Functions that have no side effects at all are called </a:t>
            </a:r>
            <a:r>
              <a:rPr b="1" lang="en-US" sz="2800">
                <a:solidFill>
                  <a:srgbClr val="FEE599"/>
                </a:solidFill>
                <a:latin typeface="Calibri"/>
                <a:ea typeface="Calibri"/>
                <a:cs typeface="Calibri"/>
                <a:sym typeface="Calibri"/>
              </a:rPr>
              <a:t>pure functions</a:t>
            </a:r>
            <a:r>
              <a:rPr lang="en-US" sz="2800">
                <a:solidFill>
                  <a:srgbClr val="FEE599"/>
                </a:solidFill>
                <a:latin typeface="Calibri"/>
                <a:ea typeface="Calibri"/>
                <a:cs typeface="Calibri"/>
                <a:sym typeface="Calibri"/>
              </a:rPr>
              <a:t> . Avoiding side effects means not using data structures that get updated as a program runs; every function’s output must only depend on its input</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pic>
        <p:nvPicPr>
          <p:cNvPr id="105" name="Shape 10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6" name="Shape 106"/>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Functional Programming: Simple Language</a:t>
            </a:r>
            <a:endParaRPr sz="4000">
              <a:solidFill>
                <a:schemeClr val="dk1"/>
              </a:solidFill>
              <a:latin typeface="Calibri"/>
              <a:ea typeface="Calibri"/>
              <a:cs typeface="Calibri"/>
              <a:sym typeface="Calibri"/>
            </a:endParaRPr>
          </a:p>
        </p:txBody>
      </p:sp>
      <p:sp>
        <p:nvSpPr>
          <p:cNvPr id="107" name="Shape 107"/>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Functional programming keeps data and desired behvaiour that changes its state separate.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Instead of converting the data to an object and then calling methods on it, we write a pair of small functions. </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all programs, there are two primary components: the data (the stuff a program knows) and the behaviors (the stuff a program can do to/with that data). OOP says that bringing together data and its associated behavior in a single location (called an “object”) makes it easier to understand how a program works. FP says that data and behavior are distinctively different things and should be kept separate for clarity.</a:t>
            </a:r>
            <a:endParaRPr sz="2800">
              <a:solidFill>
                <a:srgbClr val="FEE599"/>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Shape 11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3" name="Shape 113"/>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Difference explained through example</a:t>
            </a:r>
            <a:endParaRPr sz="4000">
              <a:solidFill>
                <a:schemeClr val="dk1"/>
              </a:solidFill>
              <a:latin typeface="Calibri"/>
              <a:ea typeface="Calibri"/>
              <a:cs typeface="Calibri"/>
              <a:sym typeface="Calibri"/>
            </a:endParaRPr>
          </a:p>
        </p:txBody>
      </p:sp>
      <p:sp>
        <p:nvSpPr>
          <p:cNvPr id="114" name="Shape 114"/>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Let’s say you run a company and you’ve just decided to give all your employees a $10,000.00 raise. Lets implement this using OOP’s and functional programming. </a:t>
            </a:r>
            <a:br>
              <a:rPr lang="en-US" sz="2800">
                <a:solidFill>
                  <a:schemeClr val="dk1"/>
                </a:solidFill>
                <a:latin typeface="Calibri"/>
                <a:ea typeface="Calibri"/>
                <a:cs typeface="Calibri"/>
                <a:sym typeface="Calibri"/>
              </a:rPr>
            </a:br>
            <a:br>
              <a:rPr lang="en-US" sz="2800">
                <a:solidFill>
                  <a:schemeClr val="dk1"/>
                </a:solidFill>
                <a:latin typeface="Calibri"/>
                <a:ea typeface="Calibri"/>
                <a:cs typeface="Calibri"/>
                <a:sym typeface="Calibri"/>
              </a:rPr>
            </a:b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Shape 11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0" name="Shape 120"/>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Why </a:t>
            </a:r>
            <a:r>
              <a:rPr lang="en-US" sz="4000">
                <a:solidFill>
                  <a:srgbClr val="FEE599"/>
                </a:solidFill>
                <a:latin typeface="Calibri"/>
                <a:ea typeface="Calibri"/>
                <a:cs typeface="Calibri"/>
                <a:sym typeface="Calibri"/>
              </a:rPr>
              <a:t>Functional Programming?</a:t>
            </a:r>
            <a:endParaRPr sz="4000">
              <a:solidFill>
                <a:schemeClr val="dk1"/>
              </a:solidFill>
              <a:latin typeface="Calibri"/>
              <a:ea typeface="Calibri"/>
              <a:cs typeface="Calibri"/>
              <a:sym typeface="Calibri"/>
            </a:endParaRPr>
          </a:p>
        </p:txBody>
      </p:sp>
      <p:sp>
        <p:nvSpPr>
          <p:cNvPr id="121" name="Shape 121"/>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marR="0" rtl="0" algn="l">
              <a:spcBef>
                <a:spcPts val="0"/>
              </a:spcBef>
              <a:spcAft>
                <a:spcPts val="0"/>
              </a:spcAft>
              <a:buClr>
                <a:schemeClr val="dk1"/>
              </a:buClr>
              <a:buSzPts val="2800"/>
              <a:buFont typeface="Calibri"/>
              <a:buChar char="-"/>
            </a:pPr>
            <a:r>
              <a:rPr b="1" lang="en-US" sz="2800">
                <a:solidFill>
                  <a:srgbClr val="FEE599"/>
                </a:solidFill>
                <a:latin typeface="Calibri"/>
                <a:ea typeface="Calibri"/>
                <a:cs typeface="Calibri"/>
                <a:sym typeface="Calibri"/>
              </a:rPr>
              <a:t>Modularity:</a:t>
            </a:r>
            <a:r>
              <a:rPr lang="en-US" sz="2800">
                <a:solidFill>
                  <a:srgbClr val="FEE599"/>
                </a:solidFill>
                <a:latin typeface="Calibri"/>
                <a:ea typeface="Calibri"/>
                <a:cs typeface="Calibri"/>
                <a:sym typeface="Calibri"/>
              </a:rPr>
              <a:t> A more practical benefit of functional programming is that it forces you to break apart your problem into small pieces.</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Ease of debugging and testing:</a:t>
            </a:r>
            <a:r>
              <a:rPr lang="en-US" sz="2800">
                <a:solidFill>
                  <a:srgbClr val="FEE599"/>
                </a:solidFill>
                <a:latin typeface="Calibri"/>
                <a:ea typeface="Calibri"/>
                <a:cs typeface="Calibri"/>
                <a:sym typeface="Calibri"/>
              </a:rPr>
              <a:t> Debugging is simplified because functions are generally small and clearly specified.</a:t>
            </a:r>
            <a:endParaRPr sz="2800">
              <a:solidFill>
                <a:srgbClr val="FEE599"/>
              </a:solidFill>
              <a:latin typeface="Calibri"/>
              <a:ea typeface="Calibri"/>
              <a:cs typeface="Calibri"/>
              <a:sym typeface="Calibri"/>
            </a:endParaRPr>
          </a:p>
          <a:p>
            <a:pPr indent="-406400" lvl="0" marL="457200" marR="0" rtl="0" algn="l">
              <a:spcBef>
                <a:spcPts val="0"/>
              </a:spcBef>
              <a:spcAft>
                <a:spcPts val="0"/>
              </a:spcAft>
              <a:buClr>
                <a:srgbClr val="FEE599"/>
              </a:buClr>
              <a:buSzPts val="2800"/>
              <a:buFont typeface="Calibri"/>
              <a:buChar char="-"/>
            </a:pPr>
            <a:r>
              <a:rPr b="1" lang="en-US" sz="2800">
                <a:solidFill>
                  <a:srgbClr val="FEE599"/>
                </a:solidFill>
                <a:latin typeface="Calibri"/>
                <a:ea typeface="Calibri"/>
                <a:cs typeface="Calibri"/>
                <a:sym typeface="Calibri"/>
              </a:rPr>
              <a:t>Speed: </a:t>
            </a:r>
            <a:r>
              <a:rPr lang="en-US" sz="2800">
                <a:solidFill>
                  <a:srgbClr val="FEE599"/>
                </a:solidFill>
                <a:latin typeface="Calibri"/>
                <a:ea typeface="Calibri"/>
                <a:cs typeface="Calibri"/>
                <a:sym typeface="Calibri"/>
              </a:rPr>
              <a:t>Using things like lambda functions and generator expressions reduces run-time</a:t>
            </a:r>
            <a:endParaRPr sz="2800">
              <a:solidFill>
                <a:srgbClr val="FEE599"/>
              </a:solidFill>
              <a:latin typeface="Calibri"/>
              <a:ea typeface="Calibri"/>
              <a:cs typeface="Calibri"/>
              <a:sym typeface="Calibri"/>
            </a:endParaRPr>
          </a:p>
          <a:p>
            <a:pPr indent="0" lvl="0" marL="0" marR="0" rtl="0" algn="l">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pic>
        <p:nvPicPr>
          <p:cNvPr id="126" name="Shape 12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7" name="Shape 127"/>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28" name="Shape 128"/>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While programming functionally, we want to avoid procedural code. That is, code that code as a series of steps where you define how things need to be done.</a:t>
            </a:r>
            <a:endParaRPr sz="2800">
              <a:solidFill>
                <a:schemeClr val="dk1"/>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So, how do we avoid this and therefore how do we achieve the features of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In Python, a function existence as a first-class object is very important towards functional programming.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Using functions as first class objects means to use them in the same manner that you use data. So, You can pass them as parameters like passing a function to another function as an argument or assign them to variables. </a:t>
            </a:r>
            <a:endParaRPr sz="2800">
              <a:solidFill>
                <a:srgbClr val="FEE599"/>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pic>
        <p:nvPicPr>
          <p:cNvPr id="133" name="Shape 13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4" name="Shape 134"/>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Decorators</a:t>
            </a:r>
            <a:endParaRPr sz="4000">
              <a:solidFill>
                <a:schemeClr val="dk1"/>
              </a:solidFill>
              <a:latin typeface="Calibri"/>
              <a:ea typeface="Calibri"/>
              <a:cs typeface="Calibri"/>
              <a:sym typeface="Calibri"/>
            </a:endParaRPr>
          </a:p>
        </p:txBody>
      </p:sp>
      <p:sp>
        <p:nvSpPr>
          <p:cNvPr id="135" name="Shape 135"/>
          <p:cNvSpPr txBox="1"/>
          <p:nvPr/>
        </p:nvSpPr>
        <p:spPr>
          <a:xfrm>
            <a:off x="2177150" y="1297175"/>
            <a:ext cx="9797100" cy="5285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Decorators are just "overlays" on top of function calls. These overlays are just additional calls that are applied when a function or method is declared.</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Their only purpose is to modify the behaviour of another function by using the @ symbol.</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Function composition in math is defined like this: (g · f)(x) = g(f(x)). In Python:</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@g</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@f</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def foo():</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a:t>
            </a:r>
            <a:br>
              <a:rPr lang="en-US" sz="2800">
                <a:solidFill>
                  <a:srgbClr val="FEE599"/>
                </a:solidFill>
                <a:latin typeface="Calibri"/>
                <a:ea typeface="Calibri"/>
                <a:cs typeface="Calibri"/>
                <a:sym typeface="Calibri"/>
              </a:rPr>
            </a:br>
            <a:r>
              <a:rPr lang="en-US" sz="2800">
                <a:solidFill>
                  <a:srgbClr val="FEE599"/>
                </a:solidFill>
                <a:latin typeface="Calibri"/>
                <a:ea typeface="Calibri"/>
                <a:cs typeface="Calibri"/>
                <a:sym typeface="Calibri"/>
              </a:rPr>
              <a:t>... is the same as foo = g(f(foo)).</a:t>
            </a:r>
            <a:endParaRPr sz="2800">
              <a:solidFill>
                <a:srgbClr val="FEE599"/>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pic>
        <p:nvPicPr>
          <p:cNvPr id="140" name="Shape 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1" name="Shape 141"/>
          <p:cNvSpPr txBox="1"/>
          <p:nvPr/>
        </p:nvSpPr>
        <p:spPr>
          <a:xfrm>
            <a:off x="2177151" y="302125"/>
            <a:ext cx="10014900" cy="1600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rgbClr val="FEE599"/>
                </a:solidFill>
                <a:latin typeface="Calibri"/>
                <a:ea typeface="Calibri"/>
                <a:cs typeface="Calibri"/>
                <a:sym typeface="Calibri"/>
              </a:rPr>
              <a:t>Functions as First-Class objects </a:t>
            </a:r>
            <a:endParaRPr sz="4000">
              <a:solidFill>
                <a:schemeClr val="dk1"/>
              </a:solidFill>
              <a:latin typeface="Calibri"/>
              <a:ea typeface="Calibri"/>
              <a:cs typeface="Calibri"/>
              <a:sym typeface="Calibri"/>
            </a:endParaRPr>
          </a:p>
        </p:txBody>
      </p:sp>
      <p:sp>
        <p:nvSpPr>
          <p:cNvPr id="142" name="Shape 142"/>
          <p:cNvSpPr txBox="1"/>
          <p:nvPr/>
        </p:nvSpPr>
        <p:spPr>
          <a:xfrm>
            <a:off x="2177150" y="1297174"/>
            <a:ext cx="9797100" cy="5051700"/>
          </a:xfrm>
          <a:prstGeom prst="rect">
            <a:avLst/>
          </a:prstGeom>
          <a:noFill/>
          <a:ln>
            <a:noFill/>
          </a:ln>
        </p:spPr>
        <p:txBody>
          <a:bodyPr anchorCtr="0" anchor="t" bIns="45700" lIns="91425" spcFirstLastPara="1" rIns="91425" wrap="square" tIns="45700">
            <a:noAutofit/>
          </a:bodyPr>
          <a:lstStyle/>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There are all sorts of built-in functions in python that allow us to avoid procedural code. The important ones are lambda, map, filter, reduce, zip </a:t>
            </a:r>
            <a:endParaRPr sz="2800">
              <a:solidFill>
                <a:srgbClr val="FEE599"/>
              </a:solidFill>
              <a:latin typeface="Calibri"/>
              <a:ea typeface="Calibri"/>
              <a:cs typeface="Calibri"/>
              <a:sym typeface="Calibri"/>
            </a:endParaRPr>
          </a:p>
          <a:p>
            <a:pPr indent="-406400" lvl="0" marL="457200" rtl="0">
              <a:spcBef>
                <a:spcPts val="0"/>
              </a:spcBef>
              <a:spcAft>
                <a:spcPts val="0"/>
              </a:spcAft>
              <a:buClr>
                <a:srgbClr val="FEE599"/>
              </a:buClr>
              <a:buSzPts val="2800"/>
              <a:buFont typeface="Calibri"/>
              <a:buChar char="-"/>
            </a:pPr>
            <a:r>
              <a:rPr lang="en-US" sz="2800">
                <a:solidFill>
                  <a:srgbClr val="FEE599"/>
                </a:solidFill>
                <a:latin typeface="Calibri"/>
                <a:ea typeface="Calibri"/>
                <a:cs typeface="Calibri"/>
                <a:sym typeface="Calibri"/>
              </a:rPr>
              <a:t>Let’s look at examples of each of these </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Map:</a:t>
            </a:r>
            <a:r>
              <a:rPr lang="en-US" sz="2800">
                <a:solidFill>
                  <a:srgbClr val="FEE599"/>
                </a:solidFill>
                <a:latin typeface="Calibri"/>
                <a:ea typeface="Calibri"/>
                <a:cs typeface="Calibri"/>
                <a:sym typeface="Calibri"/>
              </a:rPr>
              <a:t> Makes an iterator that computes the function using arguments from each of the iterables.</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Lambda: </a:t>
            </a:r>
            <a:r>
              <a:rPr lang="en-US" sz="2800">
                <a:solidFill>
                  <a:srgbClr val="FEE599"/>
                </a:solidFill>
                <a:latin typeface="Calibri"/>
                <a:ea typeface="Calibri"/>
                <a:cs typeface="Calibri"/>
                <a:sym typeface="Calibri"/>
              </a:rPr>
              <a:t> is an anonymous or temporary function that is written as “lambda arguments: expression”</a:t>
            </a:r>
            <a:endParaRPr sz="2800">
              <a:solidFill>
                <a:srgbClr val="FEE599"/>
              </a:solidFill>
              <a:latin typeface="Calibri"/>
              <a:ea typeface="Calibri"/>
              <a:cs typeface="Calibri"/>
              <a:sym typeface="Calibri"/>
            </a:endParaRPr>
          </a:p>
          <a:p>
            <a:pPr indent="-406400" lvl="1" marL="914400" rtl="0">
              <a:spcBef>
                <a:spcPts val="0"/>
              </a:spcBef>
              <a:spcAft>
                <a:spcPts val="0"/>
              </a:spcAft>
              <a:buClr>
                <a:srgbClr val="FEE599"/>
              </a:buClr>
              <a:buSzPts val="2800"/>
              <a:buFont typeface="Calibri"/>
              <a:buChar char="-"/>
            </a:pPr>
            <a:r>
              <a:rPr i="1" lang="en-US" sz="2800">
                <a:solidFill>
                  <a:srgbClr val="FEE599"/>
                </a:solidFill>
                <a:latin typeface="Calibri"/>
                <a:ea typeface="Calibri"/>
                <a:cs typeface="Calibri"/>
                <a:sym typeface="Calibri"/>
              </a:rPr>
              <a:t>Reduce: </a:t>
            </a:r>
            <a:r>
              <a:rPr lang="en-US" sz="2800">
                <a:solidFill>
                  <a:srgbClr val="FEE599"/>
                </a:solidFill>
                <a:latin typeface="Calibri"/>
                <a:ea typeface="Calibri"/>
                <a:cs typeface="Calibri"/>
                <a:sym typeface="Calibri"/>
              </a:rPr>
              <a:t>Reduce is a function for performing some computation on a list and returning the result. It applies a rolling computation to sequential pairs of values in a list.</a:t>
            </a:r>
            <a:endParaRPr sz="2800">
              <a:solidFill>
                <a:srgbClr val="FEE599"/>
              </a:solidFill>
              <a:latin typeface="Calibri"/>
              <a:ea typeface="Calibri"/>
              <a:cs typeface="Calibri"/>
              <a:sym typeface="Calibri"/>
            </a:endParaRPr>
          </a:p>
          <a:p>
            <a:pPr indent="0" lvl="0" marL="457200" rtl="0">
              <a:spcBef>
                <a:spcPts val="0"/>
              </a:spcBef>
              <a:spcAft>
                <a:spcPts val="0"/>
              </a:spcAft>
              <a:buNone/>
            </a:pPr>
            <a:r>
              <a:t/>
            </a:r>
            <a:endParaRPr sz="2800">
              <a:solidFill>
                <a:srgbClr val="FEE599"/>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