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45" name="Shape 14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2" name="Shape 15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9" name="Shape 1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66" name="Shape 1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73" name="Shape 1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Shape 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Shape 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03" name="Shape 1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0" name="Shape 1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7" name="Shape 1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24" name="Shape 1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31" name="Shape 1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38" name="Shape 1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Shape 13"/>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Shape 70"/>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Shape 76"/>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Shape 19"/>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Shape 24"/>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Shape 25"/>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Shape 31"/>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Shape 37"/>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Shape 38"/>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Shape 4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Shape 4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Shape 55"/>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Shape 56"/>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Shape 62"/>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Shape 63"/>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Shape 7"/>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t/>
            </a:r>
            <a:endParaRPr b="0" i="0" sz="6000" u="none" cap="none" strike="noStrike">
              <a:solidFill>
                <a:schemeClr val="dk1"/>
              </a:solidFill>
              <a:latin typeface="Calibri"/>
              <a:ea typeface="Calibri"/>
              <a:cs typeface="Calibri"/>
              <a:sym typeface="Calibri"/>
            </a:endParaRPr>
          </a:p>
        </p:txBody>
      </p:sp>
      <p:sp>
        <p:nvSpPr>
          <p:cNvPr id="85" name="Shape 8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86" name="Shape 8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87" name="Shape 87"/>
          <p:cNvSpPr txBox="1"/>
          <p:nvPr/>
        </p:nvSpPr>
        <p:spPr>
          <a:xfrm>
            <a:off x="2641600" y="5747657"/>
            <a:ext cx="676365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Shape 14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8" name="Shape 148"/>
          <p:cNvSpPr txBox="1"/>
          <p:nvPr/>
        </p:nvSpPr>
        <p:spPr>
          <a:xfrm>
            <a:off x="2177151" y="302125"/>
            <a:ext cx="10014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rgbClr val="FEE599"/>
                </a:solidFill>
                <a:latin typeface="Calibri"/>
                <a:ea typeface="Calibri"/>
                <a:cs typeface="Calibri"/>
                <a:sym typeface="Calibri"/>
              </a:rPr>
              <a:t>Functional Programming: Iterators</a:t>
            </a:r>
            <a:endParaRPr sz="4000">
              <a:solidFill>
                <a:schemeClr val="dk1"/>
              </a:solidFill>
              <a:latin typeface="Calibri"/>
              <a:ea typeface="Calibri"/>
              <a:cs typeface="Calibri"/>
              <a:sym typeface="Calibri"/>
            </a:endParaRPr>
          </a:p>
        </p:txBody>
      </p:sp>
      <p:sp>
        <p:nvSpPr>
          <p:cNvPr id="149" name="Shape 149"/>
          <p:cNvSpPr txBox="1"/>
          <p:nvPr/>
        </p:nvSpPr>
        <p:spPr>
          <a:xfrm>
            <a:off x="2177150" y="1297174"/>
            <a:ext cx="9797100" cy="5051700"/>
          </a:xfrm>
          <a:prstGeom prst="rect">
            <a:avLst/>
          </a:prstGeom>
          <a:noFill/>
          <a:ln>
            <a:noFill/>
          </a:ln>
        </p:spPr>
        <p:txBody>
          <a:bodyPr anchorCtr="0" anchor="t" bIns="45700" lIns="91425" spcFirstLastPara="1" rIns="91425" wrap="square" tIns="45700">
            <a:noAutofit/>
          </a:bodyPr>
          <a:lstStyle/>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Another Python language feature that’s an important foundation for writing functional-style programs: iterators.</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An iterator is something that gives sequence  [Lists] or sequence-like [Dictionaires] objects a sequence-like interface.</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iterator object only has one method </a:t>
            </a:r>
            <a:r>
              <a:rPr i="1" lang="en-US" sz="2800">
                <a:solidFill>
                  <a:srgbClr val="FEE599"/>
                </a:solidFill>
                <a:latin typeface="Calibri"/>
                <a:ea typeface="Calibri"/>
                <a:cs typeface="Calibri"/>
                <a:sym typeface="Calibri"/>
              </a:rPr>
              <a:t>__next__()</a:t>
            </a:r>
            <a:br>
              <a:rPr lang="en-US" sz="2800">
                <a:solidFill>
                  <a:srgbClr val="FEE599"/>
                </a:solidFill>
                <a:latin typeface="Calibri"/>
                <a:ea typeface="Calibri"/>
                <a:cs typeface="Calibri"/>
                <a:sym typeface="Calibri"/>
              </a:rPr>
            </a:br>
            <a:r>
              <a:rPr lang="en-US" sz="2800">
                <a:solidFill>
                  <a:srgbClr val="FEE599"/>
                </a:solidFill>
                <a:latin typeface="Calibri"/>
                <a:ea typeface="Calibri"/>
                <a:cs typeface="Calibri"/>
                <a:sym typeface="Calibri"/>
              </a:rPr>
              <a:t>Each time we call the next method on the iterator gives us the next element. If there are no more elements, it raises a </a:t>
            </a:r>
            <a:r>
              <a:rPr i="1" lang="en-US" sz="2800">
                <a:solidFill>
                  <a:srgbClr val="FEE599"/>
                </a:solidFill>
                <a:latin typeface="Calibri"/>
                <a:ea typeface="Calibri"/>
                <a:cs typeface="Calibri"/>
                <a:sym typeface="Calibri"/>
              </a:rPr>
              <a:t>StopIteration</a:t>
            </a:r>
            <a:r>
              <a:rPr lang="en-US" sz="2800">
                <a:solidFill>
                  <a:srgbClr val="FEE599"/>
                </a:solidFill>
                <a:latin typeface="Calibri"/>
                <a:ea typeface="Calibri"/>
                <a:cs typeface="Calibri"/>
                <a:sym typeface="Calibri"/>
              </a:rPr>
              <a:t> error. </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iter() function is what makes an object iterable. Behind the scenes, the iter function calls __iter__ method on the given object.</a:t>
            </a:r>
            <a:br>
              <a:rPr lang="en-US" sz="2800">
                <a:solidFill>
                  <a:srgbClr val="FEE599"/>
                </a:solidFill>
                <a:latin typeface="Calibri"/>
                <a:ea typeface="Calibri"/>
                <a:cs typeface="Calibri"/>
                <a:sym typeface="Calibri"/>
              </a:rPr>
            </a:br>
            <a:br>
              <a:rPr lang="en-US" sz="2800">
                <a:solidFill>
                  <a:srgbClr val="FEE599"/>
                </a:solidFill>
                <a:latin typeface="Calibri"/>
                <a:ea typeface="Calibri"/>
                <a:cs typeface="Calibri"/>
                <a:sym typeface="Calibri"/>
              </a:rPr>
            </a:br>
            <a:endParaRPr sz="2800">
              <a:solidFill>
                <a:srgbClr val="FEE599"/>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Shape 15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5" name="Shape 155"/>
          <p:cNvSpPr txBox="1"/>
          <p:nvPr/>
        </p:nvSpPr>
        <p:spPr>
          <a:xfrm>
            <a:off x="2177151" y="302125"/>
            <a:ext cx="10014900" cy="16005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Font typeface="Arial"/>
              <a:buNone/>
            </a:pPr>
            <a:r>
              <a:rPr lang="en-US" sz="4000">
                <a:solidFill>
                  <a:srgbClr val="FEE599"/>
                </a:solidFill>
                <a:latin typeface="Calibri"/>
                <a:ea typeface="Calibri"/>
                <a:cs typeface="Calibri"/>
                <a:sym typeface="Calibri"/>
              </a:rPr>
              <a:t>Functional Programming: Iterators</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000">
              <a:solidFill>
                <a:srgbClr val="FEE599"/>
              </a:solidFill>
              <a:latin typeface="Calibri"/>
              <a:ea typeface="Calibri"/>
              <a:cs typeface="Calibri"/>
              <a:sym typeface="Calibri"/>
            </a:endParaRPr>
          </a:p>
        </p:txBody>
      </p:sp>
      <p:sp>
        <p:nvSpPr>
          <p:cNvPr id="156" name="Shape 156"/>
          <p:cNvSpPr txBox="1"/>
          <p:nvPr/>
        </p:nvSpPr>
        <p:spPr>
          <a:xfrm>
            <a:off x="2177150" y="1297174"/>
            <a:ext cx="9797100" cy="5051700"/>
          </a:xfrm>
          <a:prstGeom prst="rect">
            <a:avLst/>
          </a:prstGeom>
          <a:noFill/>
          <a:ln>
            <a:noFill/>
          </a:ln>
        </p:spPr>
        <p:txBody>
          <a:bodyPr anchorCtr="0" anchor="t" bIns="45700" lIns="91425" spcFirstLastPara="1" rIns="91425" wrap="square" tIns="45700">
            <a:noAutofit/>
          </a:bodyPr>
          <a:lstStyle/>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return value of __iter__ is an iterator. It should have a next method and raise StopIteration when there are no more elements.</a:t>
            </a:r>
            <a:br>
              <a:rPr lang="en-US" sz="2800">
                <a:solidFill>
                  <a:srgbClr val="FEE599"/>
                </a:solidFill>
                <a:latin typeface="Calibri"/>
                <a:ea typeface="Calibri"/>
                <a:cs typeface="Calibri"/>
                <a:sym typeface="Calibri"/>
              </a:rPr>
            </a:br>
            <a:r>
              <a:rPr lang="en-US" sz="2800">
                <a:solidFill>
                  <a:srgbClr val="FEE599"/>
                </a:solidFill>
                <a:latin typeface="Calibri"/>
                <a:ea typeface="Calibri"/>
                <a:cs typeface="Calibri"/>
                <a:sym typeface="Calibri"/>
              </a:rPr>
              <a:t>The point being that a for loop monitors for StopIteration, so it handles this internal so an error is not raised. </a:t>
            </a:r>
            <a:br>
              <a:rPr lang="en-US" sz="2800">
                <a:solidFill>
                  <a:srgbClr val="FEE599"/>
                </a:solidFill>
                <a:latin typeface="Calibri"/>
                <a:ea typeface="Calibri"/>
                <a:cs typeface="Calibri"/>
                <a:sym typeface="Calibri"/>
              </a:rPr>
            </a:br>
            <a:br>
              <a:rPr lang="en-US" sz="2800">
                <a:solidFill>
                  <a:srgbClr val="FEE599"/>
                </a:solidFill>
                <a:latin typeface="Calibri"/>
                <a:ea typeface="Calibri"/>
                <a:cs typeface="Calibri"/>
                <a:sym typeface="Calibri"/>
              </a:rPr>
            </a:br>
            <a:br>
              <a:rPr lang="en-US" sz="2800">
                <a:solidFill>
                  <a:srgbClr val="FEE599"/>
                </a:solidFill>
                <a:latin typeface="Calibri"/>
                <a:ea typeface="Calibri"/>
                <a:cs typeface="Calibri"/>
                <a:sym typeface="Calibri"/>
              </a:rPr>
            </a:br>
            <a:br>
              <a:rPr lang="en-US" sz="2800">
                <a:solidFill>
                  <a:srgbClr val="FEE599"/>
                </a:solidFill>
                <a:latin typeface="Calibri"/>
                <a:ea typeface="Calibri"/>
                <a:cs typeface="Calibri"/>
                <a:sym typeface="Calibri"/>
              </a:rPr>
            </a:br>
            <a:endParaRPr sz="2800">
              <a:solidFill>
                <a:srgbClr val="FEE599"/>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pic>
        <p:nvPicPr>
          <p:cNvPr id="161" name="Shape 16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62" name="Shape 162"/>
          <p:cNvSpPr txBox="1"/>
          <p:nvPr/>
        </p:nvSpPr>
        <p:spPr>
          <a:xfrm>
            <a:off x="2177151" y="302125"/>
            <a:ext cx="10014900" cy="16005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None/>
            </a:pPr>
            <a:r>
              <a:rPr lang="en-US" sz="4000">
                <a:solidFill>
                  <a:srgbClr val="FEE599"/>
                </a:solidFill>
                <a:latin typeface="Calibri"/>
                <a:ea typeface="Calibri"/>
                <a:cs typeface="Calibri"/>
                <a:sym typeface="Calibri"/>
              </a:rPr>
              <a:t>Functional Programming: Generators</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000">
              <a:solidFill>
                <a:srgbClr val="FEE599"/>
              </a:solidFill>
              <a:latin typeface="Calibri"/>
              <a:ea typeface="Calibri"/>
              <a:cs typeface="Calibri"/>
              <a:sym typeface="Calibri"/>
            </a:endParaRPr>
          </a:p>
        </p:txBody>
      </p:sp>
      <p:sp>
        <p:nvSpPr>
          <p:cNvPr id="163" name="Shape 163"/>
          <p:cNvSpPr txBox="1"/>
          <p:nvPr/>
        </p:nvSpPr>
        <p:spPr>
          <a:xfrm>
            <a:off x="2177150" y="1297174"/>
            <a:ext cx="9797100" cy="5051700"/>
          </a:xfrm>
          <a:prstGeom prst="rect">
            <a:avLst/>
          </a:prstGeom>
          <a:noFill/>
          <a:ln>
            <a:noFill/>
          </a:ln>
        </p:spPr>
        <p:txBody>
          <a:bodyPr anchorCtr="0" anchor="t" bIns="45700" lIns="91425" spcFirstLastPara="1" rIns="91425" wrap="square" tIns="45700">
            <a:noAutofit/>
          </a:bodyPr>
          <a:lstStyle/>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Generators are a special class of functions that simplify the task of writing iterators. Regular functions compute a value and return it, but generators return an iterator that returns a stream of values.</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When you call a function, local variables are created and used. When the function reaches a return statement, the local variables are destroyed and the value is returned to the caller.</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What if the local variables weren’t thrown away on exiting a function? What if you could later resume the function where it left off? This is what </a:t>
            </a:r>
            <a:r>
              <a:rPr b="1" lang="en-US" sz="2800">
                <a:solidFill>
                  <a:srgbClr val="FEE599"/>
                </a:solidFill>
                <a:latin typeface="Calibri"/>
                <a:ea typeface="Calibri"/>
                <a:cs typeface="Calibri"/>
                <a:sym typeface="Calibri"/>
              </a:rPr>
              <a:t>generators</a:t>
            </a:r>
            <a:r>
              <a:rPr lang="en-US" sz="2800">
                <a:solidFill>
                  <a:srgbClr val="FEE599"/>
                </a:solidFill>
                <a:latin typeface="Calibri"/>
                <a:ea typeface="Calibri"/>
                <a:cs typeface="Calibri"/>
                <a:sym typeface="Calibri"/>
              </a:rPr>
              <a:t> provide; they can be thought of as resumable functions.</a:t>
            </a:r>
            <a:endParaRPr sz="2800">
              <a:solidFill>
                <a:srgbClr val="FEE599"/>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pic>
        <p:nvPicPr>
          <p:cNvPr id="168" name="Shape 16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69" name="Shape 169"/>
          <p:cNvSpPr txBox="1"/>
          <p:nvPr/>
        </p:nvSpPr>
        <p:spPr>
          <a:xfrm>
            <a:off x="2177151" y="302125"/>
            <a:ext cx="10014900" cy="16005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None/>
            </a:pPr>
            <a:r>
              <a:rPr lang="en-US" sz="4000">
                <a:solidFill>
                  <a:srgbClr val="FEE599"/>
                </a:solidFill>
                <a:latin typeface="Calibri"/>
                <a:ea typeface="Calibri"/>
                <a:cs typeface="Calibri"/>
                <a:sym typeface="Calibri"/>
              </a:rPr>
              <a:t>Functional Programming: Generators</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000">
              <a:solidFill>
                <a:srgbClr val="FEE599"/>
              </a:solidFill>
              <a:latin typeface="Calibri"/>
              <a:ea typeface="Calibri"/>
              <a:cs typeface="Calibri"/>
              <a:sym typeface="Calibri"/>
            </a:endParaRPr>
          </a:p>
        </p:txBody>
      </p:sp>
      <p:sp>
        <p:nvSpPr>
          <p:cNvPr id="170" name="Shape 170"/>
          <p:cNvSpPr txBox="1"/>
          <p:nvPr/>
        </p:nvSpPr>
        <p:spPr>
          <a:xfrm>
            <a:off x="2177150" y="1297174"/>
            <a:ext cx="9797100" cy="5051700"/>
          </a:xfrm>
          <a:prstGeom prst="rect">
            <a:avLst/>
          </a:prstGeom>
          <a:noFill/>
          <a:ln>
            <a:noFill/>
          </a:ln>
        </p:spPr>
        <p:txBody>
          <a:bodyPr anchorCtr="0" anchor="t" bIns="45700" lIns="91425" spcFirstLastPara="1" rIns="91425" wrap="square" tIns="45700">
            <a:noAutofit/>
          </a:bodyPr>
          <a:lstStyle/>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When you call a generator function, it doesn’t return a single value; instead it returns a generator object that supports the iterator protocol. </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On executing the yield expression, the generator outputs the value of i, similar to a return statement. </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big difference between yield and a return statement is that on reaching a yield the generator’s state of execution is suspended and local variables are preserved. </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On the next call to the generator’s __next__() method, the function will resume executing.</a:t>
            </a:r>
            <a:endParaRPr sz="2800">
              <a:solidFill>
                <a:srgbClr val="FEE599"/>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pic>
        <p:nvPicPr>
          <p:cNvPr id="175" name="Shape 17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76" name="Shape 176"/>
          <p:cNvSpPr txBox="1"/>
          <p:nvPr/>
        </p:nvSpPr>
        <p:spPr>
          <a:xfrm>
            <a:off x="2177151" y="302125"/>
            <a:ext cx="10014900" cy="16005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None/>
            </a:pPr>
            <a:r>
              <a:rPr lang="en-US" sz="4000">
                <a:solidFill>
                  <a:srgbClr val="FEE599"/>
                </a:solidFill>
                <a:latin typeface="Calibri"/>
                <a:ea typeface="Calibri"/>
                <a:cs typeface="Calibri"/>
                <a:sym typeface="Calibri"/>
              </a:rPr>
              <a:t>Functional Programming: Generators</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000">
              <a:solidFill>
                <a:srgbClr val="FEE599"/>
              </a:solidFill>
              <a:latin typeface="Calibri"/>
              <a:ea typeface="Calibri"/>
              <a:cs typeface="Calibri"/>
              <a:sym typeface="Calibri"/>
            </a:endParaRPr>
          </a:p>
        </p:txBody>
      </p:sp>
      <p:sp>
        <p:nvSpPr>
          <p:cNvPr id="177" name="Shape 177"/>
          <p:cNvSpPr txBox="1"/>
          <p:nvPr/>
        </p:nvSpPr>
        <p:spPr>
          <a:xfrm>
            <a:off x="2177150" y="1297174"/>
            <a:ext cx="9797100" cy="5051700"/>
          </a:xfrm>
          <a:prstGeom prst="rect">
            <a:avLst/>
          </a:prstGeom>
          <a:noFill/>
          <a:ln>
            <a:noFill/>
          </a:ln>
        </p:spPr>
        <p:txBody>
          <a:bodyPr anchorCtr="0" anchor="t" bIns="45700" lIns="91425" spcFirstLastPara="1" rIns="91425" wrap="square" tIns="45700">
            <a:noAutofit/>
          </a:bodyPr>
          <a:lstStyle/>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"best" places to use generators are when you are iterating through a large dataset that is cumbersome to repeat or reiterate over, such as a large disk file, or a complex database query. </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For every row of data, you wish to perform non-elementary operations and processing, but you "do not want to lose your place" as you are cursoring or iterating over it.</a:t>
            </a:r>
            <a:endParaRPr sz="2800">
              <a:solidFill>
                <a:srgbClr val="FEE599"/>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pic>
        <p:nvPicPr>
          <p:cNvPr id="182" name="Shape 182"/>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id="92" name="Shape 9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3" name="Shape 93"/>
          <p:cNvSpPr txBox="1"/>
          <p:nvPr/>
        </p:nvSpPr>
        <p:spPr>
          <a:xfrm>
            <a:off x="7184571" y="1756229"/>
            <a:ext cx="4717143" cy="350865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E69138"/>
                </a:solidFill>
                <a:latin typeface="Calibri"/>
                <a:ea typeface="Calibri"/>
                <a:cs typeface="Calibri"/>
                <a:sym typeface="Calibri"/>
              </a:rPr>
              <a:t>Functional Programming</a:t>
            </a:r>
            <a:endParaRPr sz="4400">
              <a:solidFill>
                <a:srgbClr val="E69138"/>
              </a:solidFill>
              <a:latin typeface="Calibri"/>
              <a:ea typeface="Calibri"/>
              <a:cs typeface="Calibri"/>
              <a:sym typeface="Calibri"/>
            </a:endParaRPr>
          </a:p>
          <a:p>
            <a:pPr indent="0" lvl="0" marL="0" marR="0" rtl="0" algn="l">
              <a:spcBef>
                <a:spcPts val="0"/>
              </a:spcBef>
              <a:spcAft>
                <a:spcPts val="0"/>
              </a:spcAft>
              <a:buNone/>
            </a:pPr>
            <a:r>
              <a:rPr lang="en-US" sz="4400">
                <a:solidFill>
                  <a:srgbClr val="E69138"/>
                </a:solidFill>
                <a:latin typeface="Calibri"/>
                <a:ea typeface="Calibri"/>
                <a:cs typeface="Calibri"/>
                <a:sym typeface="Calibri"/>
              </a:rPr>
              <a:t>vs.</a:t>
            </a:r>
            <a:endParaRPr sz="4400">
              <a:solidFill>
                <a:srgbClr val="E69138"/>
              </a:solidFill>
              <a:latin typeface="Calibri"/>
              <a:ea typeface="Calibri"/>
              <a:cs typeface="Calibri"/>
              <a:sym typeface="Calibri"/>
            </a:endParaRPr>
          </a:p>
          <a:p>
            <a:pPr indent="0" lvl="0" marL="0" marR="0" rtl="0" algn="l">
              <a:spcBef>
                <a:spcPts val="0"/>
              </a:spcBef>
              <a:spcAft>
                <a:spcPts val="0"/>
              </a:spcAft>
              <a:buNone/>
            </a:pPr>
            <a:r>
              <a:rPr lang="en-US" sz="4400">
                <a:solidFill>
                  <a:srgbClr val="E69138"/>
                </a:solidFill>
                <a:latin typeface="Calibri"/>
                <a:ea typeface="Calibri"/>
                <a:cs typeface="Calibri"/>
                <a:sym typeface="Calibri"/>
              </a:rPr>
              <a:t>Object Oriented Programming</a:t>
            </a:r>
            <a:endParaRPr sz="4400">
              <a:solidFill>
                <a:srgbClr val="E69138"/>
              </a:solidFill>
              <a:latin typeface="Calibri"/>
              <a:ea typeface="Calibri"/>
              <a:cs typeface="Calibri"/>
              <a:sym typeface="Calibri"/>
            </a:endParaRPr>
          </a:p>
          <a:p>
            <a:pPr indent="0" lvl="0" marL="0" marR="0" rtl="0" algn="l">
              <a:spcBef>
                <a:spcPts val="0"/>
              </a:spcBef>
              <a:spcAft>
                <a:spcPts val="0"/>
              </a:spcAft>
              <a:buNone/>
            </a:pPr>
            <a:r>
              <a:t/>
            </a:r>
            <a:endParaRPr sz="4400">
              <a:solidFill>
                <a:srgbClr val="E6913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Shape 9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9" name="Shape 99"/>
          <p:cNvSpPr txBox="1"/>
          <p:nvPr/>
        </p:nvSpPr>
        <p:spPr>
          <a:xfrm>
            <a:off x="2177151" y="302125"/>
            <a:ext cx="10014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rgbClr val="FEE599"/>
                </a:solidFill>
                <a:latin typeface="Calibri"/>
                <a:ea typeface="Calibri"/>
                <a:cs typeface="Calibri"/>
                <a:sym typeface="Calibri"/>
              </a:rPr>
              <a:t>Functional Programming</a:t>
            </a:r>
            <a:endParaRPr sz="4000">
              <a:solidFill>
                <a:schemeClr val="dk1"/>
              </a:solidFill>
              <a:latin typeface="Calibri"/>
              <a:ea typeface="Calibri"/>
              <a:cs typeface="Calibri"/>
              <a:sym typeface="Calibri"/>
            </a:endParaRPr>
          </a:p>
        </p:txBody>
      </p:sp>
      <p:sp>
        <p:nvSpPr>
          <p:cNvPr id="100" name="Shape 100"/>
          <p:cNvSpPr txBox="1"/>
          <p:nvPr/>
        </p:nvSpPr>
        <p:spPr>
          <a:xfrm>
            <a:off x="2177150" y="1297174"/>
            <a:ext cx="9797100" cy="50517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Functional programming is a programming paradigm, a style of building the structure and elements of computer programs, that treats computation as the evaluation of mathematical functions and avoids changing-state and mutable data.</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That is, functional programming seeks to describe what you want to do instead of specifying how you want to do.</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Functions that have no side effects at all are called </a:t>
            </a:r>
            <a:r>
              <a:rPr b="1" lang="en-US" sz="2800">
                <a:solidFill>
                  <a:srgbClr val="FEE599"/>
                </a:solidFill>
                <a:latin typeface="Calibri"/>
                <a:ea typeface="Calibri"/>
                <a:cs typeface="Calibri"/>
                <a:sym typeface="Calibri"/>
              </a:rPr>
              <a:t>pure functions</a:t>
            </a:r>
            <a:r>
              <a:rPr lang="en-US" sz="2800">
                <a:solidFill>
                  <a:srgbClr val="FEE599"/>
                </a:solidFill>
                <a:latin typeface="Calibri"/>
                <a:ea typeface="Calibri"/>
                <a:cs typeface="Calibri"/>
                <a:sym typeface="Calibri"/>
              </a:rPr>
              <a:t> . Avoiding side effects means not using data structures that get updated as a program runs; every function’s output must only depend on its input</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id="105" name="Shape 10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6" name="Shape 106"/>
          <p:cNvSpPr txBox="1"/>
          <p:nvPr/>
        </p:nvSpPr>
        <p:spPr>
          <a:xfrm>
            <a:off x="2177151" y="302125"/>
            <a:ext cx="10014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rgbClr val="FEE599"/>
                </a:solidFill>
                <a:latin typeface="Calibri"/>
                <a:ea typeface="Calibri"/>
                <a:cs typeface="Calibri"/>
                <a:sym typeface="Calibri"/>
              </a:rPr>
              <a:t>Functional Programming: Simple Language</a:t>
            </a:r>
            <a:endParaRPr sz="4000">
              <a:solidFill>
                <a:schemeClr val="dk1"/>
              </a:solidFill>
              <a:latin typeface="Calibri"/>
              <a:ea typeface="Calibri"/>
              <a:cs typeface="Calibri"/>
              <a:sym typeface="Calibri"/>
            </a:endParaRPr>
          </a:p>
        </p:txBody>
      </p:sp>
      <p:sp>
        <p:nvSpPr>
          <p:cNvPr id="107" name="Shape 107"/>
          <p:cNvSpPr txBox="1"/>
          <p:nvPr/>
        </p:nvSpPr>
        <p:spPr>
          <a:xfrm>
            <a:off x="2177150" y="1297174"/>
            <a:ext cx="9797100" cy="50517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Functional programming keeps data and desired behvaiour that changes its state separate.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Instead of converting the data to an object and then calling methods on it, we write a pair of small functions.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In all programs, there are two primary components: the data (the stuff a program knows) and the behaviors (the stuff a program can do to/with that data). OOP says that bringing together data and its associated behavior in a single location (called an “object”) makes it easier to understand how a program works. FP says that data and behavior are distinctively different things and should be kept separate for clarity.</a:t>
            </a:r>
            <a:endParaRPr sz="2800">
              <a:solidFill>
                <a:srgbClr val="FEE599"/>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Shape 11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3" name="Shape 113"/>
          <p:cNvSpPr txBox="1"/>
          <p:nvPr/>
        </p:nvSpPr>
        <p:spPr>
          <a:xfrm>
            <a:off x="2177151" y="302125"/>
            <a:ext cx="10014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rgbClr val="FEE599"/>
                </a:solidFill>
                <a:latin typeface="Calibri"/>
                <a:ea typeface="Calibri"/>
                <a:cs typeface="Calibri"/>
                <a:sym typeface="Calibri"/>
              </a:rPr>
              <a:t>Difference explained through example</a:t>
            </a:r>
            <a:endParaRPr sz="4000">
              <a:solidFill>
                <a:schemeClr val="dk1"/>
              </a:solidFill>
              <a:latin typeface="Calibri"/>
              <a:ea typeface="Calibri"/>
              <a:cs typeface="Calibri"/>
              <a:sym typeface="Calibri"/>
            </a:endParaRPr>
          </a:p>
        </p:txBody>
      </p:sp>
      <p:sp>
        <p:nvSpPr>
          <p:cNvPr id="114" name="Shape 114"/>
          <p:cNvSpPr txBox="1"/>
          <p:nvPr/>
        </p:nvSpPr>
        <p:spPr>
          <a:xfrm>
            <a:off x="2177150" y="1297174"/>
            <a:ext cx="9797100" cy="50517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Let’s say you run a company and you’ve just decided to give all your employees a $10,000.00 raise. Lets implement this using OOP’s and functional programming. </a:t>
            </a:r>
            <a:br>
              <a:rPr lang="en-US" sz="2800">
                <a:solidFill>
                  <a:schemeClr val="dk1"/>
                </a:solidFill>
                <a:latin typeface="Calibri"/>
                <a:ea typeface="Calibri"/>
                <a:cs typeface="Calibri"/>
                <a:sym typeface="Calibri"/>
              </a:rPr>
            </a:br>
            <a:br>
              <a:rPr lang="en-US" sz="2800">
                <a:solidFill>
                  <a:schemeClr val="dk1"/>
                </a:solidFill>
                <a:latin typeface="Calibri"/>
                <a:ea typeface="Calibri"/>
                <a:cs typeface="Calibri"/>
                <a:sym typeface="Calibri"/>
              </a:rPr>
            </a:br>
            <a:endParaRPr sz="2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Shape 11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0" name="Shape 120"/>
          <p:cNvSpPr txBox="1"/>
          <p:nvPr/>
        </p:nvSpPr>
        <p:spPr>
          <a:xfrm>
            <a:off x="2177151" y="302125"/>
            <a:ext cx="10014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rgbClr val="FEE599"/>
                </a:solidFill>
                <a:latin typeface="Calibri"/>
                <a:ea typeface="Calibri"/>
                <a:cs typeface="Calibri"/>
                <a:sym typeface="Calibri"/>
              </a:rPr>
              <a:t>Why </a:t>
            </a:r>
            <a:r>
              <a:rPr lang="en-US" sz="4000">
                <a:solidFill>
                  <a:srgbClr val="FEE599"/>
                </a:solidFill>
                <a:latin typeface="Calibri"/>
                <a:ea typeface="Calibri"/>
                <a:cs typeface="Calibri"/>
                <a:sym typeface="Calibri"/>
              </a:rPr>
              <a:t>Functional Programming?</a:t>
            </a:r>
            <a:endParaRPr sz="4000">
              <a:solidFill>
                <a:schemeClr val="dk1"/>
              </a:solidFill>
              <a:latin typeface="Calibri"/>
              <a:ea typeface="Calibri"/>
              <a:cs typeface="Calibri"/>
              <a:sym typeface="Calibri"/>
            </a:endParaRPr>
          </a:p>
        </p:txBody>
      </p:sp>
      <p:sp>
        <p:nvSpPr>
          <p:cNvPr id="121" name="Shape 121"/>
          <p:cNvSpPr txBox="1"/>
          <p:nvPr/>
        </p:nvSpPr>
        <p:spPr>
          <a:xfrm>
            <a:off x="2177150" y="1297174"/>
            <a:ext cx="9797100" cy="50517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chemeClr val="dk1"/>
              </a:buClr>
              <a:buSzPts val="2800"/>
              <a:buFont typeface="Calibri"/>
              <a:buChar char="-"/>
            </a:pPr>
            <a:r>
              <a:rPr b="1" lang="en-US" sz="2800">
                <a:solidFill>
                  <a:srgbClr val="FEE599"/>
                </a:solidFill>
                <a:latin typeface="Calibri"/>
                <a:ea typeface="Calibri"/>
                <a:cs typeface="Calibri"/>
                <a:sym typeface="Calibri"/>
              </a:rPr>
              <a:t>Modularity:</a:t>
            </a:r>
            <a:r>
              <a:rPr lang="en-US" sz="2800">
                <a:solidFill>
                  <a:srgbClr val="FEE599"/>
                </a:solidFill>
                <a:latin typeface="Calibri"/>
                <a:ea typeface="Calibri"/>
                <a:cs typeface="Calibri"/>
                <a:sym typeface="Calibri"/>
              </a:rPr>
              <a:t> A more practical benefit of functional programming is that it forces you to break apart your problem into small pieces.</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b="1" lang="en-US" sz="2800">
                <a:solidFill>
                  <a:srgbClr val="FEE599"/>
                </a:solidFill>
                <a:latin typeface="Calibri"/>
                <a:ea typeface="Calibri"/>
                <a:cs typeface="Calibri"/>
                <a:sym typeface="Calibri"/>
              </a:rPr>
              <a:t>Ease of debugging and testing:</a:t>
            </a:r>
            <a:r>
              <a:rPr lang="en-US" sz="2800">
                <a:solidFill>
                  <a:srgbClr val="FEE599"/>
                </a:solidFill>
                <a:latin typeface="Calibri"/>
                <a:ea typeface="Calibri"/>
                <a:cs typeface="Calibri"/>
                <a:sym typeface="Calibri"/>
              </a:rPr>
              <a:t> Debugging is simplified because functions are generally small and clearly specified.</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b="1" lang="en-US" sz="2800">
                <a:solidFill>
                  <a:srgbClr val="FEE599"/>
                </a:solidFill>
                <a:latin typeface="Calibri"/>
                <a:ea typeface="Calibri"/>
                <a:cs typeface="Calibri"/>
                <a:sym typeface="Calibri"/>
              </a:rPr>
              <a:t>Speed: </a:t>
            </a:r>
            <a:r>
              <a:rPr lang="en-US" sz="2800">
                <a:solidFill>
                  <a:srgbClr val="FEE599"/>
                </a:solidFill>
                <a:latin typeface="Calibri"/>
                <a:ea typeface="Calibri"/>
                <a:cs typeface="Calibri"/>
                <a:sym typeface="Calibri"/>
              </a:rPr>
              <a:t>Using things like lambda functions and generator expressions reduces run-time</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Shape 12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7" name="Shape 127"/>
          <p:cNvSpPr txBox="1"/>
          <p:nvPr/>
        </p:nvSpPr>
        <p:spPr>
          <a:xfrm>
            <a:off x="2177151" y="302125"/>
            <a:ext cx="10014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rgbClr val="FEE599"/>
                </a:solidFill>
                <a:latin typeface="Calibri"/>
                <a:ea typeface="Calibri"/>
                <a:cs typeface="Calibri"/>
                <a:sym typeface="Calibri"/>
              </a:rPr>
              <a:t>Functions as First-Class objects </a:t>
            </a:r>
            <a:endParaRPr sz="4000">
              <a:solidFill>
                <a:schemeClr val="dk1"/>
              </a:solidFill>
              <a:latin typeface="Calibri"/>
              <a:ea typeface="Calibri"/>
              <a:cs typeface="Calibri"/>
              <a:sym typeface="Calibri"/>
            </a:endParaRPr>
          </a:p>
        </p:txBody>
      </p:sp>
      <p:sp>
        <p:nvSpPr>
          <p:cNvPr id="128" name="Shape 128"/>
          <p:cNvSpPr txBox="1"/>
          <p:nvPr/>
        </p:nvSpPr>
        <p:spPr>
          <a:xfrm>
            <a:off x="2177150" y="1297174"/>
            <a:ext cx="9797100" cy="5051700"/>
          </a:xfrm>
          <a:prstGeom prst="rect">
            <a:avLst/>
          </a:prstGeom>
          <a:noFill/>
          <a:ln>
            <a:noFill/>
          </a:ln>
        </p:spPr>
        <p:txBody>
          <a:bodyPr anchorCtr="0" anchor="t" bIns="45700" lIns="91425" spcFirstLastPara="1" rIns="91425" wrap="square" tIns="45700">
            <a:noAutofit/>
          </a:bodyPr>
          <a:lstStyle/>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While programming functionally, we want to avoid procedural code. That is, code that code as a series of steps where you define how things need to be done.</a:t>
            </a:r>
            <a:endParaRPr sz="2800">
              <a:solidFill>
                <a:schemeClr val="dk1"/>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So, how do we avoid this and therefore how do we achieve the features of functional programming. </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In Python, a function existence as a first-class object is very important towards functional programming. </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Using functions as first class objects means to use them in the same manner that you use data. So, You can pass them as parameters like passing a function to another function as an argument or assign them to variables. </a:t>
            </a:r>
            <a:endParaRPr sz="2800">
              <a:solidFill>
                <a:srgbClr val="FEE599"/>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id="133" name="Shape 13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4" name="Shape 134"/>
          <p:cNvSpPr txBox="1"/>
          <p:nvPr/>
        </p:nvSpPr>
        <p:spPr>
          <a:xfrm>
            <a:off x="2177151" y="302125"/>
            <a:ext cx="10014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rgbClr val="FEE599"/>
                </a:solidFill>
                <a:latin typeface="Calibri"/>
                <a:ea typeface="Calibri"/>
                <a:cs typeface="Calibri"/>
                <a:sym typeface="Calibri"/>
              </a:rPr>
              <a:t>Functions as First-Class objects </a:t>
            </a:r>
            <a:endParaRPr sz="4000">
              <a:solidFill>
                <a:schemeClr val="dk1"/>
              </a:solidFill>
              <a:latin typeface="Calibri"/>
              <a:ea typeface="Calibri"/>
              <a:cs typeface="Calibri"/>
              <a:sym typeface="Calibri"/>
            </a:endParaRPr>
          </a:p>
        </p:txBody>
      </p:sp>
      <p:sp>
        <p:nvSpPr>
          <p:cNvPr id="135" name="Shape 135"/>
          <p:cNvSpPr txBox="1"/>
          <p:nvPr/>
        </p:nvSpPr>
        <p:spPr>
          <a:xfrm>
            <a:off x="2177150" y="1297174"/>
            <a:ext cx="9797100" cy="5051700"/>
          </a:xfrm>
          <a:prstGeom prst="rect">
            <a:avLst/>
          </a:prstGeom>
          <a:noFill/>
          <a:ln>
            <a:noFill/>
          </a:ln>
        </p:spPr>
        <p:txBody>
          <a:bodyPr anchorCtr="0" anchor="t" bIns="45700" lIns="91425" spcFirstLastPara="1" rIns="91425" wrap="square" tIns="45700">
            <a:noAutofit/>
          </a:bodyPr>
          <a:lstStyle/>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There are all sorts of built-in functions in python that allow us to avoid procedural code. The important ones are lambda, map, filter, reduce, zip </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Let’s look at examples of each of these </a:t>
            </a:r>
            <a:endParaRPr sz="2800">
              <a:solidFill>
                <a:srgbClr val="FEE599"/>
              </a:solidFill>
              <a:latin typeface="Calibri"/>
              <a:ea typeface="Calibri"/>
              <a:cs typeface="Calibri"/>
              <a:sym typeface="Calibri"/>
            </a:endParaRPr>
          </a:p>
          <a:p>
            <a:pPr indent="-406400" lvl="1" marL="914400" rtl="0">
              <a:spcBef>
                <a:spcPts val="0"/>
              </a:spcBef>
              <a:spcAft>
                <a:spcPts val="0"/>
              </a:spcAft>
              <a:buClr>
                <a:srgbClr val="FEE599"/>
              </a:buClr>
              <a:buSzPts val="2800"/>
              <a:buFont typeface="Calibri"/>
              <a:buChar char="-"/>
            </a:pPr>
            <a:r>
              <a:rPr i="1" lang="en-US" sz="2800">
                <a:solidFill>
                  <a:srgbClr val="FEE599"/>
                </a:solidFill>
                <a:latin typeface="Calibri"/>
                <a:ea typeface="Calibri"/>
                <a:cs typeface="Calibri"/>
                <a:sym typeface="Calibri"/>
              </a:rPr>
              <a:t>Map:</a:t>
            </a:r>
            <a:r>
              <a:rPr lang="en-US" sz="2800">
                <a:solidFill>
                  <a:srgbClr val="FEE599"/>
                </a:solidFill>
                <a:latin typeface="Calibri"/>
                <a:ea typeface="Calibri"/>
                <a:cs typeface="Calibri"/>
                <a:sym typeface="Calibri"/>
              </a:rPr>
              <a:t> Makes an iterator that computes the function using arguments from each of the iterables.</a:t>
            </a:r>
            <a:endParaRPr sz="2800">
              <a:solidFill>
                <a:srgbClr val="FEE599"/>
              </a:solidFill>
              <a:latin typeface="Calibri"/>
              <a:ea typeface="Calibri"/>
              <a:cs typeface="Calibri"/>
              <a:sym typeface="Calibri"/>
            </a:endParaRPr>
          </a:p>
          <a:p>
            <a:pPr indent="-406400" lvl="1" marL="914400" rtl="0">
              <a:spcBef>
                <a:spcPts val="0"/>
              </a:spcBef>
              <a:spcAft>
                <a:spcPts val="0"/>
              </a:spcAft>
              <a:buClr>
                <a:srgbClr val="FEE599"/>
              </a:buClr>
              <a:buSzPts val="2800"/>
              <a:buFont typeface="Calibri"/>
              <a:buChar char="-"/>
            </a:pPr>
            <a:r>
              <a:rPr i="1" lang="en-US" sz="2800">
                <a:solidFill>
                  <a:srgbClr val="FEE599"/>
                </a:solidFill>
                <a:latin typeface="Calibri"/>
                <a:ea typeface="Calibri"/>
                <a:cs typeface="Calibri"/>
                <a:sym typeface="Calibri"/>
              </a:rPr>
              <a:t>Lambda: </a:t>
            </a:r>
            <a:r>
              <a:rPr lang="en-US" sz="2800">
                <a:solidFill>
                  <a:srgbClr val="FEE599"/>
                </a:solidFill>
                <a:latin typeface="Calibri"/>
                <a:ea typeface="Calibri"/>
                <a:cs typeface="Calibri"/>
                <a:sym typeface="Calibri"/>
              </a:rPr>
              <a:t> is an anonymous or temporary function that is written as “lambda arguments: expression”</a:t>
            </a:r>
            <a:endParaRPr sz="2800">
              <a:solidFill>
                <a:srgbClr val="FEE599"/>
              </a:solidFill>
              <a:latin typeface="Calibri"/>
              <a:ea typeface="Calibri"/>
              <a:cs typeface="Calibri"/>
              <a:sym typeface="Calibri"/>
            </a:endParaRPr>
          </a:p>
          <a:p>
            <a:pPr indent="-406400" lvl="1" marL="914400" rtl="0">
              <a:spcBef>
                <a:spcPts val="0"/>
              </a:spcBef>
              <a:spcAft>
                <a:spcPts val="0"/>
              </a:spcAft>
              <a:buClr>
                <a:srgbClr val="FEE599"/>
              </a:buClr>
              <a:buSzPts val="2800"/>
              <a:buFont typeface="Calibri"/>
              <a:buChar char="-"/>
            </a:pPr>
            <a:r>
              <a:rPr i="1" lang="en-US" sz="2800">
                <a:solidFill>
                  <a:srgbClr val="FEE599"/>
                </a:solidFill>
                <a:latin typeface="Calibri"/>
                <a:ea typeface="Calibri"/>
                <a:cs typeface="Calibri"/>
                <a:sym typeface="Calibri"/>
              </a:rPr>
              <a:t>Reduce: </a:t>
            </a:r>
            <a:r>
              <a:rPr lang="en-US" sz="2800">
                <a:solidFill>
                  <a:srgbClr val="FEE599"/>
                </a:solidFill>
                <a:latin typeface="Calibri"/>
                <a:ea typeface="Calibri"/>
                <a:cs typeface="Calibri"/>
                <a:sym typeface="Calibri"/>
              </a:rPr>
              <a:t>Reduce is a function for performing some computation on a list and returning the result. It applies a rolling computation to sequential pairs of values in a list.</a:t>
            </a:r>
            <a:endParaRPr sz="2800">
              <a:solidFill>
                <a:srgbClr val="FEE599"/>
              </a:solidFill>
              <a:latin typeface="Calibri"/>
              <a:ea typeface="Calibri"/>
              <a:cs typeface="Calibri"/>
              <a:sym typeface="Calibri"/>
            </a:endParaRPr>
          </a:p>
          <a:p>
            <a:pPr indent="0" lvl="0" marL="457200" rtl="0">
              <a:spcBef>
                <a:spcPts val="0"/>
              </a:spcBef>
              <a:spcAft>
                <a:spcPts val="0"/>
              </a:spcAft>
              <a:buNone/>
            </a:pPr>
            <a:r>
              <a:t/>
            </a:r>
            <a:endParaRPr sz="2800">
              <a:solidFill>
                <a:srgbClr val="FEE599"/>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pic>
        <p:nvPicPr>
          <p:cNvPr id="140" name="Shape 14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1" name="Shape 141"/>
          <p:cNvSpPr txBox="1"/>
          <p:nvPr/>
        </p:nvSpPr>
        <p:spPr>
          <a:xfrm>
            <a:off x="2177151" y="302125"/>
            <a:ext cx="10014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rgbClr val="FEE599"/>
                </a:solidFill>
                <a:latin typeface="Calibri"/>
                <a:ea typeface="Calibri"/>
                <a:cs typeface="Calibri"/>
                <a:sym typeface="Calibri"/>
              </a:rPr>
              <a:t>Functions as First-Class objects </a:t>
            </a:r>
            <a:endParaRPr sz="4000">
              <a:solidFill>
                <a:schemeClr val="dk1"/>
              </a:solidFill>
              <a:latin typeface="Calibri"/>
              <a:ea typeface="Calibri"/>
              <a:cs typeface="Calibri"/>
              <a:sym typeface="Calibri"/>
            </a:endParaRPr>
          </a:p>
        </p:txBody>
      </p:sp>
      <p:sp>
        <p:nvSpPr>
          <p:cNvPr id="142" name="Shape 142"/>
          <p:cNvSpPr txBox="1"/>
          <p:nvPr/>
        </p:nvSpPr>
        <p:spPr>
          <a:xfrm>
            <a:off x="2177150" y="1297174"/>
            <a:ext cx="9797100" cy="5051700"/>
          </a:xfrm>
          <a:prstGeom prst="rect">
            <a:avLst/>
          </a:prstGeom>
          <a:noFill/>
          <a:ln>
            <a:noFill/>
          </a:ln>
        </p:spPr>
        <p:txBody>
          <a:bodyPr anchorCtr="0" anchor="t" bIns="45700" lIns="91425" spcFirstLastPara="1" rIns="91425" wrap="square" tIns="45700">
            <a:noAutofit/>
          </a:bodyPr>
          <a:lstStyle/>
          <a:p>
            <a:pPr indent="0" lvl="0" marL="457200" rtl="0">
              <a:spcBef>
                <a:spcPts val="0"/>
              </a:spcBef>
              <a:spcAft>
                <a:spcPts val="0"/>
              </a:spcAft>
              <a:buNone/>
            </a:pPr>
            <a:r>
              <a:rPr lang="en-US" sz="2800">
                <a:solidFill>
                  <a:srgbClr val="FEE599"/>
                </a:solidFill>
                <a:latin typeface="Calibri"/>
                <a:ea typeface="Calibri"/>
                <a:cs typeface="Calibri"/>
                <a:sym typeface="Calibri"/>
              </a:rPr>
              <a:t>-</a:t>
            </a:r>
            <a:r>
              <a:rPr i="1" lang="en-US" sz="2800">
                <a:solidFill>
                  <a:srgbClr val="FEE599"/>
                </a:solidFill>
                <a:latin typeface="Calibri"/>
                <a:ea typeface="Calibri"/>
                <a:cs typeface="Calibri"/>
                <a:sym typeface="Calibri"/>
              </a:rPr>
              <a:t>Zip </a:t>
            </a:r>
            <a:r>
              <a:rPr lang="en-US" sz="2800">
                <a:solidFill>
                  <a:srgbClr val="FEE599"/>
                </a:solidFill>
                <a:latin typeface="Calibri"/>
                <a:ea typeface="Calibri"/>
                <a:cs typeface="Calibri"/>
                <a:sym typeface="Calibri"/>
              </a:rPr>
              <a:t>: zip(iterA, iterB, ...) takes one element from each iterable and returns them in a tuple.</a:t>
            </a:r>
            <a:endParaRPr sz="2800">
              <a:solidFill>
                <a:srgbClr val="FEE599"/>
              </a:solidFill>
              <a:latin typeface="Calibri"/>
              <a:ea typeface="Calibri"/>
              <a:cs typeface="Calibri"/>
              <a:sym typeface="Calibri"/>
            </a:endParaRPr>
          </a:p>
          <a:p>
            <a:pPr indent="0" lvl="0" marL="457200" rtl="0">
              <a:spcBef>
                <a:spcPts val="0"/>
              </a:spcBef>
              <a:spcAft>
                <a:spcPts val="0"/>
              </a:spcAft>
              <a:buNone/>
            </a:pPr>
            <a:r>
              <a:rPr lang="en-US" sz="2800">
                <a:solidFill>
                  <a:srgbClr val="FEE599"/>
                </a:solidFill>
                <a:latin typeface="Calibri"/>
                <a:ea typeface="Calibri"/>
                <a:cs typeface="Calibri"/>
                <a:sym typeface="Calibri"/>
              </a:rPr>
              <a:t>Zipping two sequences is far, far faster than sorting and joining them based on some key, especially when you know in advance that the sequences have the same number of elements and are in the same order.</a:t>
            </a:r>
            <a:endParaRPr sz="2800">
              <a:solidFill>
                <a:srgbClr val="FEE599"/>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