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7" name="Shape 1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Tuples, being immutable, are more memory efficient; lists, for efficiency, overallocate memory in order to allow appends without constant reallocs. So, if you want to iterate through a constant sequence of values in your code (eg for direction in 'up', 'right', 'down', 'left':), tuples are preferred, since such tuples are pre-calculated in compile time.</a:t>
            </a:r>
            <a:br>
              <a:rPr lang="en-US"/>
            </a:br>
            <a:br>
              <a:rPr lang="en-US"/>
            </a:br>
            <a:r>
              <a:rPr lang="en-US"/>
              <a:t>Access speeds should be the same (they are both stored as contiguous arrays in the memory).</a:t>
            </a:r>
            <a:br>
              <a:rPr lang="en-US"/>
            </a:br>
            <a:br>
              <a:rPr lang="en-US"/>
            </a:br>
            <a:r>
              <a:rPr lang="en-US"/>
              <a:t>But, alist.append(item) is much preferred to atuple+= (item,) when you deal with mutable data. Remember, tuples are intended to be treated as records without field names.</a:t>
            </a:r>
            <a:endParaRPr/>
          </a:p>
        </p:txBody>
      </p:sp>
      <p:sp>
        <p:nvSpPr>
          <p:cNvPr id="193" name="Shape 1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6" name="Shape 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0" name="Shape 1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Shape 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Shape 87"/>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Shape 14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0" name="Shape 15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String Methods</a:t>
            </a:r>
            <a:endParaRPr sz="1800">
              <a:solidFill>
                <a:schemeClr val="dk1"/>
              </a:solidFill>
              <a:latin typeface="Calibri"/>
              <a:ea typeface="Calibri"/>
              <a:cs typeface="Calibri"/>
              <a:sym typeface="Calibri"/>
            </a:endParaRPr>
          </a:p>
        </p:txBody>
      </p:sp>
      <p:sp>
        <p:nvSpPr>
          <p:cNvPr id="151" name="Shape 151"/>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EE599"/>
                </a:solidFill>
                <a:latin typeface="Calibri"/>
                <a:ea typeface="Calibri"/>
                <a:cs typeface="Calibri"/>
                <a:sym typeface="Calibri"/>
              </a:rPr>
              <a:t>Slide Contents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2" name="Shape 152"/>
          <p:cNvPicPr preferRelativeResize="0"/>
          <p:nvPr/>
        </p:nvPicPr>
        <p:blipFill>
          <a:blip r:embed="rId4">
            <a:alphaModFix/>
          </a:blip>
          <a:stretch>
            <a:fillRect/>
          </a:stretch>
        </p:blipFill>
        <p:spPr>
          <a:xfrm>
            <a:off x="2100950" y="1546600"/>
            <a:ext cx="10065451" cy="508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Shape 15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8" name="Shape 158"/>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Tuples</a:t>
            </a:r>
            <a:endParaRPr sz="1800">
              <a:solidFill>
                <a:schemeClr val="dk1"/>
              </a:solidFill>
              <a:latin typeface="Calibri"/>
              <a:ea typeface="Calibri"/>
              <a:cs typeface="Calibri"/>
              <a:sym typeface="Calibri"/>
            </a:endParaRPr>
          </a:p>
        </p:txBody>
      </p:sp>
      <p:sp>
        <p:nvSpPr>
          <p:cNvPr id="159" name="Shape 159"/>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406400" lvl="0" marL="457200" rtl="0">
              <a:lnSpc>
                <a:spcPct val="115000"/>
              </a:lnSpc>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Tuples are very similar to lists in that they are heterogeneous sequences of data. The difference is that a tuple is </a:t>
            </a:r>
            <a:r>
              <a:rPr b="1" lang="en-US" sz="2800">
                <a:solidFill>
                  <a:srgbClr val="FEE599"/>
                </a:solidFill>
                <a:latin typeface="Calibri"/>
                <a:ea typeface="Calibri"/>
                <a:cs typeface="Calibri"/>
                <a:sym typeface="Calibri"/>
              </a:rPr>
              <a:t>immutable</a:t>
            </a:r>
            <a:r>
              <a:rPr lang="en-US" sz="2800">
                <a:solidFill>
                  <a:srgbClr val="FEE599"/>
                </a:solidFill>
                <a:latin typeface="Calibri"/>
                <a:ea typeface="Calibri"/>
                <a:cs typeface="Calibri"/>
                <a:sym typeface="Calibri"/>
              </a:rPr>
              <a:t>, like a string. A tuple cannot be changed. Tuples are written as comma-delimited values enclosed in parentheses.</a:t>
            </a:r>
            <a:endParaRPr sz="28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5" name="Shape 165"/>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Sets</a:t>
            </a:r>
            <a:endParaRPr sz="1800">
              <a:solidFill>
                <a:schemeClr val="dk1"/>
              </a:solidFill>
              <a:latin typeface="Calibri"/>
              <a:ea typeface="Calibri"/>
              <a:cs typeface="Calibri"/>
              <a:sym typeface="Calibri"/>
            </a:endParaRPr>
          </a:p>
        </p:txBody>
      </p:sp>
      <p:sp>
        <p:nvSpPr>
          <p:cNvPr id="166" name="Shape 166"/>
          <p:cNvSpPr txBox="1"/>
          <p:nvPr/>
        </p:nvSpPr>
        <p:spPr>
          <a:xfrm>
            <a:off x="2177141" y="1166841"/>
            <a:ext cx="9797100" cy="45243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lang="en-US" sz="2800">
                <a:solidFill>
                  <a:srgbClr val="FEE599"/>
                </a:solidFill>
                <a:latin typeface="Calibri"/>
                <a:ea typeface="Calibri"/>
                <a:cs typeface="Calibri"/>
                <a:sym typeface="Calibri"/>
              </a:rPr>
              <a:t>A set is an unordered collection of zero or more immutable, unique, Python data objects. Sets do not allow duplicates and are written as comma-delimited values enclosed in curly braces.</a:t>
            </a:r>
            <a:endParaRPr sz="28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2800">
              <a:solidFill>
                <a:srgbClr val="FEE599"/>
              </a:solidFill>
              <a:latin typeface="Calibri"/>
              <a:ea typeface="Calibri"/>
              <a:cs typeface="Calibri"/>
              <a:sym typeface="Calibri"/>
            </a:endParaRPr>
          </a:p>
        </p:txBody>
      </p:sp>
      <p:pic>
        <p:nvPicPr>
          <p:cNvPr id="167" name="Shape 167"/>
          <p:cNvPicPr preferRelativeResize="0"/>
          <p:nvPr/>
        </p:nvPicPr>
        <p:blipFill>
          <a:blip r:embed="rId4">
            <a:alphaModFix/>
          </a:blip>
          <a:stretch>
            <a:fillRect/>
          </a:stretch>
        </p:blipFill>
        <p:spPr>
          <a:xfrm>
            <a:off x="2224675" y="2705950"/>
            <a:ext cx="9854450" cy="4075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Shape 17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3" name="Shape 173"/>
          <p:cNvSpPr txBox="1"/>
          <p:nvPr/>
        </p:nvSpPr>
        <p:spPr>
          <a:xfrm>
            <a:off x="2177141" y="25226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Set Methods</a:t>
            </a:r>
            <a:endParaRPr sz="4400">
              <a:solidFill>
                <a:srgbClr val="FEE599"/>
              </a:solidFill>
              <a:latin typeface="Calibri"/>
              <a:ea typeface="Calibri"/>
              <a:cs typeface="Calibri"/>
              <a:sym typeface="Calibri"/>
            </a:endParaRPr>
          </a:p>
          <a:p>
            <a:pPr indent="0" lvl="0" marL="0" marR="0" rtl="0" algn="l">
              <a:spcBef>
                <a:spcPts val="0"/>
              </a:spcBef>
              <a:spcAft>
                <a:spcPts val="0"/>
              </a:spcAft>
              <a:buNone/>
            </a:pPr>
            <a:r>
              <a:rPr lang="en-US" sz="4400">
                <a:solidFill>
                  <a:srgbClr val="FEE599"/>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74" name="Shape 174"/>
          <p:cNvPicPr preferRelativeResize="0"/>
          <p:nvPr/>
        </p:nvPicPr>
        <p:blipFill>
          <a:blip r:embed="rId4">
            <a:alphaModFix/>
          </a:blip>
          <a:stretch>
            <a:fillRect/>
          </a:stretch>
        </p:blipFill>
        <p:spPr>
          <a:xfrm>
            <a:off x="2177150" y="1097675"/>
            <a:ext cx="9787950" cy="5586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Shape 17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0" name="Shape 18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Dictionaries</a:t>
            </a:r>
            <a:endParaRPr sz="1800">
              <a:solidFill>
                <a:schemeClr val="dk1"/>
              </a:solidFill>
              <a:latin typeface="Calibri"/>
              <a:ea typeface="Calibri"/>
              <a:cs typeface="Calibri"/>
              <a:sym typeface="Calibri"/>
            </a:endParaRPr>
          </a:p>
        </p:txBody>
      </p:sp>
      <p:sp>
        <p:nvSpPr>
          <p:cNvPr id="181" name="Shape 181"/>
          <p:cNvSpPr txBox="1"/>
          <p:nvPr/>
        </p:nvSpPr>
        <p:spPr>
          <a:xfrm>
            <a:off x="2177141" y="1250866"/>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EE599"/>
                </a:solidFill>
                <a:latin typeface="Calibri"/>
                <a:ea typeface="Calibri"/>
                <a:cs typeface="Calibri"/>
                <a:sym typeface="Calibri"/>
              </a:rPr>
              <a:t>Dictionaries are unordered collections of associated pairs of items where each pair consists of a key and a value. This key-value pair is typically written as key:value.</a:t>
            </a:r>
            <a:br>
              <a:rPr lang="en-US" sz="3600">
                <a:solidFill>
                  <a:srgbClr val="FEE599"/>
                </a:solidFill>
                <a:latin typeface="Calibri"/>
                <a:ea typeface="Calibri"/>
                <a:cs typeface="Calibri"/>
                <a:sym typeface="Calibri"/>
              </a:rPr>
            </a:br>
            <a:br>
              <a:rPr lang="en-US" sz="36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82" name="Shape 182"/>
          <p:cNvPicPr preferRelativeResize="0"/>
          <p:nvPr/>
        </p:nvPicPr>
        <p:blipFill>
          <a:blip r:embed="rId4">
            <a:alphaModFix/>
          </a:blip>
          <a:stretch>
            <a:fillRect/>
          </a:stretch>
        </p:blipFill>
        <p:spPr>
          <a:xfrm>
            <a:off x="2114800" y="2981650"/>
            <a:ext cx="9980275" cy="2647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Shape 18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8" name="Shape 188"/>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Dictionary Methods</a:t>
            </a:r>
            <a:endParaRPr sz="1800">
              <a:solidFill>
                <a:schemeClr val="dk1"/>
              </a:solidFill>
              <a:latin typeface="Calibri"/>
              <a:ea typeface="Calibri"/>
              <a:cs typeface="Calibri"/>
              <a:sym typeface="Calibri"/>
            </a:endParaRPr>
          </a:p>
        </p:txBody>
      </p:sp>
      <p:sp>
        <p:nvSpPr>
          <p:cNvPr id="189" name="Shape 189"/>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EE599"/>
                </a:solidFill>
                <a:latin typeface="Calibri"/>
                <a:ea typeface="Calibri"/>
                <a:cs typeface="Calibri"/>
                <a:sym typeface="Calibri"/>
              </a:rPr>
              <a:t>Slide Contents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0" name="Shape 190"/>
          <p:cNvPicPr preferRelativeResize="0"/>
          <p:nvPr/>
        </p:nvPicPr>
        <p:blipFill>
          <a:blip r:embed="rId4">
            <a:alphaModFix/>
          </a:blip>
          <a:stretch>
            <a:fillRect/>
          </a:stretch>
        </p:blipFill>
        <p:spPr>
          <a:xfrm>
            <a:off x="2124500" y="1583975"/>
            <a:ext cx="9902400" cy="422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Shape 19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6" name="Shape 19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Relative Memory Efficiency</a:t>
            </a:r>
            <a:endParaRPr sz="1800">
              <a:solidFill>
                <a:schemeClr val="dk1"/>
              </a:solidFill>
              <a:latin typeface="Calibri"/>
              <a:ea typeface="Calibri"/>
              <a:cs typeface="Calibri"/>
              <a:sym typeface="Calibri"/>
            </a:endParaRPr>
          </a:p>
        </p:txBody>
      </p:sp>
      <p:pic>
        <p:nvPicPr>
          <p:cNvPr id="197" name="Shape 197"/>
          <p:cNvPicPr preferRelativeResize="0"/>
          <p:nvPr/>
        </p:nvPicPr>
        <p:blipFill>
          <a:blip r:embed="rId4">
            <a:alphaModFix/>
          </a:blip>
          <a:stretch>
            <a:fillRect/>
          </a:stretch>
        </p:blipFill>
        <p:spPr>
          <a:xfrm>
            <a:off x="2733233" y="1167500"/>
            <a:ext cx="8657467" cy="55874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Shape 202"/>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Shape 93"/>
          <p:cNvSpPr txBox="1"/>
          <p:nvPr/>
        </p:nvSpPr>
        <p:spPr>
          <a:xfrm>
            <a:off x="6840425" y="1756225"/>
            <a:ext cx="5351700" cy="3508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200">
                <a:solidFill>
                  <a:srgbClr val="FEE599"/>
                </a:solidFill>
                <a:latin typeface="Calibri"/>
                <a:ea typeface="Calibri"/>
                <a:cs typeface="Calibri"/>
                <a:sym typeface="Calibri"/>
              </a:rPr>
              <a:t>Introduction to Python</a:t>
            </a:r>
            <a:endParaRPr sz="4400">
              <a:solidFill>
                <a:srgbClr val="FEE599"/>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Shape 99"/>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Python: Some features</a:t>
            </a:r>
            <a:endParaRPr b="1" i="1" sz="1800">
              <a:solidFill>
                <a:schemeClr val="dk1"/>
              </a:solidFill>
              <a:latin typeface="Calibri"/>
              <a:ea typeface="Calibri"/>
              <a:cs typeface="Calibri"/>
              <a:sym typeface="Calibri"/>
            </a:endParaRPr>
          </a:p>
        </p:txBody>
      </p:sp>
      <p:sp>
        <p:nvSpPr>
          <p:cNvPr id="100" name="Shape 100"/>
          <p:cNvSpPr txBox="1"/>
          <p:nvPr/>
        </p:nvSpPr>
        <p:spPr>
          <a:xfrm>
            <a:off x="2177141" y="1263341"/>
            <a:ext cx="9797100" cy="4524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Python is a programming language, as are C, Fortran, BASIC, PHP, etc.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Some specific features of Python are as follows:</a:t>
            </a:r>
            <a:br>
              <a:rPr lang="en-US" sz="2800">
                <a:solidFill>
                  <a:srgbClr val="FEE599"/>
                </a:solidFill>
                <a:latin typeface="Calibri"/>
                <a:ea typeface="Calibri"/>
                <a:cs typeface="Calibri"/>
                <a:sym typeface="Calibri"/>
              </a:rPr>
            </a:br>
            <a:r>
              <a:rPr i="1" lang="en-US" sz="2800">
                <a:solidFill>
                  <a:srgbClr val="FEE599"/>
                </a:solidFill>
                <a:latin typeface="Calibri"/>
                <a:ea typeface="Calibri"/>
                <a:cs typeface="Calibri"/>
                <a:sym typeface="Calibri"/>
              </a:rPr>
              <a:t>1) an interpreted language. Contrary to e.g. C or Fortran, one does not compile Python code before executing it. </a:t>
            </a:r>
            <a:endParaRPr i="1" sz="2800">
              <a:solidFill>
                <a:srgbClr val="FEE599"/>
              </a:solidFill>
              <a:latin typeface="Calibri"/>
              <a:ea typeface="Calibri"/>
              <a:cs typeface="Calibri"/>
              <a:sym typeface="Calibri"/>
            </a:endParaRPr>
          </a:p>
          <a:p>
            <a:pPr indent="0" lvl="0" marL="457200" marR="0" rtl="0" algn="l">
              <a:spcBef>
                <a:spcPts val="0"/>
              </a:spcBef>
              <a:spcAft>
                <a:spcPts val="0"/>
              </a:spcAft>
              <a:buNone/>
            </a:pPr>
            <a:r>
              <a:rPr i="1" lang="en-US" sz="2800">
                <a:solidFill>
                  <a:srgbClr val="FEE599"/>
                </a:solidFill>
                <a:latin typeface="Calibri"/>
                <a:ea typeface="Calibri"/>
                <a:cs typeface="Calibri"/>
                <a:sym typeface="Calibri"/>
              </a:rPr>
              <a:t>2) In addition, Python can be used interactively: many Python interpreters are available, from which commands and scripts can be executed.</a:t>
            </a:r>
            <a:endParaRPr i="1" sz="2800">
              <a:solidFill>
                <a:srgbClr val="FEE599"/>
              </a:solidFill>
              <a:latin typeface="Calibri"/>
              <a:ea typeface="Calibri"/>
              <a:cs typeface="Calibri"/>
              <a:sym typeface="Calibri"/>
            </a:endParaRPr>
          </a:p>
          <a:p>
            <a:pPr indent="0" lvl="0" marL="457200" marR="0" rtl="0" algn="l">
              <a:spcBef>
                <a:spcPts val="0"/>
              </a:spcBef>
              <a:spcAft>
                <a:spcPts val="0"/>
              </a:spcAft>
              <a:buNone/>
            </a:pPr>
            <a:r>
              <a:rPr i="1" lang="en-US" sz="2800">
                <a:solidFill>
                  <a:srgbClr val="FEE599"/>
                </a:solidFill>
                <a:latin typeface="Calibri"/>
                <a:ea typeface="Calibri"/>
                <a:cs typeface="Calibri"/>
                <a:sym typeface="Calibri"/>
              </a:rPr>
              <a:t>3) a very readable language with clear non-verbose syntax</a:t>
            </a:r>
            <a:br>
              <a:rPr i="1" lang="en-US" sz="2800">
                <a:solidFill>
                  <a:srgbClr val="FEE599"/>
                </a:solidFill>
                <a:latin typeface="Calibri"/>
                <a:ea typeface="Calibri"/>
                <a:cs typeface="Calibri"/>
                <a:sym typeface="Calibri"/>
              </a:rPr>
            </a:br>
            <a:r>
              <a:rPr i="1" lang="en-US" sz="2800">
                <a:solidFill>
                  <a:srgbClr val="FEE599"/>
                </a:solidFill>
                <a:latin typeface="Calibri"/>
                <a:ea typeface="Calibri"/>
                <a:cs typeface="Calibri"/>
                <a:sym typeface="Calibri"/>
              </a:rPr>
              <a:t>a language for which a large variety of high-quality packages are available for various applications, from web frameworks to scientific computing.</a:t>
            </a:r>
            <a:br>
              <a:rPr i="1" lang="en-US" sz="2800">
                <a:solidFill>
                  <a:srgbClr val="FEE599"/>
                </a:solidFill>
                <a:latin typeface="Calibri"/>
                <a:ea typeface="Calibri"/>
                <a:cs typeface="Calibri"/>
                <a:sym typeface="Calibri"/>
              </a:rPr>
            </a:br>
            <a:endParaRPr i="1" sz="2800">
              <a:solidFill>
                <a:srgbClr val="FEE59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Shape 10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Python: Some features, continued</a:t>
            </a:r>
            <a:endParaRPr b="1" i="1" sz="1800">
              <a:solidFill>
                <a:schemeClr val="dk1"/>
              </a:solidFill>
              <a:latin typeface="Calibri"/>
              <a:ea typeface="Calibri"/>
              <a:cs typeface="Calibri"/>
              <a:sym typeface="Calibri"/>
            </a:endParaRPr>
          </a:p>
        </p:txBody>
      </p:sp>
      <p:sp>
        <p:nvSpPr>
          <p:cNvPr id="107" name="Shape 107"/>
          <p:cNvSpPr txBox="1"/>
          <p:nvPr/>
        </p:nvSpPr>
        <p:spPr>
          <a:xfrm>
            <a:off x="2177141" y="1263341"/>
            <a:ext cx="9797100" cy="45243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rPr i="1" lang="en-US" sz="2800">
                <a:solidFill>
                  <a:srgbClr val="FEE599"/>
                </a:solidFill>
                <a:latin typeface="Calibri"/>
                <a:ea typeface="Calibri"/>
                <a:cs typeface="Calibri"/>
                <a:sym typeface="Calibri"/>
              </a:rPr>
              <a:t>4) a language very easy to interface with other languages, in particular C and C++.</a:t>
            </a:r>
            <a:br>
              <a:rPr i="1" lang="en-US" sz="2800">
                <a:solidFill>
                  <a:srgbClr val="FEE599"/>
                </a:solidFill>
                <a:latin typeface="Calibri"/>
                <a:ea typeface="Calibri"/>
                <a:cs typeface="Calibri"/>
                <a:sym typeface="Calibri"/>
              </a:rPr>
            </a:br>
            <a:r>
              <a:rPr i="1" lang="en-US" sz="2800">
                <a:solidFill>
                  <a:srgbClr val="FEE599"/>
                </a:solidFill>
                <a:latin typeface="Calibri"/>
                <a:ea typeface="Calibri"/>
                <a:cs typeface="Calibri"/>
                <a:sym typeface="Calibri"/>
              </a:rPr>
              <a:t>5) Python is an object-oriented language, with dynamic typing (the same variable can contain objects of different types during the course of a program).</a:t>
            </a:r>
            <a:br>
              <a:rPr lang="en-US" sz="2800">
                <a:solidFill>
                  <a:srgbClr val="FEE599"/>
                </a:solidFill>
                <a:latin typeface="Calibri"/>
                <a:ea typeface="Calibri"/>
                <a:cs typeface="Calibri"/>
                <a:sym typeface="Calibri"/>
              </a:rPr>
            </a:br>
            <a:endParaRPr i="1" sz="2800">
              <a:solidFill>
                <a:srgbClr val="FEE59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Shape 113"/>
          <p:cNvSpPr txBox="1"/>
          <p:nvPr/>
        </p:nvSpPr>
        <p:spPr>
          <a:xfrm>
            <a:off x="2177141" y="389414"/>
            <a:ext cx="8998857"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Python Numeric Data Types</a:t>
            </a:r>
            <a:endParaRPr b="1" i="1" sz="1800">
              <a:solidFill>
                <a:schemeClr val="dk1"/>
              </a:solidFill>
              <a:latin typeface="Calibri"/>
              <a:ea typeface="Calibri"/>
              <a:cs typeface="Calibri"/>
              <a:sym typeface="Calibri"/>
            </a:endParaRPr>
          </a:p>
        </p:txBody>
      </p:sp>
      <p:sp>
        <p:nvSpPr>
          <p:cNvPr id="114" name="Shape 114"/>
          <p:cNvSpPr txBox="1"/>
          <p:nvPr/>
        </p:nvSpPr>
        <p:spPr>
          <a:xfrm>
            <a:off x="2177141" y="1824441"/>
            <a:ext cx="9797145"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EE599"/>
                </a:solidFill>
                <a:latin typeface="Calibri"/>
                <a:ea typeface="Calibri"/>
                <a:cs typeface="Calibri"/>
                <a:sym typeface="Calibri"/>
              </a:rPr>
              <a:t>-</a:t>
            </a:r>
            <a:r>
              <a:rPr b="1" lang="en-US" sz="2800">
                <a:solidFill>
                  <a:srgbClr val="FEE599"/>
                </a:solidFill>
                <a:latin typeface="Calibri"/>
                <a:ea typeface="Calibri"/>
                <a:cs typeface="Calibri"/>
                <a:sym typeface="Calibri"/>
              </a:rPr>
              <a:t>Integer </a:t>
            </a:r>
            <a:endParaRPr b="1" sz="2800">
              <a:solidFill>
                <a:srgbClr val="FEE599"/>
              </a:solidFill>
              <a:latin typeface="Calibri"/>
              <a:ea typeface="Calibri"/>
              <a:cs typeface="Calibri"/>
              <a:sym typeface="Calibri"/>
            </a:endParaRPr>
          </a:p>
          <a:p>
            <a:pPr indent="0" lvl="0" marL="0" marR="0" rtl="0" algn="l">
              <a:spcBef>
                <a:spcPts val="0"/>
              </a:spcBef>
              <a:spcAft>
                <a:spcPts val="0"/>
              </a:spcAft>
              <a:buNone/>
            </a:pPr>
            <a:r>
              <a:rPr i="1" lang="en-US" sz="2800">
                <a:solidFill>
                  <a:srgbClr val="FEE599"/>
                </a:solidFill>
                <a:latin typeface="Calibri"/>
                <a:ea typeface="Calibri"/>
                <a:cs typeface="Calibri"/>
                <a:sym typeface="Calibri"/>
              </a:rPr>
              <a:t>e.g (1,4,2)</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r>
              <a:rPr b="1" lang="en-US" sz="2800">
                <a:solidFill>
                  <a:srgbClr val="FEE599"/>
                </a:solidFill>
                <a:latin typeface="Calibri"/>
                <a:ea typeface="Calibri"/>
                <a:cs typeface="Calibri"/>
                <a:sym typeface="Calibri"/>
              </a:rPr>
              <a:t>Floating point (decimal)</a:t>
            </a:r>
            <a:endParaRPr b="1" sz="2800">
              <a:solidFill>
                <a:srgbClr val="FEE599"/>
              </a:solidFill>
              <a:latin typeface="Calibri"/>
              <a:ea typeface="Calibri"/>
              <a:cs typeface="Calibri"/>
              <a:sym typeface="Calibri"/>
            </a:endParaRPr>
          </a:p>
          <a:p>
            <a:pPr indent="0" lvl="0" marL="0" marR="0" rtl="0" algn="l">
              <a:spcBef>
                <a:spcPts val="0"/>
              </a:spcBef>
              <a:spcAft>
                <a:spcPts val="0"/>
              </a:spcAft>
              <a:buNone/>
            </a:pPr>
            <a:r>
              <a:rPr i="1" lang="en-US" sz="2800">
                <a:solidFill>
                  <a:srgbClr val="FEE599"/>
                </a:solidFill>
                <a:latin typeface="Calibri"/>
                <a:ea typeface="Calibri"/>
                <a:cs typeface="Calibri"/>
                <a:sym typeface="Calibri"/>
              </a:rPr>
              <a:t>e.g (1.32,15.234324)</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r>
              <a:rPr b="1" lang="en-US" sz="2800">
                <a:solidFill>
                  <a:srgbClr val="FEE599"/>
                </a:solidFill>
                <a:latin typeface="Calibri"/>
                <a:ea typeface="Calibri"/>
                <a:cs typeface="Calibri"/>
                <a:sym typeface="Calibri"/>
              </a:rPr>
              <a:t>Complex numbers</a:t>
            </a:r>
            <a:endParaRPr b="1" sz="2800">
              <a:solidFill>
                <a:srgbClr val="FEE599"/>
              </a:solidFill>
              <a:latin typeface="Calibri"/>
              <a:ea typeface="Calibri"/>
              <a:cs typeface="Calibri"/>
              <a:sym typeface="Calibri"/>
            </a:endParaRPr>
          </a:p>
          <a:p>
            <a:pPr indent="0" lvl="0" marL="0" marR="0" rtl="0" algn="l">
              <a:spcBef>
                <a:spcPts val="0"/>
              </a:spcBef>
              <a:spcAft>
                <a:spcPts val="0"/>
              </a:spcAft>
              <a:buNone/>
            </a:pPr>
            <a:r>
              <a:rPr i="1" lang="en-US" sz="2800">
                <a:solidFill>
                  <a:srgbClr val="FEE599"/>
                </a:solidFill>
                <a:latin typeface="Calibri"/>
                <a:ea typeface="Calibri"/>
                <a:cs typeface="Calibri"/>
                <a:sym typeface="Calibri"/>
              </a:rPr>
              <a:t>e.g (a+bi = 1 + .5j)</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a:t>
            </a:r>
            <a:r>
              <a:rPr b="1" lang="en-US" sz="2800">
                <a:solidFill>
                  <a:srgbClr val="FEE599"/>
                </a:solidFill>
                <a:latin typeface="Calibri"/>
                <a:ea typeface="Calibri"/>
                <a:cs typeface="Calibri"/>
                <a:sym typeface="Calibri"/>
              </a:rPr>
              <a:t>Booleans</a:t>
            </a:r>
            <a:endParaRPr b="1" sz="2800">
              <a:solidFill>
                <a:srgbClr val="FEE599"/>
              </a:solidFill>
              <a:latin typeface="Calibri"/>
              <a:ea typeface="Calibri"/>
              <a:cs typeface="Calibri"/>
              <a:sym typeface="Calibri"/>
            </a:endParaRPr>
          </a:p>
          <a:p>
            <a:pPr indent="0" lvl="0" marL="0" marR="0" rtl="0" algn="l">
              <a:spcBef>
                <a:spcPts val="0"/>
              </a:spcBef>
              <a:spcAft>
                <a:spcPts val="0"/>
              </a:spcAft>
              <a:buNone/>
            </a:pPr>
            <a:r>
              <a:rPr i="1" lang="en-US" sz="2800">
                <a:solidFill>
                  <a:srgbClr val="FEE599"/>
                </a:solidFill>
                <a:latin typeface="Calibri"/>
                <a:ea typeface="Calibri"/>
                <a:cs typeface="Calibri"/>
                <a:sym typeface="Calibri"/>
              </a:rPr>
              <a:t>only two values (True or False)</a:t>
            </a:r>
            <a:endParaRPr i="1" sz="2800">
              <a:solidFill>
                <a:srgbClr val="FEE59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0" name="Shape 12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rgbClr val="000000"/>
              </a:buClr>
              <a:buSzPts val="1100"/>
              <a:buFont typeface="Arial"/>
              <a:buNone/>
            </a:pPr>
            <a:r>
              <a:rPr lang="en-US" sz="3700">
                <a:solidFill>
                  <a:srgbClr val="FEE599"/>
                </a:solidFill>
                <a:latin typeface="Calibri"/>
                <a:ea typeface="Calibri"/>
                <a:cs typeface="Calibri"/>
                <a:sym typeface="Calibri"/>
              </a:rPr>
              <a:t>Built-in Collection Types</a:t>
            </a:r>
            <a:endParaRPr sz="37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1800">
              <a:solidFill>
                <a:srgbClr val="FEE599"/>
              </a:solidFill>
              <a:latin typeface="Calibri"/>
              <a:ea typeface="Calibri"/>
              <a:cs typeface="Calibri"/>
              <a:sym typeface="Calibri"/>
            </a:endParaRPr>
          </a:p>
        </p:txBody>
      </p:sp>
      <p:sp>
        <p:nvSpPr>
          <p:cNvPr id="121" name="Shape 121"/>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482600" lvl="0" marL="609600" rtl="0">
              <a:lnSpc>
                <a:spcPct val="115000"/>
              </a:lnSpc>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Lists:  A list is an ordered, </a:t>
            </a:r>
            <a:r>
              <a:rPr b="1" lang="en-US" sz="2800">
                <a:solidFill>
                  <a:srgbClr val="FEE599"/>
                </a:solidFill>
                <a:latin typeface="Calibri"/>
                <a:ea typeface="Calibri"/>
                <a:cs typeface="Calibri"/>
                <a:sym typeface="Calibri"/>
              </a:rPr>
              <a:t>mutable </a:t>
            </a:r>
            <a:r>
              <a:rPr lang="en-US" sz="2800">
                <a:solidFill>
                  <a:srgbClr val="FEE599"/>
                </a:solidFill>
                <a:latin typeface="Calibri"/>
                <a:ea typeface="Calibri"/>
                <a:cs typeface="Calibri"/>
                <a:sym typeface="Calibri"/>
              </a:rPr>
              <a:t>collection of zero or more references to Python data objects. Lists are written as comma-delimited values enclosed in square brackets. The empty list is simply [ ]. </a:t>
            </a:r>
            <a:endParaRPr sz="2800">
              <a:solidFill>
                <a:srgbClr val="FEE599"/>
              </a:solidFill>
              <a:latin typeface="Calibri"/>
              <a:ea typeface="Calibri"/>
              <a:cs typeface="Calibri"/>
              <a:sym typeface="Calibri"/>
            </a:endParaRPr>
          </a:p>
          <a:p>
            <a:pPr indent="-482600" lvl="0" marL="609600" rtl="0">
              <a:lnSpc>
                <a:spcPct val="115000"/>
              </a:lnSpc>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Lists are heterogeneous, meaning that the data objects need not all be from the same class and the collection can be assigned to a variable as below.</a:t>
            </a:r>
            <a:endParaRPr sz="28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7" name="Shape 127"/>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Operations on Lists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Shape 128"/>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9" name="Shape 129"/>
          <p:cNvPicPr preferRelativeResize="0"/>
          <p:nvPr/>
        </p:nvPicPr>
        <p:blipFill>
          <a:blip r:embed="rId4">
            <a:alphaModFix/>
          </a:blip>
          <a:stretch>
            <a:fillRect/>
          </a:stretch>
        </p:blipFill>
        <p:spPr>
          <a:xfrm>
            <a:off x="2100938" y="2108217"/>
            <a:ext cx="10013832" cy="43717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Shape 13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5" name="Shape 135"/>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List Methods</a:t>
            </a:r>
            <a:endParaRPr sz="1800">
              <a:solidFill>
                <a:schemeClr val="dk1"/>
              </a:solidFill>
              <a:latin typeface="Calibri"/>
              <a:ea typeface="Calibri"/>
              <a:cs typeface="Calibri"/>
              <a:sym typeface="Calibri"/>
            </a:endParaRPr>
          </a:p>
        </p:txBody>
      </p:sp>
      <p:sp>
        <p:nvSpPr>
          <p:cNvPr id="136" name="Shape 136"/>
          <p:cNvSpPr txBox="1"/>
          <p:nvPr/>
        </p:nvSpPr>
        <p:spPr>
          <a:xfrm>
            <a:off x="2177141" y="1140041"/>
            <a:ext cx="9797100" cy="4524300"/>
          </a:xfrm>
          <a:prstGeom prst="rect">
            <a:avLst/>
          </a:prstGeom>
          <a:noFill/>
          <a:ln>
            <a:noFill/>
          </a:ln>
        </p:spPr>
        <p:txBody>
          <a:bodyPr anchorCtr="0" anchor="t" bIns="45700" lIns="91425" spcFirstLastPara="1" rIns="91425" wrap="square" tIns="45700">
            <a:noAutofit/>
          </a:bodyPr>
          <a:lstStyle/>
          <a:p>
            <a:pPr indent="-406400" lvl="0" marL="457200" rtl="0">
              <a:lnSpc>
                <a:spcPct val="115000"/>
              </a:lnSpc>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method is a function that “belongs to” an object</a:t>
            </a:r>
            <a:endParaRPr sz="28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2800">
              <a:solidFill>
                <a:schemeClr val="dk1"/>
              </a:solidFill>
              <a:latin typeface="Calibri"/>
              <a:ea typeface="Calibri"/>
              <a:cs typeface="Calibri"/>
              <a:sym typeface="Calibri"/>
            </a:endParaRPr>
          </a:p>
        </p:txBody>
      </p:sp>
      <p:pic>
        <p:nvPicPr>
          <p:cNvPr id="137" name="Shape 137"/>
          <p:cNvPicPr preferRelativeResize="0"/>
          <p:nvPr/>
        </p:nvPicPr>
        <p:blipFill>
          <a:blip r:embed="rId4">
            <a:alphaModFix/>
          </a:blip>
          <a:stretch>
            <a:fillRect/>
          </a:stretch>
        </p:blipFill>
        <p:spPr>
          <a:xfrm>
            <a:off x="2818996" y="1745167"/>
            <a:ext cx="8356966" cy="50366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Shape 14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3" name="Shape 143"/>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Strings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Shape 144"/>
          <p:cNvSpPr txBox="1"/>
          <p:nvPr/>
        </p:nvSpPr>
        <p:spPr>
          <a:xfrm>
            <a:off x="2264416" y="1254116"/>
            <a:ext cx="9797100" cy="4524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Strings are sequential, immutable, collections of zero or more letters, numbers and other symbols. We call these letters, numbers and other symbols characters. String values are differentiated from identifiers by using quotation marks (either single or double).</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operations on Lists and strings are exactly the same EXCEPT that strings are immutable and cannot be modified. To modify a string, the .replace() method must be used an must be set to another variable. </a:t>
            </a: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