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06f35bc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6f35bc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06f35bc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6f35bc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06f35bc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6f35bc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06f35bc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6f35bc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80E14"/>
                </a:solidFill>
                <a:highlight>
                  <a:srgbClr val="FFFFFF"/>
                </a:highlight>
              </a:rPr>
              <a:t>T	he following matrix shows a corpus of N documents D1, D2, D3 … Dn and vocabulary size of M words W1,W2 .. Wn. The value of i,j cell gives the frequency count of word Wj in Document Di.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45235a1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45235a1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80E14"/>
                </a:solidFill>
                <a:highlight>
                  <a:srgbClr val="FFFFFF"/>
                </a:highlight>
              </a:rPr>
              <a:t>T	he following matrix shows a corpus of N documents D1, D2, D3 … Dn and vocabulary size of M words W1,W2 .. Wn. The value of i,j cell gives the frequency count of word Wj in Document Di.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06f35bc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6f35bc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06f35bc9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6f35bc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06f35bc9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6f35bc9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link.springer.com/chapter/10.1007%2F978-3-642-13657-3_4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Topic Modelling in NLP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8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Modelling </a:t>
            </a:r>
            <a:endParaRPr/>
          </a:p>
        </p:txBody>
      </p:sp>
      <p:sp>
        <p:nvSpPr>
          <p:cNvPr id="61" name="Google Shape;61;p14"/>
          <p:cNvSpPr txBox="1"/>
          <p:nvPr>
            <p:ph idx="1" type="body"/>
          </p:nvPr>
        </p:nvSpPr>
        <p:spPr>
          <a:xfrm>
            <a:off x="311700" y="957400"/>
            <a:ext cx="8520600" cy="402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80E14"/>
              </a:buClr>
              <a:buSzPts val="1800"/>
              <a:buChar char="-"/>
            </a:pPr>
            <a:r>
              <a:rPr lang="en">
                <a:solidFill>
                  <a:srgbClr val="080E14"/>
                </a:solidFill>
                <a:highlight>
                  <a:srgbClr val="FFFFFF"/>
                </a:highlight>
              </a:rPr>
              <a:t>Topic Modelling is different from rule-based text mining approaches that use regular expressions or dictionary based keyword searching techniques. It is an unsupervised approach used for finding and observing the bunch of words (called “topics”) in large clusters of texts.</a:t>
            </a:r>
            <a:endParaRPr>
              <a:solidFill>
                <a:srgbClr val="080E14"/>
              </a:solidFill>
              <a:highlight>
                <a:srgbClr val="FFFFFF"/>
              </a:highlight>
            </a:endParaRPr>
          </a:p>
          <a:p>
            <a:pPr indent="-342900" lvl="0" marL="457200" rtl="0" algn="l">
              <a:spcBef>
                <a:spcPts val="0"/>
              </a:spcBef>
              <a:spcAft>
                <a:spcPts val="0"/>
              </a:spcAft>
              <a:buClr>
                <a:srgbClr val="080E14"/>
              </a:buClr>
              <a:buSzPts val="1800"/>
              <a:buChar char="-"/>
            </a:pPr>
            <a:r>
              <a:rPr lang="en">
                <a:solidFill>
                  <a:srgbClr val="080E14"/>
                </a:solidFill>
                <a:highlight>
                  <a:srgbClr val="FFFFFF"/>
                </a:highlight>
              </a:rPr>
              <a:t>Topics can be defined as “a repeating pattern of co-occurring terms in a corpus”. A good topic model should result in – “health”, “doctor”, “patient”, “hospital” for a topic – Healthcare, and “farm”, “crops”, “wheat” for a topic – “Farming”.</a:t>
            </a:r>
            <a:endParaRPr>
              <a:solidFill>
                <a:srgbClr val="080E14"/>
              </a:solidFill>
              <a:highlight>
                <a:srgbClr val="FFFFFF"/>
              </a:highlight>
            </a:endParaRPr>
          </a:p>
          <a:p>
            <a:pPr indent="-342900" lvl="0" marL="457200" rtl="0" algn="l">
              <a:spcBef>
                <a:spcPts val="0"/>
              </a:spcBef>
              <a:spcAft>
                <a:spcPts val="0"/>
              </a:spcAft>
              <a:buClr>
                <a:srgbClr val="080E14"/>
              </a:buClr>
              <a:buSzPts val="1800"/>
              <a:buChar char="-"/>
            </a:pPr>
            <a:r>
              <a:rPr lang="en">
                <a:solidFill>
                  <a:srgbClr val="080E14"/>
                </a:solidFill>
                <a:highlight>
                  <a:srgbClr val="FFFFFF"/>
                </a:highlight>
              </a:rPr>
              <a:t>Topic Models are very useful for the purpose for document clustering, organizing large blocks of textual data, information retrieval from unstructured text and feature selection. For Example – New York Times are using topic models to boost their user – article recommendation engines</a:t>
            </a:r>
            <a:endParaRPr>
              <a:solidFill>
                <a:srgbClr val="080E14"/>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discover Topics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80E14"/>
              </a:buClr>
              <a:buSzPts val="1800"/>
              <a:buChar char="-"/>
            </a:pPr>
            <a:r>
              <a:rPr lang="en">
                <a:solidFill>
                  <a:srgbClr val="080E14"/>
                </a:solidFill>
                <a:highlight>
                  <a:srgbClr val="FFFFFF"/>
                </a:highlight>
              </a:rPr>
              <a:t>There are many approaches for obtaining topics from a text such as – Term Frequency and Inverse Document Frequency.</a:t>
            </a:r>
            <a:endParaRPr>
              <a:solidFill>
                <a:srgbClr val="080E14"/>
              </a:solidFill>
              <a:highlight>
                <a:srgbClr val="FFFFFF"/>
              </a:highlight>
            </a:endParaRPr>
          </a:p>
          <a:p>
            <a:pPr indent="-342900" lvl="0" marL="457200" rtl="0" algn="l">
              <a:spcBef>
                <a:spcPts val="0"/>
              </a:spcBef>
              <a:spcAft>
                <a:spcPts val="0"/>
              </a:spcAft>
              <a:buClr>
                <a:srgbClr val="080E14"/>
              </a:buClr>
              <a:buSzPts val="1800"/>
              <a:buChar char="-"/>
            </a:pPr>
            <a:r>
              <a:rPr lang="en">
                <a:solidFill>
                  <a:srgbClr val="080E14"/>
                </a:solidFill>
                <a:highlight>
                  <a:srgbClr val="FFFFFF"/>
                </a:highlight>
              </a:rPr>
              <a:t> Latent Dirichlet Allocation is the most popular topic modeling technique.</a:t>
            </a:r>
            <a:endParaRPr>
              <a:solidFill>
                <a:srgbClr val="080E14"/>
              </a:solidFill>
              <a:highlight>
                <a:srgbClr val="FFFFFF"/>
              </a:highlight>
            </a:endParaRPr>
          </a:p>
          <a:p>
            <a:pPr indent="-342900" lvl="0" marL="457200" rtl="0" algn="l">
              <a:spcBef>
                <a:spcPts val="0"/>
              </a:spcBef>
              <a:spcAft>
                <a:spcPts val="0"/>
              </a:spcAft>
              <a:buClr>
                <a:srgbClr val="080E14"/>
              </a:buClr>
              <a:buSzPts val="1800"/>
              <a:buChar char="-"/>
            </a:pPr>
            <a:r>
              <a:rPr lang="en">
                <a:solidFill>
                  <a:srgbClr val="080E14"/>
                </a:solidFill>
                <a:highlight>
                  <a:srgbClr val="FFFFFF"/>
                </a:highlight>
              </a:rPr>
              <a:t>Why is this approach considered unsupervised? </a:t>
            </a:r>
            <a:endParaRPr>
              <a:solidFill>
                <a:srgbClr val="080E14"/>
              </a:solidFill>
              <a:highlight>
                <a:srgbClr val="FFFFFF"/>
              </a:highlight>
            </a:endParaRPr>
          </a:p>
          <a:p>
            <a:pPr indent="0" lvl="0" marL="0" rtl="0" algn="l">
              <a:spcBef>
                <a:spcPts val="1600"/>
              </a:spcBef>
              <a:spcAft>
                <a:spcPts val="1600"/>
              </a:spcAft>
              <a:buNone/>
            </a:pPr>
            <a:r>
              <a:t/>
            </a:r>
            <a:endParaRPr>
              <a:solidFill>
                <a:srgbClr val="080E1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3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LDA an unsupervised technique?</a:t>
            </a:r>
            <a:endParaRPr/>
          </a:p>
        </p:txBody>
      </p:sp>
      <p:sp>
        <p:nvSpPr>
          <p:cNvPr id="73" name="Google Shape;73;p16"/>
          <p:cNvSpPr txBox="1"/>
          <p:nvPr>
            <p:ph idx="1" type="body"/>
          </p:nvPr>
        </p:nvSpPr>
        <p:spPr>
          <a:xfrm>
            <a:off x="311700" y="812400"/>
            <a:ext cx="8520600" cy="4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highlight>
                  <a:srgbClr val="FFFFFF"/>
                </a:highlight>
              </a:rPr>
              <a:t>Suppose you have the following set of sentences:</a:t>
            </a:r>
            <a:endParaRPr sz="1300">
              <a:solidFill>
                <a:srgbClr val="666666"/>
              </a:solidFill>
              <a:highlight>
                <a:srgbClr val="FFFFFF"/>
              </a:highlight>
            </a:endParaRPr>
          </a:p>
          <a:p>
            <a:pPr indent="-311150" lvl="0" marL="660400" rtl="0" algn="l">
              <a:spcBef>
                <a:spcPts val="1300"/>
              </a:spcBef>
              <a:spcAft>
                <a:spcPts val="0"/>
              </a:spcAft>
              <a:buClr>
                <a:srgbClr val="000305"/>
              </a:buClr>
              <a:buSzPts val="1300"/>
              <a:buChar char="●"/>
            </a:pPr>
            <a:r>
              <a:rPr lang="en" sz="1300">
                <a:solidFill>
                  <a:srgbClr val="000305"/>
                </a:solidFill>
                <a:highlight>
                  <a:srgbClr val="FFFFFF"/>
                </a:highlight>
              </a:rPr>
              <a:t>I like to eat broccoli and bananas.</a:t>
            </a:r>
            <a:endParaRPr sz="1300">
              <a:solidFill>
                <a:srgbClr val="000305"/>
              </a:solidFill>
              <a:highlight>
                <a:srgbClr val="FFFFFF"/>
              </a:highlight>
            </a:endParaRPr>
          </a:p>
          <a:p>
            <a:pPr indent="-311150" lvl="0" marL="660400" rtl="0" algn="l">
              <a:spcBef>
                <a:spcPts val="0"/>
              </a:spcBef>
              <a:spcAft>
                <a:spcPts val="0"/>
              </a:spcAft>
              <a:buClr>
                <a:srgbClr val="000305"/>
              </a:buClr>
              <a:buSzPts val="1300"/>
              <a:buChar char="●"/>
            </a:pPr>
            <a:r>
              <a:rPr lang="en" sz="1300">
                <a:solidFill>
                  <a:srgbClr val="000305"/>
                </a:solidFill>
                <a:highlight>
                  <a:srgbClr val="FFFFFF"/>
                </a:highlight>
              </a:rPr>
              <a:t>I ate a banana and spinach smoothie for breakfast.</a:t>
            </a:r>
            <a:endParaRPr sz="1300">
              <a:solidFill>
                <a:srgbClr val="000305"/>
              </a:solidFill>
              <a:highlight>
                <a:srgbClr val="FFFFFF"/>
              </a:highlight>
            </a:endParaRPr>
          </a:p>
          <a:p>
            <a:pPr indent="-311150" lvl="0" marL="660400" rtl="0" algn="l">
              <a:spcBef>
                <a:spcPts val="0"/>
              </a:spcBef>
              <a:spcAft>
                <a:spcPts val="0"/>
              </a:spcAft>
              <a:buClr>
                <a:srgbClr val="000305"/>
              </a:buClr>
              <a:buSzPts val="1300"/>
              <a:buChar char="●"/>
            </a:pPr>
            <a:r>
              <a:rPr lang="en" sz="1300">
                <a:solidFill>
                  <a:srgbClr val="000305"/>
                </a:solidFill>
                <a:highlight>
                  <a:srgbClr val="FFFFFF"/>
                </a:highlight>
              </a:rPr>
              <a:t>Chinchillas and kittens are cute.</a:t>
            </a:r>
            <a:endParaRPr sz="1300">
              <a:solidFill>
                <a:srgbClr val="000305"/>
              </a:solidFill>
              <a:highlight>
                <a:srgbClr val="FFFFFF"/>
              </a:highlight>
            </a:endParaRPr>
          </a:p>
          <a:p>
            <a:pPr indent="-311150" lvl="0" marL="660400" rtl="0" algn="l">
              <a:spcBef>
                <a:spcPts val="0"/>
              </a:spcBef>
              <a:spcAft>
                <a:spcPts val="0"/>
              </a:spcAft>
              <a:buClr>
                <a:srgbClr val="000305"/>
              </a:buClr>
              <a:buSzPts val="1300"/>
              <a:buChar char="●"/>
            </a:pPr>
            <a:r>
              <a:rPr lang="en" sz="1300">
                <a:solidFill>
                  <a:srgbClr val="000305"/>
                </a:solidFill>
                <a:highlight>
                  <a:srgbClr val="FFFFFF"/>
                </a:highlight>
              </a:rPr>
              <a:t>My sister adopted a kitten yesterday.</a:t>
            </a:r>
            <a:endParaRPr sz="1300">
              <a:solidFill>
                <a:srgbClr val="000305"/>
              </a:solidFill>
              <a:highlight>
                <a:srgbClr val="FFFFFF"/>
              </a:highlight>
            </a:endParaRPr>
          </a:p>
          <a:p>
            <a:pPr indent="-311150" lvl="0" marL="660400" rtl="0" algn="l">
              <a:spcBef>
                <a:spcPts val="0"/>
              </a:spcBef>
              <a:spcAft>
                <a:spcPts val="0"/>
              </a:spcAft>
              <a:buClr>
                <a:srgbClr val="000305"/>
              </a:buClr>
              <a:buSzPts val="1300"/>
              <a:buChar char="●"/>
            </a:pPr>
            <a:r>
              <a:rPr lang="en" sz="1300">
                <a:solidFill>
                  <a:srgbClr val="000305"/>
                </a:solidFill>
                <a:highlight>
                  <a:srgbClr val="FFFFFF"/>
                </a:highlight>
              </a:rPr>
              <a:t>Look at this cute hamster munching on a piece of broccoli.</a:t>
            </a:r>
            <a:endParaRPr sz="1300">
              <a:solidFill>
                <a:srgbClr val="000305"/>
              </a:solidFill>
              <a:highlight>
                <a:srgbClr val="FFFFFF"/>
              </a:highlight>
            </a:endParaRPr>
          </a:p>
          <a:p>
            <a:pPr indent="0" lvl="0" marL="0" rtl="0" algn="l">
              <a:spcBef>
                <a:spcPts val="1600"/>
              </a:spcBef>
              <a:spcAft>
                <a:spcPts val="0"/>
              </a:spcAft>
              <a:buNone/>
            </a:pPr>
            <a:r>
              <a:rPr lang="en" sz="1300">
                <a:solidFill>
                  <a:srgbClr val="666666"/>
                </a:solidFill>
                <a:highlight>
                  <a:srgbClr val="FFFFFF"/>
                </a:highlight>
              </a:rPr>
              <a:t>Given these sentences and asked for 2 topics, LDA might produce something like</a:t>
            </a:r>
            <a:endParaRPr sz="1300">
              <a:solidFill>
                <a:srgbClr val="666666"/>
              </a:solidFill>
              <a:highlight>
                <a:srgbClr val="FFFFFF"/>
              </a:highlight>
            </a:endParaRPr>
          </a:p>
          <a:p>
            <a:pPr indent="-311150" lvl="0" marL="660400" rtl="0" algn="l">
              <a:spcBef>
                <a:spcPts val="1300"/>
              </a:spcBef>
              <a:spcAft>
                <a:spcPts val="0"/>
              </a:spcAft>
              <a:buClr>
                <a:srgbClr val="000305"/>
              </a:buClr>
              <a:buSzPts val="1300"/>
              <a:buChar char="●"/>
            </a:pPr>
            <a:r>
              <a:rPr b="1" lang="en" sz="1300">
                <a:solidFill>
                  <a:srgbClr val="333333"/>
                </a:solidFill>
                <a:highlight>
                  <a:srgbClr val="FFFFFF"/>
                </a:highlight>
              </a:rPr>
              <a:t>Sentences 1 and 2</a:t>
            </a:r>
            <a:r>
              <a:rPr lang="en" sz="1300">
                <a:solidFill>
                  <a:srgbClr val="000305"/>
                </a:solidFill>
                <a:highlight>
                  <a:srgbClr val="FFFFFF"/>
                </a:highlight>
              </a:rPr>
              <a:t>: 100% Topic A</a:t>
            </a:r>
            <a:endParaRPr sz="1300">
              <a:solidFill>
                <a:srgbClr val="000305"/>
              </a:solidFill>
              <a:highlight>
                <a:srgbClr val="FFFFFF"/>
              </a:highlight>
            </a:endParaRPr>
          </a:p>
          <a:p>
            <a:pPr indent="-311150" lvl="0" marL="660400" rtl="0" algn="l">
              <a:spcBef>
                <a:spcPts val="0"/>
              </a:spcBef>
              <a:spcAft>
                <a:spcPts val="0"/>
              </a:spcAft>
              <a:buClr>
                <a:srgbClr val="000305"/>
              </a:buClr>
              <a:buSzPts val="1300"/>
              <a:buChar char="●"/>
            </a:pPr>
            <a:r>
              <a:rPr b="1" lang="en" sz="1300">
                <a:solidFill>
                  <a:srgbClr val="333333"/>
                </a:solidFill>
                <a:highlight>
                  <a:srgbClr val="FFFFFF"/>
                </a:highlight>
              </a:rPr>
              <a:t>Sentences 3 and 4</a:t>
            </a:r>
            <a:r>
              <a:rPr lang="en" sz="1300">
                <a:solidFill>
                  <a:srgbClr val="000305"/>
                </a:solidFill>
                <a:highlight>
                  <a:srgbClr val="FFFFFF"/>
                </a:highlight>
              </a:rPr>
              <a:t>: 100% Topic B</a:t>
            </a:r>
            <a:endParaRPr sz="1300">
              <a:solidFill>
                <a:srgbClr val="000305"/>
              </a:solidFill>
              <a:highlight>
                <a:srgbClr val="FFFFFF"/>
              </a:highlight>
            </a:endParaRPr>
          </a:p>
          <a:p>
            <a:pPr indent="-311150" lvl="0" marL="660400" rtl="0" algn="l">
              <a:spcBef>
                <a:spcPts val="0"/>
              </a:spcBef>
              <a:spcAft>
                <a:spcPts val="0"/>
              </a:spcAft>
              <a:buClr>
                <a:srgbClr val="000305"/>
              </a:buClr>
              <a:buSzPts val="1300"/>
              <a:buChar char="●"/>
            </a:pPr>
            <a:r>
              <a:rPr b="1" lang="en" sz="1300">
                <a:solidFill>
                  <a:srgbClr val="333333"/>
                </a:solidFill>
                <a:highlight>
                  <a:srgbClr val="FFFFFF"/>
                </a:highlight>
              </a:rPr>
              <a:t>Sentence 5</a:t>
            </a:r>
            <a:r>
              <a:rPr lang="en" sz="1300">
                <a:solidFill>
                  <a:srgbClr val="000305"/>
                </a:solidFill>
                <a:highlight>
                  <a:srgbClr val="FFFFFF"/>
                </a:highlight>
              </a:rPr>
              <a:t>: 60% Topic A, 40% Topic B</a:t>
            </a:r>
            <a:endParaRPr sz="1300">
              <a:solidFill>
                <a:srgbClr val="000305"/>
              </a:solidFill>
              <a:highlight>
                <a:srgbClr val="FFFFFF"/>
              </a:highlight>
            </a:endParaRPr>
          </a:p>
          <a:p>
            <a:pPr indent="-311150" lvl="0" marL="660400" rtl="0" algn="l">
              <a:spcBef>
                <a:spcPts val="0"/>
              </a:spcBef>
              <a:spcAft>
                <a:spcPts val="0"/>
              </a:spcAft>
              <a:buClr>
                <a:srgbClr val="000305"/>
              </a:buClr>
              <a:buSzPts val="1300"/>
              <a:buChar char="●"/>
            </a:pPr>
            <a:r>
              <a:rPr b="1" lang="en" sz="1300">
                <a:solidFill>
                  <a:srgbClr val="333333"/>
                </a:solidFill>
                <a:highlight>
                  <a:srgbClr val="FFFFFF"/>
                </a:highlight>
              </a:rPr>
              <a:t>Topic A</a:t>
            </a:r>
            <a:r>
              <a:rPr lang="en" sz="1300">
                <a:solidFill>
                  <a:srgbClr val="000305"/>
                </a:solidFill>
                <a:highlight>
                  <a:srgbClr val="FFFFFF"/>
                </a:highlight>
              </a:rPr>
              <a:t>: 30% broccoli, 15% bananas, 10% breakfast, 10% munching, … (at which point, you could interpret topic A to be about food)</a:t>
            </a:r>
            <a:endParaRPr sz="1300">
              <a:solidFill>
                <a:srgbClr val="000305"/>
              </a:solidFill>
              <a:highlight>
                <a:srgbClr val="FFFFFF"/>
              </a:highlight>
            </a:endParaRPr>
          </a:p>
          <a:p>
            <a:pPr indent="-311150" lvl="0" marL="660400" rtl="0" algn="l">
              <a:spcBef>
                <a:spcPts val="0"/>
              </a:spcBef>
              <a:spcAft>
                <a:spcPts val="0"/>
              </a:spcAft>
              <a:buClr>
                <a:srgbClr val="000305"/>
              </a:buClr>
              <a:buSzPts val="1300"/>
              <a:buChar char="●"/>
            </a:pPr>
            <a:r>
              <a:rPr b="1" lang="en" sz="1300">
                <a:solidFill>
                  <a:srgbClr val="333333"/>
                </a:solidFill>
                <a:highlight>
                  <a:srgbClr val="FFFFFF"/>
                </a:highlight>
              </a:rPr>
              <a:t>Topic B</a:t>
            </a:r>
            <a:r>
              <a:rPr lang="en" sz="1300">
                <a:solidFill>
                  <a:srgbClr val="000305"/>
                </a:solidFill>
                <a:highlight>
                  <a:srgbClr val="FFFFFF"/>
                </a:highlight>
              </a:rPr>
              <a:t>: 20% chinchillas, 20% kittens, 20% cute, 15% hamster, … (at which point, you could interpret topic B to be about cute animals</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rgbClr val="080E14"/>
                </a:solidFill>
                <a:highlight>
                  <a:srgbClr val="FFFFFF"/>
                </a:highlight>
              </a:rPr>
              <a:t>Latent Dirichlet Allocation </a:t>
            </a:r>
            <a:endParaRPr sz="24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LDA assumes documents are produced from a mixture of topics. Those topics then generate words based on their probability distribution. Given a dataset of documents, LDA backtracks and tries to figure out what topics would create those documents in the first place.</a:t>
            </a:r>
            <a:endParaRPr/>
          </a:p>
          <a:p>
            <a:pPr indent="-342900" lvl="0" marL="457200" rtl="0" algn="l">
              <a:spcBef>
                <a:spcPts val="0"/>
              </a:spcBef>
              <a:spcAft>
                <a:spcPts val="0"/>
              </a:spcAft>
              <a:buSzPts val="1800"/>
              <a:buChar char="-"/>
            </a:pPr>
            <a:r>
              <a:rPr lang="en"/>
              <a:t>LDA produces a document-term matrix</a:t>
            </a:r>
            <a:endParaRPr/>
          </a:p>
          <a:p>
            <a:pPr indent="0" lvl="0" marL="0" rtl="0" algn="l">
              <a:spcBef>
                <a:spcPts val="1600"/>
              </a:spcBef>
              <a:spcAft>
                <a:spcPts val="1600"/>
              </a:spcAft>
              <a:buNone/>
            </a:pPr>
            <a:br>
              <a:rPr lang="en"/>
            </a:br>
            <a:br>
              <a:rPr lang="en"/>
            </a:br>
            <a:endParaRPr/>
          </a:p>
        </p:txBody>
      </p:sp>
      <p:pic>
        <p:nvPicPr>
          <p:cNvPr id="80" name="Google Shape;80;p17"/>
          <p:cNvPicPr preferRelativeResize="0"/>
          <p:nvPr/>
        </p:nvPicPr>
        <p:blipFill>
          <a:blip r:embed="rId3">
            <a:alphaModFix/>
          </a:blip>
          <a:stretch>
            <a:fillRect/>
          </a:stretch>
        </p:blipFill>
        <p:spPr>
          <a:xfrm>
            <a:off x="2833575" y="2762000"/>
            <a:ext cx="2471850" cy="210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rgbClr val="080E14"/>
                </a:solidFill>
                <a:highlight>
                  <a:srgbClr val="FFFFFF"/>
                </a:highlight>
              </a:rPr>
              <a:t>Latent Dirichlet Allocation </a:t>
            </a:r>
            <a:endParaRPr sz="2400"/>
          </a:p>
        </p:txBody>
      </p:sp>
      <p:pic>
        <p:nvPicPr>
          <p:cNvPr id="86" name="Google Shape;86;p18"/>
          <p:cNvPicPr preferRelativeResize="0"/>
          <p:nvPr/>
        </p:nvPicPr>
        <p:blipFill>
          <a:blip r:embed="rId3">
            <a:alphaModFix/>
          </a:blip>
          <a:stretch>
            <a:fillRect/>
          </a:stretch>
        </p:blipFill>
        <p:spPr>
          <a:xfrm>
            <a:off x="2238100" y="1187215"/>
            <a:ext cx="4558300" cy="35250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in LDA</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Now we as researchers have to choose the number of K topics we want to extract from the document (K has to be determined through cross-validation, for a more refined way of determining K, look at </a:t>
            </a:r>
            <a:r>
              <a:rPr lang="en" u="sng">
                <a:solidFill>
                  <a:schemeClr val="hlink"/>
                </a:solidFill>
                <a:hlinkClick r:id="rId3"/>
              </a:rPr>
              <a:t>https://link.springer.com/chapter/10.1007%2F978-3-642-13657-3_43</a:t>
            </a:r>
            <a:r>
              <a:rPr lang="en"/>
              <a:t>) </a:t>
            </a:r>
            <a:endParaRPr/>
          </a:p>
          <a:p>
            <a:pPr indent="-342900" lvl="0" marL="457200" rtl="0" algn="l">
              <a:spcBef>
                <a:spcPts val="0"/>
              </a:spcBef>
              <a:spcAft>
                <a:spcPts val="0"/>
              </a:spcAft>
              <a:buSzPts val="1800"/>
              <a:buChar char="-"/>
            </a:pPr>
            <a:r>
              <a:rPr lang="en"/>
              <a:t>One we have done that LDA randomly assign each word in the document to one of the K topics.</a:t>
            </a:r>
            <a:endParaRPr/>
          </a:p>
          <a:p>
            <a:pPr indent="-342900" lvl="0" marL="457200" rtl="0" algn="l">
              <a:spcBef>
                <a:spcPts val="0"/>
              </a:spcBef>
              <a:spcAft>
                <a:spcPts val="0"/>
              </a:spcAft>
              <a:buSzPts val="1800"/>
              <a:buChar char="-"/>
            </a:pPr>
            <a:r>
              <a:rPr lang="en"/>
              <a:t>This random assignment already gives you both topic representations of all the documents and word distributions of all the topics (although not very good ones).</a:t>
            </a:r>
            <a:endParaRPr/>
          </a:p>
          <a:p>
            <a:pPr indent="-342900" lvl="0" marL="457200" rtl="0" algn="l">
              <a:spcBef>
                <a:spcPts val="0"/>
              </a:spcBef>
              <a:spcAft>
                <a:spcPts val="0"/>
              </a:spcAft>
              <a:buSzPts val="1800"/>
              <a:buChar char="-"/>
            </a:pPr>
            <a:r>
              <a:rPr lang="en"/>
              <a:t>Now, we have to improve this assignment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Learning/Training in LDA</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 Go through each word w in d…</a:t>
            </a:r>
            <a:br>
              <a:rPr lang="en" sz="1600"/>
            </a:br>
            <a:r>
              <a:rPr lang="en" sz="1600"/>
              <a:t>- For each topic t, compute two things: </a:t>
            </a:r>
            <a:r>
              <a:rPr b="1" lang="en" sz="1600"/>
              <a:t>1) p(topic t | document d)</a:t>
            </a:r>
            <a:r>
              <a:rPr lang="en" sz="1600"/>
              <a:t> = the proportion of words in document d that are currently assigned to topic t, and </a:t>
            </a:r>
            <a:r>
              <a:rPr b="1" lang="en" sz="1600"/>
              <a:t>2) p(word w | topic t) </a:t>
            </a:r>
            <a:r>
              <a:rPr lang="en" sz="1600"/>
              <a:t>= the proportion of assignments to topic t over all documents that come from this word w.               - Reassign w a new topic, where we choose topic t with probability p(topic t | document d) * p(word w | topic t) (according to our generative model, this </a:t>
            </a:r>
            <a:r>
              <a:rPr b="1" lang="en" sz="1600"/>
              <a:t>is essentially the probability that topic t generated word w,</a:t>
            </a:r>
            <a:r>
              <a:rPr lang="en" sz="1600"/>
              <a:t> so it makes sense that we resample the current word’s topic with this probability).</a:t>
            </a:r>
            <a:br>
              <a:rPr lang="en" sz="1600"/>
            </a:br>
            <a:r>
              <a:rPr lang="en" sz="1600"/>
              <a:t>- In other words, in this step, we’re assuming that all topic assignments except for the current word in question are correct, and then updating the assignment of the current word using our model of how documents are generated.</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Stage</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660400" rtl="0" algn="l">
              <a:spcBef>
                <a:spcPts val="1100"/>
              </a:spcBef>
              <a:spcAft>
                <a:spcPts val="0"/>
              </a:spcAft>
              <a:buClr>
                <a:srgbClr val="000305"/>
              </a:buClr>
              <a:buSzPts val="1800"/>
              <a:buChar char="●"/>
            </a:pPr>
            <a:r>
              <a:rPr lang="en">
                <a:solidFill>
                  <a:srgbClr val="000305"/>
                </a:solidFill>
                <a:highlight>
                  <a:srgbClr val="FFFFFF"/>
                </a:highlight>
              </a:rPr>
              <a:t>After repeating the previous step a large number of times, you’ll eventually reach a roughly steady state where your assignments are pretty good. So use these assignments to estimate the topic mixtures of each document (by counting the proportion of words assigned to each topic within that document) and the words associated to each topic (by counting the proportion of words assigned to each topic overall).</a:t>
            </a:r>
            <a:endParaRPr>
              <a:solidFill>
                <a:srgbClr val="000305"/>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