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413EA90-5FAC-4627-BAA7-6F676EE12DC4}">
  <a:tblStyle styleId="{8413EA90-5FAC-4627-BAA7-6F676EE12D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make a prediction, we would get the pooled covariance (weighted sum of added covariances), the class priors and input them into the discriminant function. We would assign observation i to the class j for which the discriminant function is largest.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Linear Discriminant Analysis</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3 classes and 2 predictors</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a:t>- Here we see that LDA that three decision boundries have been created. </a:t>
            </a:r>
            <a:endParaRPr/>
          </a:p>
        </p:txBody>
      </p:sp>
      <p:pic>
        <p:nvPicPr>
          <p:cNvPr id="119" name="Shape 119"/>
          <p:cNvPicPr preferRelativeResize="0"/>
          <p:nvPr/>
        </p:nvPicPr>
        <p:blipFill>
          <a:blip r:embed="rId3">
            <a:alphaModFix/>
          </a:blip>
          <a:stretch>
            <a:fillRect/>
          </a:stretch>
        </p:blipFill>
        <p:spPr>
          <a:xfrm>
            <a:off x="1071700" y="1271600"/>
            <a:ext cx="6908424"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Quadratic Discriminant Analysis 	</a:t>
            </a:r>
            <a:endParaRPr/>
          </a:p>
        </p:txBody>
      </p:sp>
      <p:sp>
        <p:nvSpPr>
          <p:cNvPr id="125" name="Shape 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a:t>
            </a:r>
            <a:r>
              <a:rPr lang="en"/>
              <a:t>DA assumes that the observations within each class are drawn from a multivariate Gaussian distribution with a class- specific mean vector and a covariance matrix that is common to all K classes.</a:t>
            </a:r>
            <a:endParaRPr/>
          </a:p>
          <a:p>
            <a:pPr indent="-342900" lvl="0" marL="457200" rtl="0">
              <a:spcBef>
                <a:spcPts val="0"/>
              </a:spcBef>
              <a:spcAft>
                <a:spcPts val="0"/>
              </a:spcAft>
              <a:buSzPts val="1800"/>
              <a:buChar char="-"/>
            </a:pPr>
            <a:r>
              <a:rPr lang="en"/>
              <a:t>To indicate that a p-dimensional random variable X has a multivariate Gaussian distribution, we wrote X ∼ N(μ,Σ). Here E(X) = μ is the mean of X (a vector with p components), and Cov(X) = Σ is the p × p covariance matrix of X.</a:t>
            </a:r>
            <a:endParaRPr/>
          </a:p>
          <a:p>
            <a:pPr indent="-342900" lvl="0" marL="457200" rtl="0">
              <a:spcBef>
                <a:spcPts val="0"/>
              </a:spcBef>
              <a:spcAft>
                <a:spcPts val="0"/>
              </a:spcAft>
              <a:buSzPts val="1800"/>
              <a:buChar char="-"/>
            </a:pPr>
            <a:r>
              <a:rPr lang="en"/>
              <a:t>In QDA, it assumes that an observation from the kth class is of the form X ∼ N(μ</a:t>
            </a:r>
            <a:r>
              <a:rPr baseline="-25000" lang="en"/>
              <a:t>k</a:t>
            </a:r>
            <a:r>
              <a:rPr lang="en"/>
              <a:t>,Σ</a:t>
            </a:r>
            <a:r>
              <a:rPr baseline="-25000" lang="en"/>
              <a:t>k</a:t>
            </a:r>
            <a:r>
              <a:rPr lang="en"/>
              <a:t>), where Σ</a:t>
            </a:r>
            <a:r>
              <a:rPr baseline="-25000" lang="en"/>
              <a:t>k</a:t>
            </a:r>
            <a:r>
              <a:rPr lang="en"/>
              <a:t> is a covariance matrix for the kth class.</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what’s the big deal?</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Why does it matter whether or not we assume that the K classes share a common covariance matrix? Again, let's look at this through the Bias-Variance Tradeoff. </a:t>
            </a:r>
            <a:endParaRPr/>
          </a:p>
          <a:p>
            <a:pPr indent="-342900" lvl="0" marL="457200" rtl="0">
              <a:spcBef>
                <a:spcPts val="0"/>
              </a:spcBef>
              <a:spcAft>
                <a:spcPts val="0"/>
              </a:spcAft>
              <a:buSzPts val="1800"/>
              <a:buChar char="-"/>
            </a:pPr>
            <a:r>
              <a:rPr lang="en"/>
              <a:t>By assuming a shared variance, LDA produces a linear decision boundary as K(classes)*p(predictors) linear coefficients have to be predicted. </a:t>
            </a:r>
            <a:endParaRPr/>
          </a:p>
          <a:p>
            <a:pPr indent="-342900" lvl="0" marL="457200" rtl="0">
              <a:spcBef>
                <a:spcPts val="0"/>
              </a:spcBef>
              <a:spcAft>
                <a:spcPts val="0"/>
              </a:spcAft>
              <a:buSzPts val="1800"/>
              <a:buChar char="-"/>
            </a:pPr>
            <a:r>
              <a:rPr lang="en"/>
              <a:t>For this our decision rule was :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When we no longer share variance terms, we get: </a:t>
            </a:r>
            <a:endParaRPr/>
          </a:p>
        </p:txBody>
      </p:sp>
      <p:pic>
        <p:nvPicPr>
          <p:cNvPr id="132" name="Shape 132"/>
          <p:cNvPicPr preferRelativeResize="0"/>
          <p:nvPr/>
        </p:nvPicPr>
        <p:blipFill>
          <a:blip r:embed="rId3">
            <a:alphaModFix/>
          </a:blip>
          <a:stretch>
            <a:fillRect/>
          </a:stretch>
        </p:blipFill>
        <p:spPr>
          <a:xfrm>
            <a:off x="4046850" y="2782525"/>
            <a:ext cx="3212725" cy="965400"/>
          </a:xfrm>
          <a:prstGeom prst="rect">
            <a:avLst/>
          </a:prstGeom>
          <a:noFill/>
          <a:ln>
            <a:noFill/>
          </a:ln>
        </p:spPr>
      </p:pic>
      <p:pic>
        <p:nvPicPr>
          <p:cNvPr id="133" name="Shape 133"/>
          <p:cNvPicPr preferRelativeResize="0"/>
          <p:nvPr/>
        </p:nvPicPr>
        <p:blipFill>
          <a:blip r:embed="rId4">
            <a:alphaModFix/>
          </a:blip>
          <a:stretch>
            <a:fillRect/>
          </a:stretch>
        </p:blipFill>
        <p:spPr>
          <a:xfrm>
            <a:off x="2266950" y="4152150"/>
            <a:ext cx="4610100"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QDA (green line) vs. LDA (black dashed line)</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That QDA decision rule (and boundry) is quadratic in nature (which is where QDA gets is name).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140" name="Shape 140"/>
          <p:cNvPicPr preferRelativeResize="0"/>
          <p:nvPr/>
        </p:nvPicPr>
        <p:blipFill>
          <a:blip r:embed="rId3">
            <a:alphaModFix/>
          </a:blip>
          <a:stretch>
            <a:fillRect/>
          </a:stretch>
        </p:blipFill>
        <p:spPr>
          <a:xfrm>
            <a:off x="221875" y="544600"/>
            <a:ext cx="8229601" cy="4417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take a practical example, </a:t>
            </a:r>
            <a:endParaRPr/>
          </a:p>
        </p:txBody>
      </p:sp>
      <p:graphicFrame>
        <p:nvGraphicFramePr>
          <p:cNvPr id="146" name="Shape 146"/>
          <p:cNvGraphicFramePr/>
          <p:nvPr/>
        </p:nvGraphicFramePr>
        <p:xfrm>
          <a:off x="442600" y="1002150"/>
          <a:ext cx="3000000" cy="3000000"/>
        </p:xfrm>
        <a:graphic>
          <a:graphicData uri="http://schemas.openxmlformats.org/drawingml/2006/table">
            <a:tbl>
              <a:tblPr>
                <a:noFill/>
                <a:tableStyleId>{8413EA90-5FAC-4627-BAA7-6F676EE12DC4}</a:tableStyleId>
              </a:tblPr>
              <a:tblGrid>
                <a:gridCol w="2413000"/>
                <a:gridCol w="2413000"/>
                <a:gridCol w="2413000"/>
              </a:tblGrid>
              <a:tr h="381000">
                <a:tc>
                  <a:txBody>
                    <a:bodyPr>
                      <a:noAutofit/>
                    </a:bodyPr>
                    <a:lstStyle/>
                    <a:p>
                      <a:pPr indent="0" lvl="0" marL="0" rtl="0">
                        <a:spcBef>
                          <a:spcPts val="0"/>
                        </a:spcBef>
                        <a:spcAft>
                          <a:spcPts val="0"/>
                        </a:spcAft>
                        <a:buNone/>
                      </a:pPr>
                      <a:r>
                        <a:rPr lang="en"/>
                        <a:t>Curvature</a:t>
                      </a:r>
                      <a:endParaRPr/>
                    </a:p>
                  </a:txBody>
                  <a:tcPr marT="91425" marB="91425" marR="91425" marL="91425"/>
                </a:tc>
                <a:tc>
                  <a:txBody>
                    <a:bodyPr>
                      <a:noAutofit/>
                    </a:bodyPr>
                    <a:lstStyle/>
                    <a:p>
                      <a:pPr indent="0" lvl="0" marL="0" rtl="0">
                        <a:spcBef>
                          <a:spcPts val="0"/>
                        </a:spcBef>
                        <a:spcAft>
                          <a:spcPts val="0"/>
                        </a:spcAft>
                        <a:buNone/>
                      </a:pPr>
                      <a:r>
                        <a:rPr lang="en"/>
                        <a:t>Diameter</a:t>
                      </a:r>
                      <a:endParaRPr/>
                    </a:p>
                  </a:txBody>
                  <a:tcPr marT="91425" marB="91425" marR="91425" marL="91425"/>
                </a:tc>
                <a:tc>
                  <a:txBody>
                    <a:bodyPr>
                      <a:noAutofit/>
                    </a:bodyPr>
                    <a:lstStyle/>
                    <a:p>
                      <a:pPr indent="0" lvl="0" marL="0" rtl="0">
                        <a:spcBef>
                          <a:spcPts val="0"/>
                        </a:spcBef>
                        <a:spcAft>
                          <a:spcPts val="0"/>
                        </a:spcAft>
                        <a:buNone/>
                      </a:pPr>
                      <a:r>
                        <a:rPr lang="en"/>
                        <a:t>Quality</a:t>
                      </a:r>
                      <a:endParaRPr/>
                    </a:p>
                  </a:txBody>
                  <a:tcPr marT="91425" marB="91425" marR="91425" marL="91425"/>
                </a:tc>
              </a:tr>
              <a:tr h="381000">
                <a:tc>
                  <a:txBody>
                    <a:bodyPr>
                      <a:noAutofit/>
                    </a:bodyPr>
                    <a:lstStyle/>
                    <a:p>
                      <a:pPr indent="0" lvl="0" marL="0" rtl="0">
                        <a:spcBef>
                          <a:spcPts val="0"/>
                        </a:spcBef>
                        <a:spcAft>
                          <a:spcPts val="0"/>
                        </a:spcAft>
                        <a:buNone/>
                      </a:pPr>
                      <a:r>
                        <a:rPr lang="en"/>
                        <a:t>2.95</a:t>
                      </a:r>
                      <a:endParaRPr/>
                    </a:p>
                  </a:txBody>
                  <a:tcPr marT="91425" marB="91425" marR="91425" marL="91425"/>
                </a:tc>
                <a:tc>
                  <a:txBody>
                    <a:bodyPr>
                      <a:noAutofit/>
                    </a:bodyPr>
                    <a:lstStyle/>
                    <a:p>
                      <a:pPr indent="0" lvl="0" marL="0" rtl="0">
                        <a:spcBef>
                          <a:spcPts val="0"/>
                        </a:spcBef>
                        <a:spcAft>
                          <a:spcPts val="0"/>
                        </a:spcAft>
                        <a:buNone/>
                      </a:pPr>
                      <a:r>
                        <a:rPr lang="en"/>
                        <a:t>6.63</a:t>
                      </a:r>
                      <a:endParaRPr/>
                    </a:p>
                  </a:txBody>
                  <a:tcPr marT="91425" marB="91425" marR="91425" marL="91425"/>
                </a:tc>
                <a:tc>
                  <a:txBody>
                    <a:bodyPr>
                      <a:noAutofit/>
                    </a:bodyPr>
                    <a:lstStyle/>
                    <a:p>
                      <a:pPr indent="0" lvl="0" marL="0" rtl="0">
                        <a:spcBef>
                          <a:spcPts val="0"/>
                        </a:spcBef>
                        <a:spcAft>
                          <a:spcPts val="0"/>
                        </a:spcAft>
                        <a:buNone/>
                      </a:pPr>
                      <a:r>
                        <a:rPr lang="en"/>
                        <a:t>Passed</a:t>
                      </a:r>
                      <a:endParaRPr/>
                    </a:p>
                  </a:txBody>
                  <a:tcPr marT="91425" marB="91425" marR="91425" marL="91425"/>
                </a:tc>
              </a:tr>
              <a:tr h="381000">
                <a:tc>
                  <a:txBody>
                    <a:bodyPr>
                      <a:noAutofit/>
                    </a:bodyPr>
                    <a:lstStyle/>
                    <a:p>
                      <a:pPr indent="0" lvl="0" marL="0" rtl="0">
                        <a:spcBef>
                          <a:spcPts val="0"/>
                        </a:spcBef>
                        <a:spcAft>
                          <a:spcPts val="0"/>
                        </a:spcAft>
                        <a:buNone/>
                      </a:pPr>
                      <a:r>
                        <a:rPr lang="en"/>
                        <a:t>2.53</a:t>
                      </a:r>
                      <a:endParaRPr/>
                    </a:p>
                  </a:txBody>
                  <a:tcPr marT="91425" marB="91425" marR="91425" marL="91425"/>
                </a:tc>
                <a:tc>
                  <a:txBody>
                    <a:bodyPr>
                      <a:noAutofit/>
                    </a:bodyPr>
                    <a:lstStyle/>
                    <a:p>
                      <a:pPr indent="0" lvl="0" marL="0" rtl="0">
                        <a:spcBef>
                          <a:spcPts val="0"/>
                        </a:spcBef>
                        <a:spcAft>
                          <a:spcPts val="0"/>
                        </a:spcAft>
                        <a:buNone/>
                      </a:pPr>
                      <a:r>
                        <a:rPr lang="en"/>
                        <a:t>7.79</a:t>
                      </a:r>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rtl="0">
                        <a:spcBef>
                          <a:spcPts val="0"/>
                        </a:spcBef>
                        <a:spcAft>
                          <a:spcPts val="0"/>
                        </a:spcAft>
                        <a:buNone/>
                      </a:pPr>
                      <a:r>
                        <a:rPr lang="en"/>
                        <a:t>3.57</a:t>
                      </a:r>
                      <a:endParaRPr/>
                    </a:p>
                  </a:txBody>
                  <a:tcPr marT="91425" marB="91425" marR="91425" marL="91425"/>
                </a:tc>
                <a:tc>
                  <a:txBody>
                    <a:bodyPr>
                      <a:noAutofit/>
                    </a:bodyPr>
                    <a:lstStyle/>
                    <a:p>
                      <a:pPr indent="0" lvl="0" marL="0" rtl="0">
                        <a:spcBef>
                          <a:spcPts val="0"/>
                        </a:spcBef>
                        <a:spcAft>
                          <a:spcPts val="0"/>
                        </a:spcAft>
                        <a:buNone/>
                      </a:pPr>
                      <a:r>
                        <a:rPr lang="en"/>
                        <a:t>5.65</a:t>
                      </a:r>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rtl="0">
                        <a:spcBef>
                          <a:spcPts val="0"/>
                        </a:spcBef>
                        <a:spcAft>
                          <a:spcPts val="0"/>
                        </a:spcAft>
                        <a:buNone/>
                      </a:pPr>
                      <a:r>
                        <a:rPr lang="en"/>
                        <a:t>3.16</a:t>
                      </a:r>
                      <a:endParaRPr/>
                    </a:p>
                  </a:txBody>
                  <a:tcPr marT="91425" marB="91425" marR="91425" marL="91425"/>
                </a:tc>
                <a:tc>
                  <a:txBody>
                    <a:bodyPr>
                      <a:noAutofit/>
                    </a:bodyPr>
                    <a:lstStyle/>
                    <a:p>
                      <a:pPr indent="0" lvl="0" marL="0" rtl="0">
                        <a:spcBef>
                          <a:spcPts val="0"/>
                        </a:spcBef>
                        <a:spcAft>
                          <a:spcPts val="0"/>
                        </a:spcAft>
                        <a:buNone/>
                      </a:pPr>
                      <a:r>
                        <a:rPr lang="en"/>
                        <a:t>5.47</a:t>
                      </a:r>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rtl="0">
                        <a:spcBef>
                          <a:spcPts val="0"/>
                        </a:spcBef>
                        <a:spcAft>
                          <a:spcPts val="0"/>
                        </a:spcAft>
                        <a:buNone/>
                      </a:pPr>
                      <a:r>
                        <a:rPr lang="en"/>
                        <a:t>2.58</a:t>
                      </a:r>
                      <a:endParaRPr/>
                    </a:p>
                  </a:txBody>
                  <a:tcPr marT="91425" marB="91425" marR="91425" marL="91425"/>
                </a:tc>
                <a:tc>
                  <a:txBody>
                    <a:bodyPr>
                      <a:noAutofit/>
                    </a:bodyPr>
                    <a:lstStyle/>
                    <a:p>
                      <a:pPr indent="0" lvl="0" marL="0" rtl="0">
                        <a:spcBef>
                          <a:spcPts val="0"/>
                        </a:spcBef>
                        <a:spcAft>
                          <a:spcPts val="0"/>
                        </a:spcAft>
                        <a:buNone/>
                      </a:pPr>
                      <a:r>
                        <a:rPr lang="en"/>
                        <a:t>4.46</a:t>
                      </a:r>
                      <a:endParaRPr/>
                    </a:p>
                  </a:txBody>
                  <a:tcPr marT="91425" marB="91425" marR="91425" marL="91425"/>
                </a:tc>
                <a:tc>
                  <a:txBody>
                    <a:bodyPr>
                      <a:noAutofit/>
                    </a:bodyPr>
                    <a:lstStyle/>
                    <a:p>
                      <a:pPr indent="0" lvl="0" marL="0" rtl="0">
                        <a:spcBef>
                          <a:spcPts val="0"/>
                        </a:spcBef>
                        <a:spcAft>
                          <a:spcPts val="0"/>
                        </a:spcAft>
                        <a:buNone/>
                      </a:pPr>
                      <a:r>
                        <a:rPr lang="en"/>
                        <a:t>Not Passed</a:t>
                      </a:r>
                      <a:endParaRPr/>
                    </a:p>
                  </a:txBody>
                  <a:tcPr marT="91425" marB="91425" marR="91425" marL="91425"/>
                </a:tc>
              </a:tr>
              <a:tr h="381000">
                <a:tc>
                  <a:txBody>
                    <a:bodyPr>
                      <a:noAutofit/>
                    </a:bodyPr>
                    <a:lstStyle/>
                    <a:p>
                      <a:pPr indent="0" lvl="0" marL="0" rtl="0">
                        <a:spcBef>
                          <a:spcPts val="0"/>
                        </a:spcBef>
                        <a:spcAft>
                          <a:spcPts val="0"/>
                        </a:spcAft>
                        <a:buNone/>
                      </a:pPr>
                      <a:r>
                        <a:rPr lang="en"/>
                        <a:t>2.16</a:t>
                      </a:r>
                      <a:endParaRPr/>
                    </a:p>
                  </a:txBody>
                  <a:tcPr marT="91425" marB="91425" marR="91425" marL="91425"/>
                </a:tc>
                <a:tc>
                  <a:txBody>
                    <a:bodyPr>
                      <a:noAutofit/>
                    </a:bodyPr>
                    <a:lstStyle/>
                    <a:p>
                      <a:pPr indent="0" lvl="0" marL="0" rtl="0">
                        <a:spcBef>
                          <a:spcPts val="0"/>
                        </a:spcBef>
                        <a:spcAft>
                          <a:spcPts val="0"/>
                        </a:spcAft>
                        <a:buNone/>
                      </a:pPr>
                      <a:r>
                        <a:rPr lang="en"/>
                        <a:t>6.22</a:t>
                      </a:r>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Not Passed</a:t>
                      </a:r>
                      <a:endParaRPr/>
                    </a:p>
                  </a:txBody>
                  <a:tcPr marT="91425" marB="91425" marR="91425" marL="91425"/>
                </a:tc>
              </a:tr>
              <a:tr h="381000">
                <a:tc>
                  <a:txBody>
                    <a:bodyPr>
                      <a:noAutofit/>
                    </a:bodyPr>
                    <a:lstStyle/>
                    <a:p>
                      <a:pPr indent="0" lvl="0" marL="0" rtl="0">
                        <a:spcBef>
                          <a:spcPts val="0"/>
                        </a:spcBef>
                        <a:spcAft>
                          <a:spcPts val="0"/>
                        </a:spcAft>
                        <a:buNone/>
                      </a:pPr>
                      <a:r>
                        <a:rPr lang="en"/>
                        <a:t>3.27</a:t>
                      </a:r>
                      <a:endParaRPr/>
                    </a:p>
                  </a:txBody>
                  <a:tcPr marT="91425" marB="91425" marR="91425" marL="91425"/>
                </a:tc>
                <a:tc>
                  <a:txBody>
                    <a:bodyPr>
                      <a:noAutofit/>
                    </a:bodyPr>
                    <a:lstStyle/>
                    <a:p>
                      <a:pPr indent="0" lvl="0" marL="0" rtl="0">
                        <a:spcBef>
                          <a:spcPts val="0"/>
                        </a:spcBef>
                        <a:spcAft>
                          <a:spcPts val="0"/>
                        </a:spcAft>
                        <a:buNone/>
                      </a:pPr>
                      <a:r>
                        <a:rPr lang="en"/>
                        <a:t>3.52</a:t>
                      </a:r>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Not Passed</a:t>
                      </a:r>
                      <a:endParaRPr/>
                    </a:p>
                  </a:txBody>
                  <a:tcPr marT="91425" marB="91425" marR="91425" marL="91425"/>
                </a:tc>
              </a:tr>
            </a:tbl>
          </a:graphicData>
        </a:graphic>
      </p:graphicFrame>
      <p:sp>
        <p:nvSpPr>
          <p:cNvPr id="147" name="Shape 147"/>
          <p:cNvSpPr txBox="1"/>
          <p:nvPr/>
        </p:nvSpPr>
        <p:spPr>
          <a:xfrm>
            <a:off x="421275" y="4239900"/>
            <a:ext cx="6651000" cy="820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We get a new chip, with curvature 2.81 and diameter 5.46, will it pass?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LDA Computation</a:t>
            </a:r>
            <a:endParaRPr/>
          </a:p>
        </p:txBody>
      </p:sp>
      <p:sp>
        <p:nvSpPr>
          <p:cNvPr id="153" name="Shape 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t/>
            </a:r>
            <a:endParaRPr/>
          </a:p>
        </p:txBody>
      </p:sp>
      <p:pic>
        <p:nvPicPr>
          <p:cNvPr id="154" name="Shape 154"/>
          <p:cNvPicPr preferRelativeResize="0"/>
          <p:nvPr/>
        </p:nvPicPr>
        <p:blipFill>
          <a:blip r:embed="rId3">
            <a:alphaModFix/>
          </a:blip>
          <a:stretch>
            <a:fillRect/>
          </a:stretch>
        </p:blipFill>
        <p:spPr>
          <a:xfrm>
            <a:off x="423550" y="1239325"/>
            <a:ext cx="2859225" cy="2603175"/>
          </a:xfrm>
          <a:prstGeom prst="rect">
            <a:avLst/>
          </a:prstGeom>
          <a:noFill/>
          <a:ln>
            <a:noFill/>
          </a:ln>
        </p:spPr>
      </p:pic>
      <p:cxnSp>
        <p:nvCxnSpPr>
          <p:cNvPr id="155" name="Shape 155"/>
          <p:cNvCxnSpPr>
            <a:stCxn id="154" idx="3"/>
            <a:endCxn id="156" idx="1"/>
          </p:cNvCxnSpPr>
          <p:nvPr/>
        </p:nvCxnSpPr>
        <p:spPr>
          <a:xfrm flipH="1" rot="10800000">
            <a:off x="3282775" y="2119112"/>
            <a:ext cx="1155600" cy="421800"/>
          </a:xfrm>
          <a:prstGeom prst="straightConnector1">
            <a:avLst/>
          </a:prstGeom>
          <a:noFill/>
          <a:ln cap="flat" cmpd="sng" w="9525">
            <a:solidFill>
              <a:srgbClr val="FF0000"/>
            </a:solidFill>
            <a:prstDash val="solid"/>
            <a:round/>
            <a:headEnd len="med" w="med" type="none"/>
            <a:tailEnd len="med" w="med" type="triangle"/>
          </a:ln>
        </p:spPr>
      </p:cxnSp>
      <p:pic>
        <p:nvPicPr>
          <p:cNvPr id="156" name="Shape 156"/>
          <p:cNvPicPr preferRelativeResize="0"/>
          <p:nvPr/>
        </p:nvPicPr>
        <p:blipFill>
          <a:blip r:embed="rId4">
            <a:alphaModFix/>
          </a:blip>
          <a:stretch>
            <a:fillRect/>
          </a:stretch>
        </p:blipFill>
        <p:spPr>
          <a:xfrm>
            <a:off x="4438250" y="1375837"/>
            <a:ext cx="3322375" cy="1486787"/>
          </a:xfrm>
          <a:prstGeom prst="rect">
            <a:avLst/>
          </a:prstGeom>
          <a:noFill/>
          <a:ln>
            <a:noFill/>
          </a:ln>
        </p:spPr>
      </p:pic>
      <p:pic>
        <p:nvPicPr>
          <p:cNvPr id="157" name="Shape 157"/>
          <p:cNvPicPr preferRelativeResize="0"/>
          <p:nvPr/>
        </p:nvPicPr>
        <p:blipFill>
          <a:blip r:embed="rId5">
            <a:alphaModFix/>
          </a:blip>
          <a:stretch>
            <a:fillRect/>
          </a:stretch>
        </p:blipFill>
        <p:spPr>
          <a:xfrm>
            <a:off x="3911550" y="3204800"/>
            <a:ext cx="3032175" cy="572700"/>
          </a:xfrm>
          <a:prstGeom prst="rect">
            <a:avLst/>
          </a:prstGeom>
          <a:noFill/>
          <a:ln>
            <a:noFill/>
          </a:ln>
        </p:spPr>
      </p:pic>
      <p:cxnSp>
        <p:nvCxnSpPr>
          <p:cNvPr id="158" name="Shape 158"/>
          <p:cNvCxnSpPr/>
          <p:nvPr/>
        </p:nvCxnSpPr>
        <p:spPr>
          <a:xfrm>
            <a:off x="5025075" y="2740475"/>
            <a:ext cx="6300" cy="571200"/>
          </a:xfrm>
          <a:prstGeom prst="straightConnector1">
            <a:avLst/>
          </a:prstGeom>
          <a:noFill/>
          <a:ln cap="flat" cmpd="sng" w="9525">
            <a:solidFill>
              <a:srgbClr val="FF0000"/>
            </a:solidFill>
            <a:prstDash val="solid"/>
            <a:round/>
            <a:headEnd len="med" w="med" type="none"/>
            <a:tailEnd len="med" w="med" type="triangle"/>
          </a:ln>
        </p:spPr>
      </p:cxnSp>
      <p:pic>
        <p:nvPicPr>
          <p:cNvPr id="159" name="Shape 159"/>
          <p:cNvPicPr preferRelativeResize="0"/>
          <p:nvPr/>
        </p:nvPicPr>
        <p:blipFill>
          <a:blip r:embed="rId6">
            <a:alphaModFix/>
          </a:blip>
          <a:stretch>
            <a:fillRect/>
          </a:stretch>
        </p:blipFill>
        <p:spPr>
          <a:xfrm>
            <a:off x="4256725" y="3996175"/>
            <a:ext cx="1718800" cy="572700"/>
          </a:xfrm>
          <a:prstGeom prst="rect">
            <a:avLst/>
          </a:prstGeom>
          <a:noFill/>
          <a:ln>
            <a:noFill/>
          </a:ln>
        </p:spPr>
      </p:pic>
      <p:cxnSp>
        <p:nvCxnSpPr>
          <p:cNvPr id="160" name="Shape 160"/>
          <p:cNvCxnSpPr>
            <a:stCxn id="157" idx="2"/>
            <a:endCxn id="159" idx="0"/>
          </p:cNvCxnSpPr>
          <p:nvPr/>
        </p:nvCxnSpPr>
        <p:spPr>
          <a:xfrm flipH="1">
            <a:off x="5116238" y="3777500"/>
            <a:ext cx="311400" cy="21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Calculating LDA</a:t>
            </a:r>
            <a:endParaRPr/>
          </a:p>
        </p:txBody>
      </p:sp>
      <p:sp>
        <p:nvSpPr>
          <p:cNvPr id="166" name="Shape 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Within class scatter is, </a:t>
            </a:r>
            <a:endParaRPr/>
          </a:p>
          <a:p>
            <a:pPr indent="-342900" lvl="0" marL="457200" rtl="0">
              <a:spcBef>
                <a:spcPts val="0"/>
              </a:spcBef>
              <a:spcAft>
                <a:spcPts val="0"/>
              </a:spcAft>
              <a:buSzPts val="1800"/>
              <a:buChar char="-"/>
            </a:pPr>
            <a:r>
              <a:rPr lang="en"/>
              <a:t>Or in vector form</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Weighted between class scatter is</a:t>
            </a:r>
            <a:endParaRPr/>
          </a:p>
          <a:p>
            <a:pPr indent="-342900" lvl="0" marL="457200" rtl="0">
              <a:spcBef>
                <a:spcPts val="0"/>
              </a:spcBef>
              <a:spcAft>
                <a:spcPts val="0"/>
              </a:spcAft>
              <a:buSzPts val="1800"/>
              <a:buChar char="-"/>
            </a:pPr>
            <a:r>
              <a:t/>
            </a:r>
            <a:endParaRPr/>
          </a:p>
          <a:p>
            <a:pPr indent="-342900" lvl="0" marL="457200" rtl="0">
              <a:spcBef>
                <a:spcPts val="0"/>
              </a:spcBef>
              <a:spcAft>
                <a:spcPts val="0"/>
              </a:spcAft>
              <a:buSzPts val="1800"/>
              <a:buChar char="-"/>
            </a:pPr>
            <a:r>
              <a:rPr lang="en"/>
              <a:t>So, now we have all the parts to maximize</a:t>
            </a:r>
            <a:r>
              <a:rPr i="1" lang="en"/>
              <a:t> J(W) </a:t>
            </a:r>
            <a:r>
              <a:rPr lang="en"/>
              <a:t>by taking the Matrix derivative and setting J(W) to 0. </a:t>
            </a:r>
            <a:r>
              <a:rPr i="1" lang="en"/>
              <a:t> </a:t>
            </a:r>
            <a:endParaRPr i="1"/>
          </a:p>
        </p:txBody>
      </p:sp>
      <p:pic>
        <p:nvPicPr>
          <p:cNvPr id="167" name="Shape 167"/>
          <p:cNvPicPr preferRelativeResize="0"/>
          <p:nvPr/>
        </p:nvPicPr>
        <p:blipFill>
          <a:blip r:embed="rId3">
            <a:alphaModFix/>
          </a:blip>
          <a:stretch>
            <a:fillRect/>
          </a:stretch>
        </p:blipFill>
        <p:spPr>
          <a:xfrm>
            <a:off x="3334550" y="802225"/>
            <a:ext cx="3775575" cy="853775"/>
          </a:xfrm>
          <a:prstGeom prst="rect">
            <a:avLst/>
          </a:prstGeom>
          <a:noFill/>
          <a:ln>
            <a:noFill/>
          </a:ln>
        </p:spPr>
      </p:pic>
      <p:pic>
        <p:nvPicPr>
          <p:cNvPr id="168" name="Shape 168"/>
          <p:cNvPicPr preferRelativeResize="0"/>
          <p:nvPr/>
        </p:nvPicPr>
        <p:blipFill>
          <a:blip r:embed="rId4">
            <a:alphaModFix/>
          </a:blip>
          <a:stretch>
            <a:fillRect/>
          </a:stretch>
        </p:blipFill>
        <p:spPr>
          <a:xfrm>
            <a:off x="2617125" y="1527925"/>
            <a:ext cx="5120325" cy="1148975"/>
          </a:xfrm>
          <a:prstGeom prst="rect">
            <a:avLst/>
          </a:prstGeom>
          <a:noFill/>
          <a:ln>
            <a:noFill/>
          </a:ln>
        </p:spPr>
      </p:pic>
      <p:pic>
        <p:nvPicPr>
          <p:cNvPr id="169" name="Shape 169"/>
          <p:cNvPicPr preferRelativeResize="0"/>
          <p:nvPr/>
        </p:nvPicPr>
        <p:blipFill>
          <a:blip r:embed="rId5">
            <a:alphaModFix/>
          </a:blip>
          <a:stretch>
            <a:fillRect/>
          </a:stretch>
        </p:blipFill>
        <p:spPr>
          <a:xfrm>
            <a:off x="801775" y="2504525"/>
            <a:ext cx="3908825" cy="914400"/>
          </a:xfrm>
          <a:prstGeom prst="rect">
            <a:avLst/>
          </a:prstGeom>
          <a:noFill/>
          <a:ln>
            <a:noFill/>
          </a:ln>
        </p:spPr>
      </p:pic>
      <p:pic>
        <p:nvPicPr>
          <p:cNvPr id="170" name="Shape 170"/>
          <p:cNvPicPr preferRelativeResize="0"/>
          <p:nvPr/>
        </p:nvPicPr>
        <p:blipFill>
          <a:blip r:embed="rId6">
            <a:alphaModFix/>
          </a:blip>
          <a:stretch>
            <a:fillRect/>
          </a:stretch>
        </p:blipFill>
        <p:spPr>
          <a:xfrm>
            <a:off x="4446575" y="3315175"/>
            <a:ext cx="2194850" cy="853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LOOK!</a:t>
            </a:r>
            <a:endParaRPr/>
          </a:p>
        </p:txBody>
      </p:sp>
      <p:sp>
        <p:nvSpPr>
          <p:cNvPr id="176" name="Shape 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t/>
            </a:r>
            <a:endParaRPr/>
          </a:p>
        </p:txBody>
      </p:sp>
      <p:pic>
        <p:nvPicPr>
          <p:cNvPr id="177" name="Shape 177"/>
          <p:cNvPicPr preferRelativeResize="0"/>
          <p:nvPr/>
        </p:nvPicPr>
        <p:blipFill>
          <a:blip r:embed="rId3">
            <a:alphaModFix/>
          </a:blip>
          <a:stretch>
            <a:fillRect/>
          </a:stretch>
        </p:blipFill>
        <p:spPr>
          <a:xfrm>
            <a:off x="529550" y="1061587"/>
            <a:ext cx="4099600" cy="3416400"/>
          </a:xfrm>
          <a:prstGeom prst="rect">
            <a:avLst/>
          </a:prstGeom>
          <a:noFill/>
          <a:ln>
            <a:noFill/>
          </a:ln>
        </p:spPr>
      </p:pic>
      <p:pic>
        <p:nvPicPr>
          <p:cNvPr id="178" name="Shape 178"/>
          <p:cNvPicPr preferRelativeResize="0"/>
          <p:nvPr/>
        </p:nvPicPr>
        <p:blipFill>
          <a:blip r:embed="rId4">
            <a:alphaModFix/>
          </a:blip>
          <a:stretch>
            <a:fillRect/>
          </a:stretch>
        </p:blipFill>
        <p:spPr>
          <a:xfrm>
            <a:off x="4517150" y="1152475"/>
            <a:ext cx="4196550" cy="3234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QDA vs. LDA</a:t>
            </a:r>
            <a:endParaRPr/>
          </a:p>
        </p:txBody>
      </p:sp>
      <p:sp>
        <p:nvSpPr>
          <p:cNvPr id="184" name="Shape 184"/>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Since </a:t>
            </a:r>
            <a:r>
              <a:rPr lang="en"/>
              <a:t>LDA is linear it is a much less flexible classifier than QDA, and so has substantially lower variance. This can potentially lead to improved prediction performance.</a:t>
            </a:r>
            <a:endParaRPr/>
          </a:p>
          <a:p>
            <a:pPr indent="-342900" lvl="0" marL="457200">
              <a:spcBef>
                <a:spcPts val="0"/>
              </a:spcBef>
              <a:spcAft>
                <a:spcPts val="0"/>
              </a:spcAft>
              <a:buSzPts val="1800"/>
              <a:buChar char="-"/>
            </a:pPr>
            <a:r>
              <a:rPr lang="en"/>
              <a:t>However, if the assumption of shared variance and therefore the assumption that the data can be separated by a linear decision boundry is off, QDA is better. </a:t>
            </a:r>
            <a:endParaRPr/>
          </a:p>
          <a:p>
            <a:pPr indent="-342900" lvl="0" marL="457200">
              <a:spcBef>
                <a:spcPts val="0"/>
              </a:spcBef>
              <a:spcAft>
                <a:spcPts val="0"/>
              </a:spcAft>
              <a:buSzPts val="1800"/>
              <a:buChar char="-"/>
            </a:pPr>
            <a:r>
              <a:rPr lang="en"/>
              <a:t>Roughly speaking, LDA tends to be a better bet than QDA if there are relatively few training observations and so reducing variance is crucial. In contrast, QDA is recommended if the training set is very large, so that the variance of the classifier is not a major concern, or if the assumption of a common covariance matrix for the K classes is clearly unviable.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Naive Bayes Again</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In Naive Bayes and in the examples yesterday, we and </a:t>
            </a:r>
            <a:r>
              <a:rPr lang="en"/>
              <a:t>calculated</a:t>
            </a:r>
            <a:r>
              <a:rPr lang="en"/>
              <a:t> P(Y|X) directly by finding the count of occurences. </a:t>
            </a:r>
            <a:endParaRPr/>
          </a:p>
          <a:p>
            <a:pPr indent="-342900" lvl="0" marL="457200" rtl="0">
              <a:spcBef>
                <a:spcPts val="0"/>
              </a:spcBef>
              <a:spcAft>
                <a:spcPts val="0"/>
              </a:spcAft>
              <a:buSzPts val="1800"/>
              <a:buChar char="-"/>
            </a:pPr>
            <a:r>
              <a:rPr lang="en"/>
              <a:t>In Linear Discriminant Analysis, we will first estimate P(X|Y) by assuming some distribution and then use Bayes theorem to flip these estimates into estimates of P(Y|X). </a:t>
            </a:r>
            <a:endParaRPr/>
          </a:p>
          <a:p>
            <a:pPr indent="-342900" lvl="0" marL="457200">
              <a:spcBef>
                <a:spcPts val="0"/>
              </a:spcBef>
              <a:spcAft>
                <a:spcPts val="0"/>
              </a:spcAft>
              <a:buSzPts val="1800"/>
              <a:buChar char="-"/>
            </a:pPr>
            <a:r>
              <a:rPr lang="en"/>
              <a:t>Remember, Bayes’s theorem is </a:t>
            </a:r>
            <a:endParaRPr/>
          </a:p>
        </p:txBody>
      </p:sp>
      <p:pic>
        <p:nvPicPr>
          <p:cNvPr id="62" name="Shape 62"/>
          <p:cNvPicPr preferRelativeResize="0"/>
          <p:nvPr/>
        </p:nvPicPr>
        <p:blipFill>
          <a:blip r:embed="rId3">
            <a:alphaModFix/>
          </a:blip>
          <a:stretch>
            <a:fillRect/>
          </a:stretch>
        </p:blipFill>
        <p:spPr>
          <a:xfrm>
            <a:off x="4101450" y="2591800"/>
            <a:ext cx="4730850" cy="2388500"/>
          </a:xfrm>
          <a:prstGeom prst="rect">
            <a:avLst/>
          </a:prstGeom>
          <a:noFill/>
          <a:ln>
            <a:noFill/>
          </a:ln>
        </p:spPr>
      </p:pic>
      <p:pic>
        <p:nvPicPr>
          <p:cNvPr id="63" name="Shape 63"/>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Naive Bayes Again</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primary difference with LDA and GaussianNB is that while both classifiers assume Gaussian within-class distributions, NB assumes a Gaussian distribution with zero </a:t>
            </a:r>
            <a:r>
              <a:rPr lang="en"/>
              <a:t>covariance (variable independence)</a:t>
            </a:r>
            <a:endParaRPr/>
          </a:p>
          <a:p>
            <a:pPr indent="-342900" lvl="0" marL="457200" rtl="0">
              <a:spcBef>
                <a:spcPts val="0"/>
              </a:spcBef>
              <a:spcAft>
                <a:spcPts val="0"/>
              </a:spcAft>
              <a:buSzPts val="1800"/>
              <a:buChar char="-"/>
            </a:pPr>
            <a:r>
              <a:rPr lang="en"/>
              <a:t>LDA relaxes this assumption and considers co-variance between features.</a:t>
            </a:r>
            <a:endParaRPr/>
          </a:p>
          <a:p>
            <a:pPr indent="-342900" lvl="0" marL="457200" rtl="0">
              <a:spcBef>
                <a:spcPts val="0"/>
              </a:spcBef>
              <a:spcAft>
                <a:spcPts val="0"/>
              </a:spcAft>
              <a:buSzPts val="1800"/>
              <a:buChar char="-"/>
            </a:pPr>
            <a:r>
              <a:rPr lang="en"/>
              <a:t>If</a:t>
            </a:r>
            <a:r>
              <a:rPr lang="en"/>
              <a:t> the variables are independent, Pearson's correlation coefficient is 0, but the converse is not true. 0 correlation also implies a zero covariance. </a:t>
            </a:r>
            <a:endParaRPr/>
          </a:p>
          <a:p>
            <a:pPr indent="-342900" lvl="0" marL="457200" rtl="0">
              <a:spcBef>
                <a:spcPts val="0"/>
              </a:spcBef>
              <a:spcAft>
                <a:spcPts val="0"/>
              </a:spcAft>
              <a:buSzPts val="1800"/>
              <a:buChar char="-"/>
            </a:pPr>
            <a:r>
              <a:rPr lang="en"/>
              <a:t> So by considering a covariance matrix, independence is not assumed. </a:t>
            </a:r>
            <a:endParaRPr/>
          </a:p>
          <a:p>
            <a:pPr indent="-342900" lvl="0" marL="457200" rtl="0">
              <a:spcBef>
                <a:spcPts val="0"/>
              </a:spcBef>
              <a:spcAft>
                <a:spcPts val="0"/>
              </a:spcAft>
              <a:buSzPts val="1800"/>
              <a:buChar char="-"/>
            </a:pPr>
            <a:r>
              <a:rPr lang="en"/>
              <a:t>Recall the definition of Covariance:</a:t>
            </a:r>
            <a:endParaRPr/>
          </a:p>
          <a:p>
            <a:pPr indent="-342900" lvl="0" marL="457200" rtl="0">
              <a:spcBef>
                <a:spcPts val="0"/>
              </a:spcBef>
              <a:spcAft>
                <a:spcPts val="0"/>
              </a:spcAft>
              <a:buSzPts val="1800"/>
              <a:buChar char="-"/>
            </a:pPr>
            <a:r>
              <a:rPr lang="en"/>
              <a:t>Cov(X</a:t>
            </a:r>
            <a:r>
              <a:rPr baseline="-25000" lang="en"/>
              <a:t>1</a:t>
            </a:r>
            <a:r>
              <a:rPr lang="en"/>
              <a:t>,X</a:t>
            </a:r>
            <a:r>
              <a:rPr baseline="-25000" lang="en"/>
              <a:t>2</a:t>
            </a:r>
            <a:r>
              <a:rPr lang="en"/>
              <a:t>) = ∑ (x</a:t>
            </a:r>
            <a:r>
              <a:rPr baseline="-25000" lang="en"/>
              <a:t>i1</a:t>
            </a:r>
            <a:r>
              <a:rPr lang="en"/>
              <a:t>-x</a:t>
            </a:r>
            <a:r>
              <a:rPr baseline="-25000" lang="en"/>
              <a:t>1</a:t>
            </a:r>
            <a:r>
              <a:rPr baseline="-25000" lang="en"/>
              <a:t>a</a:t>
            </a:r>
            <a:r>
              <a:rPr baseline="-25000" lang="en"/>
              <a:t>v</a:t>
            </a:r>
            <a:r>
              <a:rPr baseline="-25000" lang="en"/>
              <a:t>g</a:t>
            </a:r>
            <a:r>
              <a:rPr lang="en"/>
              <a:t>)(x</a:t>
            </a:r>
            <a:r>
              <a:rPr baseline="-25000" lang="en"/>
              <a:t>i2</a:t>
            </a:r>
            <a:r>
              <a:rPr lang="en"/>
              <a:t>- x</a:t>
            </a:r>
            <a:r>
              <a:rPr baseline="-25000" lang="en"/>
              <a:t>2avg</a:t>
            </a:r>
            <a:r>
              <a:rPr lang="en"/>
              <a:t>)/(# of observations)</a:t>
            </a:r>
            <a:endParaRPr/>
          </a:p>
          <a:p>
            <a:pPr indent="0" lvl="0" marL="0" rtl="0">
              <a:spcBef>
                <a:spcPts val="1600"/>
              </a:spcBef>
              <a:spcAft>
                <a:spcPts val="0"/>
              </a:spcAft>
              <a:buNone/>
            </a:pPr>
            <a:r>
              <a:rPr lang="en"/>
              <a:t>            </a:t>
            </a:r>
            <a:endParaRPr/>
          </a:p>
          <a:p>
            <a:pPr indent="0" lvl="0" marL="0" rtl="0">
              <a:spcBef>
                <a:spcPts val="1600"/>
              </a:spcBef>
              <a:spcAft>
                <a:spcPts val="1600"/>
              </a:spcAft>
              <a:buNone/>
            </a:pPr>
            <a:r>
              <a:t/>
            </a:r>
            <a:endParaRPr/>
          </a:p>
        </p:txBody>
      </p:sp>
      <p:pic>
        <p:nvPicPr>
          <p:cNvPr id="70" name="Shape 7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only 1 predictor X</a:t>
            </a:r>
            <a:r>
              <a:rPr baseline="-25000" lang="en"/>
              <a:t>1</a:t>
            </a:r>
            <a:endParaRPr baseline="-25000"/>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P(X|Y)  asks the question: Given the class, what is the distribution of the inputs? To phrase this another way, given a class, what is the probability of observing a particular data point from X</a:t>
            </a:r>
            <a:r>
              <a:rPr baseline="-25000" lang="en"/>
              <a:t>1</a:t>
            </a:r>
            <a:endParaRPr baseline="-25000"/>
          </a:p>
          <a:p>
            <a:pPr indent="-342900" lvl="0" marL="457200" rtl="0">
              <a:spcBef>
                <a:spcPts val="0"/>
              </a:spcBef>
              <a:spcAft>
                <a:spcPts val="0"/>
              </a:spcAft>
              <a:buSzPts val="1800"/>
              <a:buChar char="-"/>
            </a:pPr>
            <a:r>
              <a:rPr lang="en"/>
              <a:t>To answer this, we can assume that the </a:t>
            </a:r>
            <a:r>
              <a:rPr i="1" lang="en"/>
              <a:t>likelihood</a:t>
            </a:r>
            <a:r>
              <a:rPr lang="en"/>
              <a:t> come from a normal distribution (same as GaussianNB) This is the density function of a normal distribution.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With this assumption, P(X|Y) now is equal to the above and μ</a:t>
            </a:r>
            <a:r>
              <a:rPr baseline="-25000" lang="en"/>
              <a:t>k</a:t>
            </a:r>
            <a:r>
              <a:rPr lang="en"/>
              <a:t> and σ</a:t>
            </a:r>
            <a:r>
              <a:rPr baseline="-25000" lang="en"/>
              <a:t>k</a:t>
            </a:r>
            <a:r>
              <a:rPr baseline="30000" lang="en"/>
              <a:t>2</a:t>
            </a:r>
            <a:r>
              <a:rPr lang="en"/>
              <a:t> are the mean and variance parameters for the kth class.</a:t>
            </a:r>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78" name="Shape 78"/>
          <p:cNvPicPr preferRelativeResize="0"/>
          <p:nvPr/>
        </p:nvPicPr>
        <p:blipFill>
          <a:blip r:embed="rId4">
            <a:alphaModFix/>
          </a:blip>
          <a:stretch>
            <a:fillRect/>
          </a:stretch>
        </p:blipFill>
        <p:spPr>
          <a:xfrm>
            <a:off x="3139550" y="2779125"/>
            <a:ext cx="2885700" cy="92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Continued...</a:t>
            </a:r>
            <a:endParaRPr/>
          </a:p>
        </p:txBody>
      </p:sp>
      <p:sp>
        <p:nvSpPr>
          <p:cNvPr id="84" name="Shape 84"/>
          <p:cNvSpPr txBox="1"/>
          <p:nvPr>
            <p:ph idx="1" type="body"/>
          </p:nvPr>
        </p:nvSpPr>
        <p:spPr>
          <a:xfrm>
            <a:off x="311700" y="831850"/>
            <a:ext cx="8520600" cy="4244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 now, we make a simple assumption that σ</a:t>
            </a:r>
            <a:r>
              <a:rPr baseline="-25000" lang="en"/>
              <a:t>1</a:t>
            </a:r>
            <a:r>
              <a:rPr baseline="30000" lang="en"/>
              <a:t>2</a:t>
            </a:r>
            <a:r>
              <a:rPr lang="en"/>
              <a:t> = . . . = σ</a:t>
            </a:r>
            <a:r>
              <a:rPr baseline="-25000" lang="en"/>
              <a:t>K</a:t>
            </a:r>
            <a:r>
              <a:rPr baseline="30000" lang="en"/>
              <a:t>2</a:t>
            </a:r>
            <a:r>
              <a:rPr lang="en"/>
              <a:t> : that is, there is a shared variance term across all K classes, which for simplicity we can denote by σ</a:t>
            </a:r>
            <a:r>
              <a:rPr baseline="30000" lang="en"/>
              <a:t>2</a:t>
            </a:r>
            <a:r>
              <a:rPr lang="en"/>
              <a:t>. </a:t>
            </a:r>
            <a:endParaRPr/>
          </a:p>
          <a:p>
            <a:pPr indent="-342900" lvl="0" marL="457200" rtl="0">
              <a:spcBef>
                <a:spcPts val="0"/>
              </a:spcBef>
              <a:spcAft>
                <a:spcPts val="0"/>
              </a:spcAft>
              <a:buSzPts val="1800"/>
              <a:buChar char="-"/>
            </a:pPr>
            <a:r>
              <a:rPr lang="en"/>
              <a:t>If we plug this equation back into the Bayes’ theorem, take the log of the theorem and rearrange the terms we get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So, what we did was take the mean of the X</a:t>
            </a:r>
            <a:r>
              <a:rPr baseline="-25000" lang="en"/>
              <a:t>1 </a:t>
            </a:r>
            <a:r>
              <a:rPr lang="en"/>
              <a:t>values </a:t>
            </a:r>
            <a:r>
              <a:rPr i="1" lang="en"/>
              <a:t>per class</a:t>
            </a:r>
            <a:r>
              <a:rPr lang="en"/>
              <a:t>, assumed a common variance among all classes and then we assigning the observation to the class for which the above equation is the largest. The last term there is simply the </a:t>
            </a:r>
            <a:r>
              <a:rPr i="1" lang="en"/>
              <a:t>class prior </a:t>
            </a:r>
            <a:r>
              <a:rPr lang="en"/>
              <a:t>P(Y). </a:t>
            </a:r>
            <a:endParaRPr/>
          </a:p>
        </p:txBody>
      </p:sp>
      <p:pic>
        <p:nvPicPr>
          <p:cNvPr id="85" name="Shape 85"/>
          <p:cNvPicPr preferRelativeResize="0"/>
          <p:nvPr/>
        </p:nvPicPr>
        <p:blipFill>
          <a:blip r:embed="rId3">
            <a:alphaModFix/>
          </a:blip>
          <a:stretch>
            <a:fillRect/>
          </a:stretch>
        </p:blipFill>
        <p:spPr>
          <a:xfrm>
            <a:off x="3019300" y="2707050"/>
            <a:ext cx="3212725" cy="965400"/>
          </a:xfrm>
          <a:prstGeom prst="rect">
            <a:avLst/>
          </a:prstGeom>
          <a:noFill/>
          <a:ln>
            <a:noFill/>
          </a:ln>
        </p:spPr>
      </p:pic>
      <p:pic>
        <p:nvPicPr>
          <p:cNvPr id="86" name="Shape 86"/>
          <p:cNvPicPr preferRelativeResize="0"/>
          <p:nvPr/>
        </p:nvPicPr>
        <p:blipFill>
          <a:blip r:embed="rId4">
            <a:alphaModFix/>
          </a:blip>
          <a:stretch>
            <a:fillRect/>
          </a:stretch>
        </p:blipFill>
        <p:spPr>
          <a:xfrm>
            <a:off x="8136800" y="259150"/>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Continued</a:t>
            </a:r>
            <a:endParaRPr/>
          </a:p>
        </p:txBody>
      </p:sp>
      <p:sp>
        <p:nvSpPr>
          <p:cNvPr id="92" name="Shape 9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mean and the </a:t>
            </a:r>
            <a:r>
              <a:rPr lang="en"/>
              <a:t>variance</a:t>
            </a:r>
            <a:r>
              <a:rPr lang="en"/>
              <a:t> before are calculated using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where n is the total number of training observations, and nk is the number of training observations in the kth class. The estimate for μ</a:t>
            </a:r>
            <a:r>
              <a:rPr baseline="-25000" lang="en"/>
              <a:t>k</a:t>
            </a:r>
            <a:r>
              <a:rPr lang="en"/>
              <a:t> is simply the average of all the training observations from the kth class, while σˆ</a:t>
            </a:r>
            <a:r>
              <a:rPr baseline="30000" lang="en"/>
              <a:t>2</a:t>
            </a:r>
            <a:r>
              <a:rPr lang="en"/>
              <a:t> can be seen as a weighted average of the sample variances for each of the K classes.</a:t>
            </a:r>
            <a:endParaRPr/>
          </a:p>
        </p:txBody>
      </p:sp>
      <p:pic>
        <p:nvPicPr>
          <p:cNvPr id="93" name="Shape 93"/>
          <p:cNvPicPr preferRelativeResize="0"/>
          <p:nvPr/>
        </p:nvPicPr>
        <p:blipFill>
          <a:blip r:embed="rId3">
            <a:alphaModFix/>
          </a:blip>
          <a:stretch>
            <a:fillRect/>
          </a:stretch>
        </p:blipFill>
        <p:spPr>
          <a:xfrm>
            <a:off x="2551700" y="1636525"/>
            <a:ext cx="4048000" cy="170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LDA Decision </a:t>
            </a:r>
            <a:r>
              <a:rPr lang="en"/>
              <a:t>Boundary</a:t>
            </a:r>
            <a:r>
              <a:rPr lang="en"/>
              <a:t> </a:t>
            </a:r>
            <a:endParaRPr/>
          </a:p>
        </p:txBody>
      </p:sp>
      <p:sp>
        <p:nvSpPr>
          <p:cNvPr id="99" name="Shape 99"/>
          <p:cNvSpPr txBox="1"/>
          <p:nvPr>
            <p:ph idx="1" type="body"/>
          </p:nvPr>
        </p:nvSpPr>
        <p:spPr>
          <a:xfrm>
            <a:off x="311700" y="619075"/>
            <a:ext cx="8520600" cy="3817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Once we have computed the means and the variance, we now have the normal distributions we seeked at the </a:t>
            </a:r>
            <a:r>
              <a:rPr lang="en"/>
              <a:t>beginning</a:t>
            </a:r>
            <a:r>
              <a:rPr lang="en"/>
              <a: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In the above image, for our 1 predictor and K = 2 classes, we now have 2 normal distributions from which different probabilities of X</a:t>
            </a:r>
            <a:r>
              <a:rPr baseline="-25000" lang="en"/>
              <a:t>1</a:t>
            </a:r>
            <a:r>
              <a:rPr lang="en"/>
              <a:t> are observed. </a:t>
            </a:r>
            <a:endParaRPr/>
          </a:p>
          <a:p>
            <a:pPr indent="-342900" lvl="0" marL="457200">
              <a:spcBef>
                <a:spcPts val="0"/>
              </a:spcBef>
              <a:spcAft>
                <a:spcPts val="0"/>
              </a:spcAft>
              <a:buSzPts val="1800"/>
              <a:buChar char="-"/>
            </a:pPr>
            <a:r>
              <a:rPr lang="en"/>
              <a:t>Here we have set the class priors to 0.5 and we can see that if x&lt;0 the observation belongs to one class and if x&gt;0 it belongs to the other. </a:t>
            </a:r>
            <a:endParaRPr/>
          </a:p>
        </p:txBody>
      </p:sp>
      <p:pic>
        <p:nvPicPr>
          <p:cNvPr id="100" name="Shape 100"/>
          <p:cNvPicPr preferRelativeResize="0"/>
          <p:nvPr/>
        </p:nvPicPr>
        <p:blipFill>
          <a:blip r:embed="rId3">
            <a:alphaModFix/>
          </a:blip>
          <a:stretch>
            <a:fillRect/>
          </a:stretch>
        </p:blipFill>
        <p:spPr>
          <a:xfrm>
            <a:off x="2792175" y="1323975"/>
            <a:ext cx="3486900" cy="231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reiterate, the LDA classifier results from assuming that the observations within each class come from a normal distribution with a class-specific mean vector and a common variance σ</a:t>
            </a:r>
            <a:r>
              <a:rPr baseline="30000" lang="en"/>
              <a:t>2</a:t>
            </a:r>
            <a:r>
              <a:rPr lang="en"/>
              <a:t>, and plugging estimates for these parameters into the Bayes classifier.</a:t>
            </a:r>
            <a:endParaRPr/>
          </a:p>
          <a:p>
            <a:pPr indent="-342900" lvl="0" marL="457200">
              <a:spcBef>
                <a:spcPts val="0"/>
              </a:spcBef>
              <a:spcAft>
                <a:spcPts val="0"/>
              </a:spcAft>
              <a:buSzPts val="1800"/>
              <a:buChar char="-"/>
            </a:pPr>
            <a:r>
              <a:rPr lang="en"/>
              <a:t>The term </a:t>
            </a:r>
            <a:r>
              <a:rPr i="1" lang="en"/>
              <a:t>linear </a:t>
            </a:r>
            <a:r>
              <a:rPr lang="en"/>
              <a:t>in LDA, then, refers to the fact that this method can only compute a linear separator and not one of a more complex shape. The term discriminant comes from the fact the two normal distribution functions help us discriminate between classes.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more than 1 predictor </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the case of 1 predictor, we could assume a common variance however as we increase our predictors this assumption is unrealistic. </a:t>
            </a:r>
            <a:endParaRPr/>
          </a:p>
          <a:p>
            <a:pPr indent="-342900" lvl="0" marL="457200" rtl="0">
              <a:spcBef>
                <a:spcPts val="0"/>
              </a:spcBef>
              <a:spcAft>
                <a:spcPts val="0"/>
              </a:spcAft>
              <a:buSzPts val="1800"/>
              <a:buChar char="-"/>
            </a:pPr>
            <a:r>
              <a:rPr lang="en"/>
              <a:t>With more predictors, we have to compute the class-specific variance, σ</a:t>
            </a:r>
            <a:r>
              <a:rPr baseline="-25000" lang="en"/>
              <a:t>k</a:t>
            </a:r>
            <a:r>
              <a:rPr baseline="30000" lang="en"/>
              <a:t>2</a:t>
            </a:r>
            <a:r>
              <a:rPr lang="en"/>
              <a:t> for the observations of a certain feature belonging to a certain class. </a:t>
            </a:r>
            <a:endParaRPr/>
          </a:p>
          <a:p>
            <a:pPr indent="-342900" lvl="0" marL="457200">
              <a:spcBef>
                <a:spcPts val="0"/>
              </a:spcBef>
              <a:spcAft>
                <a:spcPts val="0"/>
              </a:spcAft>
              <a:buSzPts val="1800"/>
              <a:buChar char="-"/>
            </a:pPr>
            <a:r>
              <a:rPr lang="en"/>
              <a:t>To do this we assume that (X1,X2,...,Xp) is drawn from a multivariate normal distribution. The multivariate normal distribution assumes that there is some correlation between each pair of predictors (UNLIKE NAIVE BAYES)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