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 of tweets, where we encode each tweet as a sequence of 280 characters out of an alphabet of 128 unique characters. In this setting, each character can be encoded as a binary vector of size 128 (an all-zeros vector except for a 1 entry at the index corresponding to the character). Then each tweet can be encoded as a 2D tensor of shape (280, 128), and a dataset of 1 million tweets can be stored in a tensor of shape (1000000, 280, 128).</a:t>
            </a:r>
            <a:br>
              <a:rPr lang="en"/>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Tenors </a:t>
            </a:r>
            <a:r>
              <a:rPr lang="en"/>
              <a:t>and Tensor</a:t>
            </a:r>
            <a:r>
              <a:rPr lang="en"/>
              <a:t> Ops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545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Tensor Operations</a:t>
            </a:r>
            <a:endParaRPr/>
          </a:p>
        </p:txBody>
      </p:sp>
      <p:sp>
        <p:nvSpPr>
          <p:cNvPr id="113" name="Shape 113"/>
          <p:cNvSpPr txBox="1"/>
          <p:nvPr>
            <p:ph idx="1" type="body"/>
          </p:nvPr>
        </p:nvSpPr>
        <p:spPr>
          <a:xfrm>
            <a:off x="311700" y="863550"/>
            <a:ext cx="8520600" cy="406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a:t>
            </a:r>
            <a:r>
              <a:rPr lang="en"/>
              <a:t>ll transformations learned by deep neural networks can be reduced to a handful of tensor operations applied to tensors of numeric data (additiona, reshaping etc.)</a:t>
            </a:r>
            <a:endParaRPr/>
          </a:p>
          <a:p>
            <a:pPr indent="-342900" lvl="0" marL="457200" rtl="0">
              <a:spcBef>
                <a:spcPts val="1600"/>
              </a:spcBef>
              <a:spcAft>
                <a:spcPts val="0"/>
              </a:spcAft>
              <a:buSzPts val="1800"/>
              <a:buChar char="-"/>
            </a:pPr>
            <a:r>
              <a:rPr lang="en"/>
              <a:t>Here is a Naive python implementation of</a:t>
            </a:r>
            <a:r>
              <a:rPr b="1" lang="en"/>
              <a:t> tensor addition</a:t>
            </a:r>
            <a:endParaRPr b="1"/>
          </a:p>
          <a:p>
            <a:pPr indent="-342900" lvl="0" marL="457200" rtl="0">
              <a:spcBef>
                <a:spcPts val="0"/>
              </a:spcBef>
              <a:spcAft>
                <a:spcPts val="0"/>
              </a:spcAft>
              <a:buSzPts val="1800"/>
              <a:buChar char="-"/>
            </a:pPr>
            <a:r>
              <a:rPr lang="en"/>
              <a:t>def naive_add_matrix_and_vector(x, y):</a:t>
            </a:r>
            <a:br>
              <a:rPr lang="en"/>
            </a:br>
            <a:r>
              <a:rPr lang="en"/>
              <a:t>    assert len(x.shape) == 2 # matrix (3,5)</a:t>
            </a:r>
            <a:br>
              <a:rPr lang="en"/>
            </a:br>
            <a:r>
              <a:rPr lang="en"/>
              <a:t>    assert len(y.shape) == 1 # vector (3,)</a:t>
            </a:r>
            <a:br>
              <a:rPr lang="en"/>
            </a:br>
            <a:r>
              <a:rPr lang="en"/>
              <a:t>    assert x.shape[1] == y.shape[0] # (m,n) matrix + (n) vector</a:t>
            </a:r>
            <a:br>
              <a:rPr lang="en"/>
            </a:br>
            <a:r>
              <a:rPr lang="en"/>
              <a:t>    x = x.copy()</a:t>
            </a:r>
            <a:br>
              <a:rPr lang="en"/>
            </a:br>
            <a:r>
              <a:rPr lang="en"/>
              <a:t>    for i in range(x.shape[0]):</a:t>
            </a:r>
            <a:br>
              <a:rPr lang="en"/>
            </a:br>
            <a:r>
              <a:rPr lang="en"/>
              <a:t>        for j in range(x.shape[1]):</a:t>
            </a:r>
            <a:br>
              <a:rPr lang="en"/>
            </a:br>
            <a:r>
              <a:rPr lang="en"/>
              <a:t>            x[i, j] += y[j]</a:t>
            </a:r>
            <a:br>
              <a:rPr lang="en"/>
            </a:br>
            <a:r>
              <a:rPr lang="en"/>
              <a:t>return x</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Tensor Operations</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Tensor dot product.</a:t>
            </a:r>
            <a:r>
              <a:rPr lang="en"/>
              <a:t>  Of course, a dot product generalizes to tensors with an arbitrary number of axes.</a:t>
            </a:r>
            <a:endParaRPr/>
          </a:p>
          <a:p>
            <a:pPr indent="0" lvl="0" marL="0">
              <a:spcBef>
                <a:spcPts val="1600"/>
              </a:spcBef>
              <a:spcAft>
                <a:spcPts val="0"/>
              </a:spcAft>
              <a:buNone/>
            </a:pPr>
            <a:r>
              <a:rPr lang="en"/>
              <a:t>def naive_vector_dot(x, y):</a:t>
            </a:r>
            <a:br>
              <a:rPr lang="en"/>
            </a:br>
            <a:r>
              <a:rPr lang="en"/>
              <a:t>    assert len(x.shape) == 1</a:t>
            </a:r>
            <a:br>
              <a:rPr lang="en"/>
            </a:br>
            <a:r>
              <a:rPr lang="en"/>
              <a:t>    assert len(y.shape) == 1</a:t>
            </a:r>
            <a:br>
              <a:rPr lang="en"/>
            </a:br>
            <a:r>
              <a:rPr lang="en"/>
              <a:t>    assert x.shape[0] == y.shape[0]                      					                           </a:t>
            </a:r>
            <a:br>
              <a:rPr lang="en"/>
            </a:br>
            <a:r>
              <a:rPr lang="en"/>
              <a:t>    z  = 0.</a:t>
            </a:r>
            <a:br>
              <a:rPr lang="en"/>
            </a:br>
            <a:r>
              <a:rPr lang="en"/>
              <a:t>    for i in range(x.shape[0]):</a:t>
            </a:r>
            <a:br>
              <a:rPr lang="en"/>
            </a:br>
            <a:r>
              <a:rPr lang="en"/>
              <a:t>        z += x[i] * y[i]</a:t>
            </a:r>
            <a:br>
              <a:rPr lang="en"/>
            </a:br>
            <a:r>
              <a:rPr lang="en"/>
              <a:t>    return z</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
              <a:t>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Tensor shape compatibility</a:t>
            </a:r>
            <a:endParaRPr/>
          </a:p>
        </p:txBody>
      </p:sp>
      <p:sp>
        <p:nvSpPr>
          <p:cNvPr id="125" name="Shape 125"/>
          <p:cNvSpPr txBox="1"/>
          <p:nvPr>
            <p:ph idx="1" type="body"/>
          </p:nvPr>
        </p:nvSpPr>
        <p:spPr>
          <a:xfrm>
            <a:off x="311700" y="1017725"/>
            <a:ext cx="8520600" cy="378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matricies,  the rows and matrix X and the columns of Matrix Y must have the same size, it follows that the width of x must match the height of y.</a:t>
            </a:r>
            <a:endParaRPr/>
          </a:p>
          <a:p>
            <a:pPr indent="0" lvl="0" marL="0">
              <a:spcBef>
                <a:spcPts val="1600"/>
              </a:spcBef>
              <a:spcAft>
                <a:spcPts val="0"/>
              </a:spcAft>
              <a:buNone/>
            </a:pPr>
            <a:r>
              <a:rPr lang="en"/>
              <a:t>Y</a:t>
            </a:r>
            <a:r>
              <a:rPr lang="en"/>
              <a:t>ou can take the dot product between higher-dimensional tensors, following the same rules for shape compatibility as outlined earlier for the 2D case:</a:t>
            </a:r>
            <a:br>
              <a:rPr lang="en"/>
            </a:br>
            <a:r>
              <a:rPr lang="en"/>
              <a:t>(a, b, c, d) . (d,) -&gt; (a, b, c)</a:t>
            </a:r>
            <a:br>
              <a:rPr lang="en"/>
            </a:br>
            <a:r>
              <a:rPr lang="en"/>
              <a:t>(a, b, c, d) . (d, e) -&gt; (a, b, c, e)</a:t>
            </a:r>
            <a:endParaRPr/>
          </a:p>
          <a:p>
            <a:pPr indent="0" lvl="0" marL="0">
              <a:spcBef>
                <a:spcPts val="1600"/>
              </a:spcBef>
              <a:spcAft>
                <a:spcPts val="0"/>
              </a:spcAft>
              <a:buNone/>
            </a:pPr>
            <a:r>
              <a:rPr lang="en"/>
              <a:t>So, often we will need to .reshape our tensors to match a target shape. </a:t>
            </a:r>
            <a:endParaRPr/>
          </a:p>
          <a:p>
            <a:pPr indent="0" lvl="0" marL="0">
              <a:spcBef>
                <a:spcPts val="1600"/>
              </a:spcBef>
              <a:spcAft>
                <a:spcPts val="0"/>
              </a:spcAft>
              <a:buNone/>
            </a:pPr>
            <a:r>
              <a:rPr lang="en"/>
              <a:t>Example, train_images = train_images.reshape((60000, 28 * 28)) since the target is a (60000,10) tensor. That is 60000 examples, 10 classes of numbers. </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Mental Image of deep learning </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Imagine two sheets of colored paper: one red and one blue. Put one on top of the other. Now crumple them together into a small ball. That crumpled paper ball is your input data, and each sheet of paper is a class of data in a classification problem. What a neural network (or any other machine-learning model) is meant to do is figure out a transformation of the paper ball that would uncrumple it, so as to make the two classes cleanly separable again.</a:t>
            </a:r>
            <a:endParaRPr/>
          </a:p>
          <a:p>
            <a:pPr indent="0" lvl="0" marL="0">
              <a:spcBef>
                <a:spcPts val="1600"/>
              </a:spcBef>
              <a:spcAft>
                <a:spcPts val="1600"/>
              </a:spcAft>
              <a:buNone/>
            </a:pPr>
            <a:r>
              <a:rPr lang="en"/>
              <a:t>With deep learning, this would be implemented as a series of simple transfor- mations of the 3D space, such as those you could apply on the paper ball with your fin- gers, one movement at a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9340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2000"/>
              <a:t>Finding neat representations for complex, highly folded data manifolds.</a:t>
            </a:r>
            <a:endParaRPr b="1" sz="2000"/>
          </a:p>
        </p:txBody>
      </p:sp>
      <p:pic>
        <p:nvPicPr>
          <p:cNvPr id="137" name="Shape 137"/>
          <p:cNvPicPr preferRelativeResize="0"/>
          <p:nvPr/>
        </p:nvPicPr>
        <p:blipFill>
          <a:blip r:embed="rId3">
            <a:alphaModFix/>
          </a:blip>
          <a:stretch>
            <a:fillRect/>
          </a:stretch>
        </p:blipFill>
        <p:spPr>
          <a:xfrm>
            <a:off x="919275" y="1206900"/>
            <a:ext cx="7273650" cy="2717800"/>
          </a:xfrm>
          <a:prstGeom prst="rect">
            <a:avLst/>
          </a:prstGeom>
          <a:noFill/>
          <a:ln>
            <a:noFill/>
          </a:ln>
        </p:spPr>
      </p:pic>
      <p:sp>
        <p:nvSpPr>
          <p:cNvPr id="138" name="Shape 138"/>
          <p:cNvSpPr txBox="1"/>
          <p:nvPr/>
        </p:nvSpPr>
        <p:spPr>
          <a:xfrm>
            <a:off x="482800" y="3962800"/>
            <a:ext cx="7569300" cy="99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put the whole process together </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u="sng"/>
              <a:t>Steps for Deep Learning </a:t>
            </a:r>
            <a:br>
              <a:rPr lang="en"/>
            </a:br>
            <a:r>
              <a:rPr lang="en"/>
              <a:t>1 Draw a batch of training samples x and corresponding targets y.</a:t>
            </a:r>
            <a:br>
              <a:rPr lang="en"/>
            </a:br>
            <a:r>
              <a:rPr lang="en"/>
              <a:t>2 Run the network on x (a step called the forward pass) to obtain predictions y_pred.</a:t>
            </a:r>
            <a:br>
              <a:rPr lang="en"/>
            </a:br>
            <a:r>
              <a:rPr lang="en"/>
              <a:t>3 Compute the loss of the network on the batch, a measure of the mismatch</a:t>
            </a:r>
            <a:br>
              <a:rPr lang="en"/>
            </a:br>
            <a:r>
              <a:rPr lang="en"/>
              <a:t>between y_pred and y.</a:t>
            </a:r>
            <a:br>
              <a:rPr lang="en"/>
            </a:br>
            <a:r>
              <a:rPr lang="en"/>
              <a:t>4 Update all weights of the network in a way that slightly reduces the loss on this</a:t>
            </a:r>
            <a:br>
              <a:rPr lang="en"/>
            </a:br>
            <a:r>
              <a:rPr lang="en"/>
              <a:t>batch.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by Step</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1 is just putting the data together. </a:t>
            </a:r>
            <a:endParaRPr/>
          </a:p>
          <a:p>
            <a:pPr indent="0" lvl="0" marL="0">
              <a:spcBef>
                <a:spcPts val="1600"/>
              </a:spcBef>
              <a:spcAft>
                <a:spcPts val="0"/>
              </a:spcAft>
              <a:buNone/>
            </a:pPr>
            <a:r>
              <a:rPr lang="en"/>
              <a:t>Steps 2 and 3 are merely the application of a handful of tensor operations</a:t>
            </a:r>
            <a:endParaRPr/>
          </a:p>
          <a:p>
            <a:pPr indent="0" lvl="0" marL="0">
              <a:spcBef>
                <a:spcPts val="1600"/>
              </a:spcBef>
              <a:spcAft>
                <a:spcPts val="0"/>
              </a:spcAft>
              <a:buNone/>
            </a:pPr>
            <a:r>
              <a:rPr lang="en"/>
              <a:t>Step 4 We learnt yesterday is backpropogation</a:t>
            </a:r>
            <a:endParaRPr/>
          </a:p>
          <a:p>
            <a:pPr indent="0" lvl="0" marL="0">
              <a:spcBef>
                <a:spcPts val="1600"/>
              </a:spcBef>
              <a:spcAft>
                <a:spcPts val="0"/>
              </a:spcAft>
              <a:buNone/>
            </a:pPr>
            <a:r>
              <a:t/>
            </a:r>
            <a:endParaRPr/>
          </a:p>
          <a:p>
            <a:pPr indent="0" lvl="0" marL="0">
              <a:spcBef>
                <a:spcPts val="1600"/>
              </a:spcBef>
              <a:spcAft>
                <a:spcPts val="1600"/>
              </a:spcAft>
              <a:buNone/>
            </a:pPr>
            <a:r>
              <a:rPr lang="en"/>
              <a:t>Lets do all the steps in Keras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 did we learn about Tensors?</a:t>
            </a:r>
            <a:endParaRPr/>
          </a:p>
        </p:txBody>
      </p:sp>
      <p:sp>
        <p:nvSpPr>
          <p:cNvPr id="61" name="Shape 61"/>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Tensors are simply arrays of numbers eg. [3] of [3,2,3]. Both are arrays of 1 dimension. </a:t>
            </a:r>
            <a:endParaRPr/>
          </a:p>
          <a:p>
            <a:pPr indent="-342900" lvl="0" marL="457200" rtl="0">
              <a:spcBef>
                <a:spcPts val="1600"/>
              </a:spcBef>
              <a:spcAft>
                <a:spcPts val="0"/>
              </a:spcAft>
              <a:buSzPts val="1800"/>
              <a:buChar char="-"/>
            </a:pPr>
            <a:r>
              <a:rPr lang="en"/>
              <a:t>A 1 Dim. tensor is a vector, e.g [3] or [3,2] (Rank 1 Tensor)</a:t>
            </a:r>
            <a:endParaRPr/>
          </a:p>
          <a:p>
            <a:pPr indent="-342900" lvl="0" marL="457200" rtl="0">
              <a:spcBef>
                <a:spcPts val="0"/>
              </a:spcBef>
              <a:spcAft>
                <a:spcPts val="0"/>
              </a:spcAft>
              <a:buSzPts val="1800"/>
              <a:buChar char="-"/>
            </a:pPr>
            <a:r>
              <a:rPr lang="en"/>
              <a:t>A 2 dim. Tensor e.g [3 2</a:t>
            </a:r>
            <a:endParaRPr/>
          </a:p>
          <a:p>
            <a:pPr indent="0" lvl="0" marL="0">
              <a:spcBef>
                <a:spcPts val="1600"/>
              </a:spcBef>
              <a:spcAft>
                <a:spcPts val="0"/>
              </a:spcAft>
              <a:buNone/>
            </a:pPr>
            <a:r>
              <a:rPr lang="en"/>
              <a:t>                                  2   1] is called a matrix (Rank 2 Tensor)</a:t>
            </a:r>
            <a:endParaRPr/>
          </a:p>
          <a:p>
            <a:pPr indent="-342900" lvl="0" marL="457200" rtl="0">
              <a:spcBef>
                <a:spcPts val="1600"/>
              </a:spcBef>
              <a:spcAft>
                <a:spcPts val="0"/>
              </a:spcAft>
              <a:buSzPts val="1800"/>
              <a:buChar char="-"/>
            </a:pPr>
            <a:r>
              <a:rPr lang="en"/>
              <a:t>A 3 dim. Tensor </a:t>
            </a:r>
            <a:endParaRPr sz="1800"/>
          </a:p>
        </p:txBody>
      </p:sp>
      <p:pic>
        <p:nvPicPr>
          <p:cNvPr id="62" name="Shape 62"/>
          <p:cNvPicPr preferRelativeResize="0"/>
          <p:nvPr/>
        </p:nvPicPr>
        <p:blipFill>
          <a:blip r:embed="rId3">
            <a:alphaModFix/>
          </a:blip>
          <a:stretch>
            <a:fillRect/>
          </a:stretch>
        </p:blipFill>
        <p:spPr>
          <a:xfrm>
            <a:off x="2698750" y="2896000"/>
            <a:ext cx="4381500" cy="2108200"/>
          </a:xfrm>
          <a:prstGeom prst="rect">
            <a:avLst/>
          </a:prstGeom>
          <a:noFill/>
          <a:ln>
            <a:noFill/>
          </a:ln>
        </p:spPr>
      </p:pic>
      <p:sp>
        <p:nvSpPr>
          <p:cNvPr id="63" name="Shape 63"/>
          <p:cNvSpPr txBox="1"/>
          <p:nvPr/>
        </p:nvSpPr>
        <p:spPr>
          <a:xfrm>
            <a:off x="7163000" y="3162700"/>
            <a:ext cx="1980900" cy="114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t>Is called a Triad. (Rank 3 Tensor)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Vector Transformations</a:t>
            </a:r>
            <a:endParaRPr/>
          </a:p>
        </p:txBody>
      </p:sp>
      <p:sp>
        <p:nvSpPr>
          <p:cNvPr id="69" name="Shape 69"/>
          <p:cNvSpPr txBox="1"/>
          <p:nvPr>
            <p:ph idx="1" type="body"/>
          </p:nvPr>
        </p:nvSpPr>
        <p:spPr>
          <a:xfrm>
            <a:off x="311700" y="1152475"/>
            <a:ext cx="8520600" cy="3572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We know</a:t>
            </a:r>
            <a:r>
              <a:rPr lang="en"/>
              <a:t> vectors can be multiplied by scalars to produce new vectors with the same direction. In general, we can specify a unit vector</a:t>
            </a:r>
            <a:r>
              <a:rPr b="1" lang="en"/>
              <a:t> u,</a:t>
            </a:r>
            <a:r>
              <a:rPr lang="en"/>
              <a:t> at any location we wish, to point in any direction we please. In order to construct another vector from the unit vector, we multiply u by a scalar, for example λ, to obtain λu, a new vector with magnitude λ and the direction of </a:t>
            </a:r>
            <a:r>
              <a:rPr b="1" lang="en"/>
              <a:t>u.</a:t>
            </a:r>
            <a:endParaRPr b="1"/>
          </a:p>
          <a:p>
            <a:pPr indent="-342900" lvl="0" marL="457200" rtl="0">
              <a:spcBef>
                <a:spcPts val="0"/>
              </a:spcBef>
              <a:spcAft>
                <a:spcPts val="0"/>
              </a:spcAft>
              <a:buSzPts val="1800"/>
              <a:buChar char="-"/>
            </a:pPr>
            <a:r>
              <a:rPr lang="en"/>
              <a:t>The unit vector by the scalar is to change the magnitude from unity to something else, but to leave the direction unchanged. Suppose we wished to alter both the magnitude </a:t>
            </a:r>
            <a:r>
              <a:rPr b="1" lang="en"/>
              <a:t>and</a:t>
            </a:r>
            <a:r>
              <a:rPr lang="en"/>
              <a:t> the direction of a given vector. Multiplication by a scalar is no longer sufficient.</a:t>
            </a:r>
            <a:endParaRPr/>
          </a:p>
          <a:p>
            <a:pPr indent="-342900" lvl="0" marL="457200">
              <a:spcBef>
                <a:spcPts val="0"/>
              </a:spcBef>
              <a:spcAft>
                <a:spcPts val="0"/>
              </a:spcAft>
              <a:buSzPts val="1800"/>
              <a:buChar char="-"/>
            </a:pPr>
            <a:r>
              <a:rPr lang="en"/>
              <a:t>If we form the dot product of a vector and a tensor of rank 2,a matrix, the result will be another vector with both a new magnitude and a new direction.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Tensor Transformations and Deep Learning</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know what Tensors are now, arrays of numbers in </a:t>
            </a:r>
            <a:r>
              <a:rPr b="1" lang="en"/>
              <a:t>n</a:t>
            </a:r>
            <a:r>
              <a:rPr lang="en"/>
              <a:t> dimensions. We also know that in machine learning our fundamental data type, a dataframe, was a Tensor of Rank 2. So, Tensors have always been the data representations in machine learning. </a:t>
            </a:r>
            <a:endParaRPr/>
          </a:p>
          <a:p>
            <a:pPr indent="-342900" lvl="0" marL="457200">
              <a:spcBef>
                <a:spcPts val="0"/>
              </a:spcBef>
              <a:spcAft>
                <a:spcPts val="0"/>
              </a:spcAft>
              <a:buSzPts val="1800"/>
              <a:buChar char="-"/>
            </a:pPr>
            <a:r>
              <a:rPr lang="en"/>
              <a:t>If this is the case, why is deep learning special? Well,  even in the Tensor of Rank 2 case we are doing something different since we are passing our input data through successive layers, transformed by weights that change the representation of data in some manner, getting an ouput and adjusting the weights or representation in order to reduce our error. Even here, each time we are performing operations on Rank 2 Tensors and  producing new ones.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Another take on Neural Networks</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just learned that neural networks consist entirely of chains of tensor operations and that all of these tensor operations are just geometric transformations of the input data. It follows that you can interpret a neural network as a very complex geometric transformation in a high-dimensional space, implemented via a long series of simple steps.</a:t>
            </a:r>
            <a:endParaRPr/>
          </a:p>
          <a:p>
            <a:pPr indent="0" lvl="0" marL="0">
              <a:spcBef>
                <a:spcPts val="1600"/>
              </a:spcBef>
              <a:spcAft>
                <a:spcPts val="0"/>
              </a:spcAft>
              <a:buNone/>
            </a:pPr>
            <a:r>
              <a:t/>
            </a:r>
            <a:endParaRPr/>
          </a:p>
          <a:p>
            <a:pPr indent="0" lvl="0" marL="0">
              <a:spcBef>
                <a:spcPts val="1600"/>
              </a:spcBef>
              <a:spcAft>
                <a:spcPts val="0"/>
              </a:spcAft>
              <a:buClr>
                <a:schemeClr val="dk1"/>
              </a:buClr>
              <a:buSzPts val="1100"/>
              <a:buFont typeface="Arial"/>
              <a:buNone/>
            </a:pPr>
            <a:r>
              <a:rPr lang="en"/>
              <a:t>Now lets look at some concrete examples of data tensors</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Examples of data tensors</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Vector data—2D tensors of shape(samples,features)</a:t>
            </a:r>
            <a:endParaRPr/>
          </a:p>
          <a:p>
            <a:pPr indent="-342900" lvl="0" marL="457200" rtl="0">
              <a:spcBef>
                <a:spcPts val="0"/>
              </a:spcBef>
              <a:spcAft>
                <a:spcPts val="0"/>
              </a:spcAft>
              <a:buSzPts val="1800"/>
              <a:buChar char="-"/>
            </a:pPr>
            <a:r>
              <a:rPr lang="en"/>
              <a:t>Timeseries data or sequence data—3D tensors of shape (samples, timesteps, features)</a:t>
            </a:r>
            <a:endParaRPr/>
          </a:p>
          <a:p>
            <a:pPr indent="-342900" lvl="0" marL="457200" rtl="0">
              <a:spcBef>
                <a:spcPts val="0"/>
              </a:spcBef>
              <a:spcAft>
                <a:spcPts val="0"/>
              </a:spcAft>
              <a:buSzPts val="1800"/>
              <a:buChar char="-"/>
            </a:pPr>
            <a:r>
              <a:rPr lang="en"/>
              <a:t>Images—4D tensors of shape(samples,height,width,channels)</a:t>
            </a:r>
            <a:endParaRPr/>
          </a:p>
          <a:p>
            <a:pPr indent="-342900" lvl="0" marL="457200" rtl="0">
              <a:spcBef>
                <a:spcPts val="0"/>
              </a:spcBef>
              <a:spcAft>
                <a:spcPts val="0"/>
              </a:spcAft>
              <a:buSzPts val="1800"/>
              <a:buChar char="-"/>
            </a:pPr>
            <a:r>
              <a:rPr lang="en"/>
              <a:t>Video —5D tensors of shape (samples, frames, height, width, channels) </a:t>
            </a:r>
            <a:endParaRPr/>
          </a:p>
          <a:p>
            <a:pPr indent="0" lvl="0" marL="0" rtl="0">
              <a:spcBef>
                <a:spcPts val="1600"/>
              </a:spcBef>
              <a:spcAft>
                <a:spcPts val="0"/>
              </a:spcAft>
              <a:buNone/>
            </a:pPr>
            <a:r>
              <a:rPr lang="en"/>
              <a:t>So, what do these representations of data actually look like?</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2400">
                <a:solidFill>
                  <a:schemeClr val="dk2"/>
                </a:solidFill>
              </a:rPr>
              <a:t>Time - Series Data</a:t>
            </a:r>
            <a:endParaRPr sz="2400"/>
          </a:p>
        </p:txBody>
      </p:sp>
      <p:sp>
        <p:nvSpPr>
          <p:cNvPr id="93" name="Shape 93"/>
          <p:cNvSpPr txBox="1"/>
          <p:nvPr>
            <p:ph idx="1" type="body"/>
          </p:nvPr>
        </p:nvSpPr>
        <p:spPr>
          <a:xfrm>
            <a:off x="311700" y="11905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Clr>
                <a:schemeClr val="dk1"/>
              </a:buClr>
              <a:buSzPts val="1100"/>
              <a:buFont typeface="Arial"/>
              <a:buNone/>
            </a:pPr>
            <a:r>
              <a:rPr lang="en"/>
              <a:t>Example - Every minute, we store the current price of the stock, the highest price in the past minute, and the lowest price in the past minute. Thus every minute is encoded as a 3D vector, an entire day of trading is encoded as a 2D tensor of shape (390, 3) (there are 390 minutes in a trading day), and 250 days’ worth of data can be stored in a 3D tensor of shape (250, 390,3). Here, each sample would be one day’s worth of data.</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94" name="Shape 94"/>
          <p:cNvPicPr preferRelativeResize="0"/>
          <p:nvPr/>
        </p:nvPicPr>
        <p:blipFill>
          <a:blip r:embed="rId3">
            <a:alphaModFix/>
          </a:blip>
          <a:stretch>
            <a:fillRect/>
          </a:stretch>
        </p:blipFill>
        <p:spPr>
          <a:xfrm>
            <a:off x="2484650" y="1190575"/>
            <a:ext cx="3522650" cy="163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Data</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a:t>A batch of 128 grayscale images of size 256 × 256 could thus be stored in a tensor of shape (128, 256, 256, 1), and a batch of 128 color images could be stored in a tensor of shape (128, 256, 256, 3)</a:t>
            </a:r>
            <a:endParaRPr/>
          </a:p>
        </p:txBody>
      </p:sp>
      <p:pic>
        <p:nvPicPr>
          <p:cNvPr id="101" name="Shape 101"/>
          <p:cNvPicPr preferRelativeResize="0"/>
          <p:nvPr/>
        </p:nvPicPr>
        <p:blipFill>
          <a:blip r:embed="rId3">
            <a:alphaModFix/>
          </a:blip>
          <a:stretch>
            <a:fillRect/>
          </a:stretch>
        </p:blipFill>
        <p:spPr>
          <a:xfrm>
            <a:off x="2730500" y="564550"/>
            <a:ext cx="3861000" cy="264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rare Rank 5 Tensor Video data</a:t>
            </a:r>
            <a:endParaRPr/>
          </a:p>
        </p:txBody>
      </p:sp>
      <p:sp>
        <p:nvSpPr>
          <p:cNvPr id="107" name="Shape 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 video can be understood as a sequence of frames, each frame being a color image. Because each frame can be stored in a 3D tensor (height, width, color_depth), a sequence of frames can be stored in a 4D tensor (frames, height, width, color_ depth), and thus a batch of different videos can be stored in a 5D tensor of shape (samples, frames, height, width, color_depth).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