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Support Vector Machines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Maximal Hyperplane Classifier </a:t>
            </a:r>
            <a:endParaRPr/>
          </a:p>
          <a:p>
            <a:pPr indent="0" lvl="0" marL="0" rtl="0">
              <a:spcBef>
                <a:spcPts val="0"/>
              </a:spcBef>
              <a:spcAft>
                <a:spcPts val="0"/>
              </a:spcAft>
              <a:buNone/>
            </a:pPr>
            <a:r>
              <a:t/>
            </a:r>
            <a:endParaRPr/>
          </a:p>
        </p:txBody>
      </p:sp>
      <p:pic>
        <p:nvPicPr>
          <p:cNvPr id="127" name="Shape 12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28" name="Shape 128"/>
          <p:cNvPicPr preferRelativeResize="0"/>
          <p:nvPr/>
        </p:nvPicPr>
        <p:blipFill>
          <a:blip r:embed="rId4">
            <a:alphaModFix/>
          </a:blip>
          <a:stretch>
            <a:fillRect/>
          </a:stretch>
        </p:blipFill>
        <p:spPr>
          <a:xfrm>
            <a:off x="1993975" y="936475"/>
            <a:ext cx="4459150" cy="403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if something is not </a:t>
            </a:r>
            <a:r>
              <a:rPr lang="en"/>
              <a:t>linearly</a:t>
            </a:r>
            <a:r>
              <a:rPr lang="en"/>
              <a:t> </a:t>
            </a:r>
            <a:r>
              <a:rPr lang="en"/>
              <a:t>separable</a:t>
            </a:r>
            <a:r>
              <a:rPr lang="en"/>
              <a:t>?</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image below it is clear that there is no perfect linear hyperplane than can </a:t>
            </a:r>
            <a:r>
              <a:rPr lang="en"/>
              <a:t>separate</a:t>
            </a:r>
            <a:r>
              <a:rPr lang="en"/>
              <a:t> the classes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Even if found a perfect linear hyperplane, it would be so close to its support vectors as to be oversensitive. So, lets not aim for perfection...</a:t>
            </a:r>
            <a:endParaRPr/>
          </a:p>
          <a:p>
            <a:pPr indent="0" lvl="0" marL="0">
              <a:spcBef>
                <a:spcPts val="1600"/>
              </a:spcBef>
              <a:spcAft>
                <a:spcPts val="1600"/>
              </a:spcAft>
              <a:buNone/>
            </a:pPr>
            <a:r>
              <a:t/>
            </a:r>
            <a:endParaRPr/>
          </a:p>
        </p:txBody>
      </p:sp>
      <p:pic>
        <p:nvPicPr>
          <p:cNvPr id="135" name="Shape 135"/>
          <p:cNvPicPr preferRelativeResize="0"/>
          <p:nvPr/>
        </p:nvPicPr>
        <p:blipFill>
          <a:blip r:embed="rId3">
            <a:alphaModFix/>
          </a:blip>
          <a:stretch>
            <a:fillRect/>
          </a:stretch>
        </p:blipFill>
        <p:spPr>
          <a:xfrm>
            <a:off x="3711575" y="1478175"/>
            <a:ext cx="3786175" cy="2610800"/>
          </a:xfrm>
          <a:prstGeom prst="rect">
            <a:avLst/>
          </a:prstGeom>
          <a:noFill/>
          <a:ln>
            <a:noFill/>
          </a:ln>
        </p:spPr>
      </p:pic>
      <p:pic>
        <p:nvPicPr>
          <p:cNvPr id="136" name="Shape 13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a:t>
            </a:r>
            <a:endParaRPr/>
          </a:p>
        </p:txBody>
      </p:sp>
      <p:sp>
        <p:nvSpPr>
          <p:cNvPr id="142" name="Shape 142"/>
          <p:cNvSpPr txBox="1"/>
          <p:nvPr>
            <p:ph idx="1" type="body"/>
          </p:nvPr>
        </p:nvSpPr>
        <p:spPr>
          <a:xfrm>
            <a:off x="311688" y="71292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generalization of the maximal margin classifier to the non-separable case is known as the support vector classifier.</a:t>
            </a:r>
            <a:endParaRPr/>
          </a:p>
          <a:p>
            <a:pPr indent="-342900" lvl="0" marL="457200" marR="0" rtl="0" algn="l">
              <a:lnSpc>
                <a:spcPct val="115000"/>
              </a:lnSpc>
              <a:spcBef>
                <a:spcPts val="0"/>
              </a:spcBef>
              <a:spcAft>
                <a:spcPts val="0"/>
              </a:spcAft>
              <a:buSzPts val="1800"/>
              <a:buChar char="-"/>
            </a:pPr>
            <a:r>
              <a:rPr lang="en"/>
              <a:t>Here, we are willing to give up perfect classification and what we may gain in return is lower variance (sensitivity to individual points), better classification of most observations.</a:t>
            </a:r>
            <a:endParaRPr/>
          </a:p>
          <a:p>
            <a:pPr indent="-342900" lvl="0" marL="457200" marR="0" rtl="0" algn="l">
              <a:lnSpc>
                <a:spcPct val="115000"/>
              </a:lnSpc>
              <a:spcBef>
                <a:spcPts val="0"/>
              </a:spcBef>
              <a:spcAft>
                <a:spcPts val="0"/>
              </a:spcAft>
              <a:buSzPts val="1800"/>
              <a:buChar char="-"/>
            </a:pPr>
            <a:r>
              <a:rPr lang="en"/>
              <a:t>We accomplish this by introducing a soft margin.The margin is soft because it can be violated by some of the training observations. </a:t>
            </a:r>
            <a:endParaRPr/>
          </a:p>
        </p:txBody>
      </p:sp>
      <p:pic>
        <p:nvPicPr>
          <p:cNvPr id="143" name="Shape 143"/>
          <p:cNvPicPr preferRelativeResize="0"/>
          <p:nvPr/>
        </p:nvPicPr>
        <p:blipFill>
          <a:blip r:embed="rId3">
            <a:alphaModFix/>
          </a:blip>
          <a:stretch>
            <a:fillRect/>
          </a:stretch>
        </p:blipFill>
        <p:spPr>
          <a:xfrm>
            <a:off x="1250575" y="3005425"/>
            <a:ext cx="6273050" cy="2138075"/>
          </a:xfrm>
          <a:prstGeom prst="rect">
            <a:avLst/>
          </a:prstGeom>
          <a:noFill/>
          <a:ln>
            <a:noFill/>
          </a:ln>
        </p:spPr>
      </p:pic>
      <p:pic>
        <p:nvPicPr>
          <p:cNvPr id="144" name="Shape 144"/>
          <p:cNvPicPr preferRelativeResize="0"/>
          <p:nvPr/>
        </p:nvPicPr>
        <p:blipFill>
          <a:blip r:embed="rId4">
            <a:alphaModFix/>
          </a:blip>
          <a:stretch>
            <a:fillRect/>
          </a:stretch>
        </p:blipFill>
        <p:spPr>
          <a:xfrm>
            <a:off x="8136800" y="2164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relax the margins: Slack Variables</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Lets revisit our maximization problem, but lets add something called slack variables ⍷</a:t>
            </a:r>
            <a:r>
              <a:rPr baseline="-25000" lang="en"/>
              <a:t>i</a:t>
            </a:r>
            <a:r>
              <a:rPr lang="en"/>
              <a:t>. A slack variables is something that allow individual observations to be on the wrong side of the margin or the hyperplane. </a:t>
            </a:r>
            <a:endParaRPr/>
          </a:p>
          <a:p>
            <a:pPr indent="-342900" lvl="0" marL="457200" rtl="0">
              <a:spcBef>
                <a:spcPts val="0"/>
              </a:spcBef>
              <a:spcAft>
                <a:spcPts val="0"/>
              </a:spcAft>
              <a:buSzPts val="1800"/>
              <a:buChar char="-"/>
            </a:pPr>
            <a:r>
              <a:rPr lang="en"/>
              <a:t>B</a:t>
            </a:r>
            <a:r>
              <a:rPr baseline="-25000" lang="en"/>
              <a:t>0</a:t>
            </a:r>
            <a:r>
              <a:rPr lang="en"/>
              <a:t>+ ∑B</a:t>
            </a:r>
            <a:r>
              <a:rPr baseline="-25000" lang="en"/>
              <a:t>p</a:t>
            </a:r>
            <a:r>
              <a:rPr lang="en"/>
              <a:t>X  = </a:t>
            </a:r>
            <a:endParaRPr/>
          </a:p>
          <a:p>
            <a:pPr indent="-342900" lvl="0" marL="457200" rtl="0">
              <a:spcBef>
                <a:spcPts val="1600"/>
              </a:spcBef>
              <a:spcAft>
                <a:spcPts val="0"/>
              </a:spcAft>
              <a:buSzPts val="1800"/>
              <a:buChar char="-"/>
            </a:pPr>
            <a:r>
              <a:rPr lang="en"/>
              <a:t>T</a:t>
            </a:r>
            <a:r>
              <a:rPr lang="en"/>
              <a:t>he slack variable ⍷</a:t>
            </a:r>
            <a:r>
              <a:rPr baseline="-25000" lang="en"/>
              <a:t>i</a:t>
            </a:r>
            <a:r>
              <a:rPr lang="en"/>
              <a:t> tells us where the ith observation is located, relative to the hyperplane and relative to the margin. If ⍷</a:t>
            </a:r>
            <a:r>
              <a:rPr baseline="-25000" lang="en"/>
              <a:t>i</a:t>
            </a:r>
            <a:r>
              <a:rPr lang="en"/>
              <a:t> = 0 then the ith observation is on the correct side of the margin.</a:t>
            </a:r>
            <a:endParaRPr/>
          </a:p>
          <a:p>
            <a:pPr indent="-342900" lvl="0" marL="457200">
              <a:spcBef>
                <a:spcPts val="0"/>
              </a:spcBef>
              <a:spcAft>
                <a:spcPts val="0"/>
              </a:spcAft>
              <a:buSzPts val="1800"/>
              <a:buChar char="-"/>
            </a:pPr>
            <a:r>
              <a:rPr lang="en"/>
              <a:t>If ⍷</a:t>
            </a:r>
            <a:r>
              <a:rPr baseline="-25000" lang="en"/>
              <a:t>i</a:t>
            </a:r>
            <a:r>
              <a:rPr lang="en"/>
              <a:t>&gt; 0 then the ith observation is on the wrong side of the margin, and we say that the ith observation has violated the margin. If ⍷</a:t>
            </a:r>
            <a:r>
              <a:rPr baseline="-25000" lang="en"/>
              <a:t>i</a:t>
            </a:r>
            <a:r>
              <a:rPr lang="en"/>
              <a:t> &gt; 1 then it is on the wrong side of the hyperplane.</a:t>
            </a:r>
            <a:endParaRPr/>
          </a:p>
        </p:txBody>
      </p:sp>
      <p:pic>
        <p:nvPicPr>
          <p:cNvPr id="151" name="Shape 151"/>
          <p:cNvPicPr preferRelativeResize="0"/>
          <p:nvPr/>
        </p:nvPicPr>
        <p:blipFill>
          <a:blip r:embed="rId3">
            <a:alphaModFix/>
          </a:blip>
          <a:stretch>
            <a:fillRect/>
          </a:stretch>
        </p:blipFill>
        <p:spPr>
          <a:xfrm>
            <a:off x="2250675" y="2165150"/>
            <a:ext cx="2857500" cy="572700"/>
          </a:xfrm>
          <a:prstGeom prst="rect">
            <a:avLst/>
          </a:prstGeom>
          <a:noFill/>
          <a:ln>
            <a:noFill/>
          </a:ln>
        </p:spPr>
      </p:pic>
      <p:pic>
        <p:nvPicPr>
          <p:cNvPr id="152" name="Shape 15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how do we control how the number of misclassified point we want? We </a:t>
            </a:r>
            <a:r>
              <a:rPr lang="en"/>
              <a:t>can calculate the  ∑⍷</a:t>
            </a:r>
            <a:r>
              <a:rPr baseline="-25000" lang="en"/>
              <a:t>i</a:t>
            </a:r>
            <a:r>
              <a:rPr baseline="-25000" i="1" lang="en"/>
              <a:t>,</a:t>
            </a:r>
            <a:r>
              <a:rPr lang="en"/>
              <a:t>that is the sum of the slack variables. We do this by bounding ∑⍷i, by C. That is, C is the maximum amount of violations to the margin (and to the hyperplane) that we will tolerate.</a:t>
            </a:r>
            <a:endParaRPr/>
          </a:p>
          <a:p>
            <a:pPr indent="-342900" lvl="0" marL="457200" rtl="0">
              <a:spcBef>
                <a:spcPts val="0"/>
              </a:spcBef>
              <a:spcAft>
                <a:spcPts val="0"/>
              </a:spcAft>
              <a:buSzPts val="1800"/>
              <a:buChar char="-"/>
            </a:pPr>
            <a:r>
              <a:rPr lang="en"/>
              <a:t>If C = 0 then there is no budget for violations to the margin, and it must be the case that ⍷i = ... = ⍷i = 0. For C &gt; 0 no more than C observations can be on the wrong side of the hyperplane.</a:t>
            </a:r>
            <a:endParaRPr/>
          </a:p>
          <a:p>
            <a:pPr indent="-342900" lvl="0" marL="457200" rtl="0">
              <a:spcBef>
                <a:spcPts val="0"/>
              </a:spcBef>
              <a:spcAft>
                <a:spcPts val="0"/>
              </a:spcAft>
              <a:buSzPts val="1800"/>
              <a:buChar char="-"/>
            </a:pPr>
            <a:r>
              <a:rPr lang="en"/>
              <a:t>C is therefore a tuning parameter that is estimated by cross-validation. </a:t>
            </a:r>
            <a:endParaRPr/>
          </a:p>
        </p:txBody>
      </p:sp>
      <p:pic>
        <p:nvPicPr>
          <p:cNvPr id="159" name="Shape 159"/>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Computing a non-linear decision </a:t>
            </a:r>
            <a:r>
              <a:rPr lang="en"/>
              <a:t>boundary</a:t>
            </a:r>
            <a:r>
              <a:rPr lang="en"/>
              <a:t> with SVC</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did we add non-linearity in the context of OLS? </a:t>
            </a:r>
            <a:r>
              <a:rPr b="1" lang="en"/>
              <a:t>POLYNOMIAL TERMS.</a:t>
            </a:r>
            <a:endParaRPr b="1"/>
          </a:p>
          <a:p>
            <a:pPr indent="-342900" lvl="0" marL="457200" rtl="0">
              <a:spcBef>
                <a:spcPts val="0"/>
              </a:spcBef>
              <a:spcAft>
                <a:spcPts val="0"/>
              </a:spcAft>
              <a:buSzPts val="1800"/>
              <a:buChar char="-"/>
            </a:pPr>
            <a:r>
              <a:rPr lang="en"/>
              <a:t>We can do the same here, while maximizing the margin with constraint</a:t>
            </a:r>
            <a:endParaRPr/>
          </a:p>
          <a:p>
            <a:pPr indent="457200" lvl="0" marL="914400" rtl="0">
              <a:spcBef>
                <a:spcPts val="1600"/>
              </a:spcBef>
              <a:spcAft>
                <a:spcPts val="0"/>
              </a:spcAft>
              <a:buNone/>
            </a:pPr>
            <a:r>
              <a:rPr lang="en"/>
              <a:t>B</a:t>
            </a:r>
            <a:r>
              <a:rPr baseline="-25000" lang="en"/>
              <a:t>0</a:t>
            </a:r>
            <a:r>
              <a:rPr lang="en"/>
              <a:t>+ ∑B</a:t>
            </a:r>
            <a:r>
              <a:rPr baseline="-25000" lang="en"/>
              <a:t>p</a:t>
            </a:r>
            <a:r>
              <a:rPr lang="en"/>
              <a:t>X + ∑B</a:t>
            </a:r>
            <a:r>
              <a:rPr baseline="30000" lang="en"/>
              <a:t>2</a:t>
            </a:r>
            <a:r>
              <a:rPr baseline="-25000" lang="en"/>
              <a:t>p</a:t>
            </a:r>
            <a:r>
              <a:rPr lang="en"/>
              <a:t>X = </a:t>
            </a:r>
            <a:endParaRPr/>
          </a:p>
          <a:p>
            <a:pPr indent="-342900" lvl="0" marL="457200" rtl="0">
              <a:spcBef>
                <a:spcPts val="1600"/>
              </a:spcBef>
              <a:spcAft>
                <a:spcPts val="0"/>
              </a:spcAft>
              <a:buSzPts val="1800"/>
              <a:buChar char="-"/>
            </a:pPr>
            <a:r>
              <a:rPr lang="en"/>
              <a:t>Why does this lead to a non-linear decision boundary? In the enlarged feature space, the decision boundary that results from the above equation is in fact linear. But in the original feature space, the decision boundary is of the form of a quadratic polynomial, and its solutions are non-linear.</a:t>
            </a:r>
            <a:endParaRPr/>
          </a:p>
        </p:txBody>
      </p:sp>
      <p:pic>
        <p:nvPicPr>
          <p:cNvPr id="166" name="Shape 166"/>
          <p:cNvPicPr preferRelativeResize="0"/>
          <p:nvPr/>
        </p:nvPicPr>
        <p:blipFill>
          <a:blip r:embed="rId3">
            <a:alphaModFix/>
          </a:blip>
          <a:stretch>
            <a:fillRect/>
          </a:stretch>
        </p:blipFill>
        <p:spPr>
          <a:xfrm>
            <a:off x="4047000" y="1964325"/>
            <a:ext cx="2857500" cy="618425"/>
          </a:xfrm>
          <a:prstGeom prst="rect">
            <a:avLst/>
          </a:prstGeom>
          <a:noFill/>
          <a:ln>
            <a:noFill/>
          </a:ln>
        </p:spPr>
      </p:pic>
      <p:pic>
        <p:nvPicPr>
          <p:cNvPr id="167" name="Shape 167"/>
          <p:cNvPicPr preferRelativeResize="0"/>
          <p:nvPr/>
        </p:nvPicPr>
        <p:blipFill>
          <a:blip r:embed="rId4">
            <a:alphaModFix/>
          </a:blip>
          <a:stretch>
            <a:fillRect/>
          </a:stretch>
        </p:blipFill>
        <p:spPr>
          <a:xfrm>
            <a:off x="7986025" y="-127675"/>
            <a:ext cx="6955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Finally, Support Vector Machines. </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SVM is an extension of the support vector classifier that results from enlarging the feature space in a specific way, using kernels. So now, we can relax the necessity of linearity (hyperplanes can only achieve linear decision boundaries). </a:t>
            </a:r>
            <a:endParaRPr/>
          </a:p>
          <a:p>
            <a:pPr indent="-342900" lvl="0" marL="457200" rtl="0">
              <a:spcBef>
                <a:spcPts val="0"/>
              </a:spcBef>
              <a:spcAft>
                <a:spcPts val="0"/>
              </a:spcAft>
              <a:buSzPts val="1800"/>
              <a:buChar char="-"/>
            </a:pPr>
            <a:r>
              <a:rPr lang="en"/>
              <a:t> However, expanding to a larger feature space means much more computational expense. </a:t>
            </a:r>
            <a:endParaRPr/>
          </a:p>
          <a:p>
            <a:pPr indent="-342900" lvl="0" marL="457200" rtl="0">
              <a:spcBef>
                <a:spcPts val="0"/>
              </a:spcBef>
              <a:spcAft>
                <a:spcPts val="0"/>
              </a:spcAft>
              <a:buSzPts val="1800"/>
              <a:buChar char="-"/>
            </a:pPr>
            <a:r>
              <a:rPr lang="en"/>
              <a:t>The solution to the predicament lies here in taking the </a:t>
            </a:r>
            <a:r>
              <a:rPr i="1" lang="en"/>
              <a:t>inner products</a:t>
            </a:r>
            <a:r>
              <a:rPr lang="en"/>
              <a:t> of the observations. That is, we think of an observation as a 1-D vector, a single point.</a:t>
            </a:r>
            <a:endParaRPr/>
          </a:p>
          <a:p>
            <a:pPr indent="-342900" lvl="0" marL="457200">
              <a:spcBef>
                <a:spcPts val="0"/>
              </a:spcBef>
              <a:spcAft>
                <a:spcPts val="0"/>
              </a:spcAft>
              <a:buSzPts val="1800"/>
              <a:buChar char="-"/>
            </a:pPr>
            <a:r>
              <a:rPr lang="en"/>
              <a:t>The inner product of two r-vectors x</a:t>
            </a:r>
            <a:r>
              <a:rPr baseline="-25000" lang="en"/>
              <a:t>i</a:t>
            </a:r>
            <a:r>
              <a:rPr lang="en"/>
              <a:t>, x</a:t>
            </a:r>
            <a:r>
              <a:rPr baseline="-25000" lang="en"/>
              <a:t>i+1</a:t>
            </a:r>
            <a:r>
              <a:rPr lang="en"/>
              <a:t>is defined as ⟨x</a:t>
            </a:r>
            <a:r>
              <a:rPr baseline="-25000" lang="en"/>
              <a:t>i</a:t>
            </a:r>
            <a:r>
              <a:rPr lang="en"/>
              <a:t>, x</a:t>
            </a:r>
            <a:r>
              <a:rPr baseline="-25000" lang="en"/>
              <a:t>i+1</a:t>
            </a:r>
            <a:r>
              <a:rPr lang="en"/>
              <a:t>⟩ = ∑ x</a:t>
            </a:r>
            <a:r>
              <a:rPr baseline="-25000" lang="en"/>
              <a:t>i</a:t>
            </a:r>
            <a:r>
              <a:rPr lang="en"/>
              <a:t>,x</a:t>
            </a:r>
            <a:r>
              <a:rPr baseline="-25000" lang="en"/>
              <a:t>i+1</a:t>
            </a:r>
            <a:r>
              <a:rPr lang="en"/>
              <a:t>. </a:t>
            </a:r>
            <a:endParaRPr/>
          </a:p>
        </p:txBody>
      </p:sp>
      <p:pic>
        <p:nvPicPr>
          <p:cNvPr id="174" name="Shape 17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with inner product</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used our old hyper plane function </a:t>
            </a:r>
            <a:r>
              <a:rPr lang="en"/>
              <a:t>f(x</a:t>
            </a:r>
            <a:r>
              <a:rPr baseline="-25000" lang="en"/>
              <a:t>i</a:t>
            </a:r>
            <a:r>
              <a:rPr lang="en"/>
              <a:t>) = </a:t>
            </a:r>
            <a:endParaRPr/>
          </a:p>
          <a:p>
            <a:pPr indent="-342900" lvl="0" marL="457200" rtl="0">
              <a:spcBef>
                <a:spcPts val="0"/>
              </a:spcBef>
              <a:spcAft>
                <a:spcPts val="0"/>
              </a:spcAft>
              <a:buSzPts val="1800"/>
              <a:buChar char="-"/>
            </a:pPr>
            <a:r>
              <a:rPr lang="en"/>
              <a:t>The alpha is the same as our Beta B, and the notation i ⍷ S implies that if a training observation is not a support vector, then its </a:t>
            </a:r>
            <a:r>
              <a:rPr i="1" lang="en"/>
              <a:t>α</a:t>
            </a:r>
            <a:r>
              <a:rPr baseline="-25000" i="1" lang="en"/>
              <a:t>i</a:t>
            </a:r>
            <a:r>
              <a:rPr lang="en"/>
              <a:t> equals zero. So S is the collection of indices of these support points.</a:t>
            </a:r>
            <a:endParaRPr/>
          </a:p>
          <a:p>
            <a:pPr indent="-342900" lvl="0" marL="457200" rtl="0">
              <a:spcBef>
                <a:spcPts val="0"/>
              </a:spcBef>
              <a:spcAft>
                <a:spcPts val="0"/>
              </a:spcAft>
              <a:buSzPts val="1800"/>
              <a:buChar char="-"/>
            </a:pPr>
            <a:r>
              <a:rPr lang="en"/>
              <a:t>To estimate the parameters </a:t>
            </a:r>
            <a:r>
              <a:rPr i="1" lang="en"/>
              <a:t>α</a:t>
            </a:r>
            <a:r>
              <a:rPr baseline="-25000" lang="en"/>
              <a:t>1</a:t>
            </a:r>
            <a:r>
              <a:rPr lang="en"/>
              <a:t>,...,</a:t>
            </a:r>
            <a:r>
              <a:rPr i="1" lang="en"/>
              <a:t>α</a:t>
            </a:r>
            <a:r>
              <a:rPr baseline="-25000" lang="en"/>
              <a:t>n</a:t>
            </a:r>
            <a:r>
              <a:rPr lang="en"/>
              <a:t> and </a:t>
            </a:r>
            <a:r>
              <a:rPr i="1" lang="en"/>
              <a:t>β</a:t>
            </a:r>
            <a:r>
              <a:rPr baseline="-25000" lang="en"/>
              <a:t>0</a:t>
            </a:r>
            <a:r>
              <a:rPr lang="en"/>
              <a:t>, all we need are the (n choose 2)</a:t>
            </a:r>
            <a:br>
              <a:rPr lang="en"/>
            </a:br>
            <a:r>
              <a:rPr lang="en"/>
              <a:t>inner products ⟨x</a:t>
            </a:r>
            <a:r>
              <a:rPr baseline="-25000" lang="en"/>
              <a:t>i</a:t>
            </a:r>
            <a:r>
              <a:rPr lang="en"/>
              <a:t>, x</a:t>
            </a:r>
            <a:r>
              <a:rPr baseline="-25000" lang="en"/>
              <a:t>i+1</a:t>
            </a:r>
            <a:r>
              <a:rPr lang="en"/>
              <a:t>⟩ between all pairs of training observation bounded by S.</a:t>
            </a:r>
            <a:br>
              <a:rPr lang="en"/>
            </a:br>
            <a:endParaRPr/>
          </a:p>
        </p:txBody>
      </p:sp>
      <p:pic>
        <p:nvPicPr>
          <p:cNvPr id="181" name="Shape 181"/>
          <p:cNvPicPr preferRelativeResize="0"/>
          <p:nvPr/>
        </p:nvPicPr>
        <p:blipFill>
          <a:blip r:embed="rId3">
            <a:alphaModFix/>
          </a:blip>
          <a:stretch>
            <a:fillRect/>
          </a:stretch>
        </p:blipFill>
        <p:spPr>
          <a:xfrm>
            <a:off x="5558075" y="908600"/>
            <a:ext cx="2216050" cy="68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Kernel Trick</a:t>
            </a:r>
            <a:endParaRPr/>
          </a:p>
        </p:txBody>
      </p:sp>
      <p:sp>
        <p:nvSpPr>
          <p:cNvPr id="187" name="Shape 187"/>
          <p:cNvSpPr txBox="1"/>
          <p:nvPr>
            <p:ph idx="1" type="body"/>
          </p:nvPr>
        </p:nvSpPr>
        <p:spPr>
          <a:xfrm>
            <a:off x="311700" y="1152475"/>
            <a:ext cx="8520600" cy="3672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Taking the inner products in a particular way is called </a:t>
            </a:r>
            <a:r>
              <a:rPr i="1" lang="en"/>
              <a:t>kernel trick </a:t>
            </a:r>
            <a:r>
              <a:rPr lang="en"/>
              <a:t>because we are enlarging the feature space so that we can find a </a:t>
            </a:r>
            <a:r>
              <a:rPr i="1" lang="en"/>
              <a:t>hyperplane </a:t>
            </a:r>
            <a:r>
              <a:rPr lang="en"/>
              <a:t>in the new dimension. However, by taking the inner products, we are actually doing the computation in the original dimension. </a:t>
            </a:r>
            <a:endParaRPr/>
          </a:p>
          <a:p>
            <a:pPr indent="-342900" lvl="0" marL="457200" rtl="0">
              <a:spcBef>
                <a:spcPts val="0"/>
              </a:spcBef>
              <a:spcAft>
                <a:spcPts val="0"/>
              </a:spcAft>
              <a:buSzPts val="1800"/>
              <a:buChar char="-"/>
            </a:pPr>
            <a:r>
              <a:rPr lang="en"/>
              <a:t>Taking the inner product, or v∗u, it would basically be the length projection of v onto u (the part of v in direction of u) multiplied by the length of u. S</a:t>
            </a:r>
            <a:r>
              <a:rPr b="1" lang="en"/>
              <a:t>o you basically have a measure of how much the vectors move in same directio</a:t>
            </a:r>
            <a:r>
              <a:rPr lang="en"/>
              <a:t>n.</a:t>
            </a:r>
            <a:endParaRPr/>
          </a:p>
          <a:p>
            <a:pPr indent="-342900" lvl="0" marL="457200" rtl="0">
              <a:spcBef>
                <a:spcPts val="0"/>
              </a:spcBef>
              <a:spcAft>
                <a:spcPts val="0"/>
              </a:spcAft>
              <a:buSzPts val="1800"/>
              <a:buChar char="-"/>
            </a:pPr>
            <a:r>
              <a:rPr lang="en"/>
              <a:t>If we generalize taking the inner product and instead of ⟨x</a:t>
            </a:r>
            <a:r>
              <a:rPr baseline="-25000" lang="en"/>
              <a:t>i</a:t>
            </a:r>
            <a:r>
              <a:rPr lang="en"/>
              <a:t>, x</a:t>
            </a:r>
            <a:r>
              <a:rPr baseline="-25000" lang="en"/>
              <a:t>i+1</a:t>
            </a:r>
            <a:r>
              <a:rPr lang="en"/>
              <a:t>⟩ = ∑ xi, x</a:t>
            </a:r>
            <a:r>
              <a:rPr baseline="-25000" lang="en"/>
              <a:t>i+1</a:t>
            </a:r>
            <a:r>
              <a:rPr lang="en"/>
              <a:t>, use a kernel function K (x</a:t>
            </a:r>
            <a:r>
              <a:rPr baseline="-25000" lang="en"/>
              <a:t>i</a:t>
            </a:r>
            <a:r>
              <a:rPr lang="en"/>
              <a:t>, x</a:t>
            </a:r>
            <a:r>
              <a:rPr baseline="-25000" lang="en"/>
              <a:t>i+1</a:t>
            </a:r>
            <a:r>
              <a:rPr lang="en"/>
              <a:t> ).</a:t>
            </a:r>
            <a:r>
              <a:rPr b="1" lang="en"/>
              <a:t> A kernel is a function that quantifies the similarity of two observations. </a:t>
            </a:r>
            <a:endParaRPr b="1"/>
          </a:p>
        </p:txBody>
      </p:sp>
      <p:pic>
        <p:nvPicPr>
          <p:cNvPr id="188" name="Shape 188"/>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Kernel Functions</a:t>
            </a:r>
            <a:endParaRPr/>
          </a:p>
        </p:txBody>
      </p:sp>
      <p:sp>
        <p:nvSpPr>
          <p:cNvPr id="194" name="Shape 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Linear Kernel :</a:t>
            </a:r>
            <a:r>
              <a:rPr lang="en"/>
              <a:t>  </a:t>
            </a:r>
            <a:r>
              <a:rPr lang="en"/>
              <a:t>K (x</a:t>
            </a:r>
            <a:r>
              <a:rPr baseline="-25000" lang="en"/>
              <a:t>i</a:t>
            </a:r>
            <a:r>
              <a:rPr lang="en"/>
              <a:t>, x</a:t>
            </a:r>
            <a:r>
              <a:rPr baseline="-25000" lang="en"/>
              <a:t>i+1</a:t>
            </a:r>
            <a:r>
              <a:rPr lang="en"/>
              <a:t> ) = ∑ xi, x</a:t>
            </a:r>
            <a:r>
              <a:rPr baseline="-25000" lang="en"/>
              <a:t>i+1</a:t>
            </a:r>
            <a:r>
              <a:rPr lang="en"/>
              <a:t>, [ SAME AS BEFORE ]</a:t>
            </a:r>
            <a:endParaRPr/>
          </a:p>
          <a:p>
            <a:pPr indent="-342900" lvl="0" marL="457200" rtl="0">
              <a:spcBef>
                <a:spcPts val="0"/>
              </a:spcBef>
              <a:spcAft>
                <a:spcPts val="0"/>
              </a:spcAft>
              <a:buSzPts val="1800"/>
              <a:buChar char="-"/>
            </a:pPr>
            <a:r>
              <a:rPr b="1" lang="en"/>
              <a:t>Polynomial kernel :  </a:t>
            </a:r>
            <a:r>
              <a:rPr lang="en"/>
              <a:t>   K (x</a:t>
            </a:r>
            <a:r>
              <a:rPr baseline="-25000" lang="en"/>
              <a:t>i</a:t>
            </a:r>
            <a:r>
              <a:rPr lang="en"/>
              <a:t>, x</a:t>
            </a:r>
            <a:r>
              <a:rPr baseline="-25000" lang="en"/>
              <a:t>i+1</a:t>
            </a:r>
            <a:r>
              <a:rPr lang="en"/>
              <a:t> ) = (1 +∑x</a:t>
            </a:r>
            <a:r>
              <a:rPr baseline="-25000" lang="en"/>
              <a:t>ij</a:t>
            </a:r>
            <a:r>
              <a:rPr lang="en"/>
              <a:t> x</a:t>
            </a:r>
            <a:r>
              <a:rPr baseline="-25000" lang="en"/>
              <a:t>i+1 j</a:t>
            </a:r>
            <a:r>
              <a:rPr lang="en"/>
              <a:t> )</a:t>
            </a:r>
            <a:r>
              <a:rPr baseline="30000" lang="en"/>
              <a:t>d</a:t>
            </a:r>
            <a:r>
              <a:rPr lang="en"/>
              <a:t> .U sing such a kernel with </a:t>
            </a:r>
            <a:r>
              <a:rPr i="1" lang="en"/>
              <a:t>d &gt; 1</a:t>
            </a:r>
            <a:r>
              <a:rPr lang="en"/>
              <a:t>, instead of the linear kernel in the support vector classifier algorithm leads to a much more flexible decision boundary.</a:t>
            </a:r>
            <a:endParaRPr/>
          </a:p>
          <a:p>
            <a:pPr indent="-342900" lvl="0" marL="457200" rtl="0">
              <a:spcBef>
                <a:spcPts val="0"/>
              </a:spcBef>
              <a:spcAft>
                <a:spcPts val="0"/>
              </a:spcAft>
              <a:buSzPts val="1800"/>
              <a:buChar char="-"/>
            </a:pPr>
            <a:r>
              <a:rPr b="1" lang="en"/>
              <a:t>Radial Bias kerne</a:t>
            </a:r>
            <a:r>
              <a:rPr lang="en"/>
              <a:t>l K (x</a:t>
            </a:r>
            <a:r>
              <a:rPr baseline="-25000" lang="en"/>
              <a:t>i</a:t>
            </a:r>
            <a:r>
              <a:rPr lang="en"/>
              <a:t>, x</a:t>
            </a:r>
            <a:r>
              <a:rPr baseline="-25000" lang="en"/>
              <a:t>i+1</a:t>
            </a:r>
            <a:r>
              <a:rPr lang="en"/>
              <a:t> ) = </a:t>
            </a:r>
            <a:endParaRPr/>
          </a:p>
          <a:p>
            <a:pPr indent="-342900" lvl="0" marL="457200" rtl="0">
              <a:spcBef>
                <a:spcPts val="0"/>
              </a:spcBef>
              <a:spcAft>
                <a:spcPts val="0"/>
              </a:spcAft>
              <a:buSzPts val="1800"/>
              <a:buChar char="-"/>
            </a:pPr>
            <a:r>
              <a:rPr i="1" lang="en"/>
              <a:t>γ</a:t>
            </a:r>
            <a:r>
              <a:rPr lang="en"/>
              <a:t> is a positive constant.</a:t>
            </a:r>
            <a:endParaRPr/>
          </a:p>
          <a:p>
            <a:pPr indent="-342900" lvl="0" marL="457200" rtl="0">
              <a:spcBef>
                <a:spcPts val="0"/>
              </a:spcBef>
              <a:spcAft>
                <a:spcPts val="0"/>
              </a:spcAft>
              <a:buSzPts val="1800"/>
              <a:buChar char="-"/>
            </a:pPr>
            <a:r>
              <a:rPr lang="en"/>
              <a:t>If a test observation is far from a training observation, this means that the result of  K (x</a:t>
            </a:r>
            <a:r>
              <a:rPr baseline="-25000" lang="en"/>
              <a:t>i</a:t>
            </a:r>
            <a:r>
              <a:rPr lang="en"/>
              <a:t>, x</a:t>
            </a:r>
            <a:r>
              <a:rPr baseline="-25000" lang="en"/>
              <a:t>i+1</a:t>
            </a:r>
            <a:r>
              <a:rPr lang="en"/>
              <a:t> ) will be a very tiny number. </a:t>
            </a:r>
            <a:endParaRPr/>
          </a:p>
          <a:p>
            <a:pPr indent="-342900" lvl="0" marL="457200">
              <a:spcBef>
                <a:spcPts val="0"/>
              </a:spcBef>
              <a:spcAft>
                <a:spcPts val="0"/>
              </a:spcAft>
              <a:buSzPts val="1800"/>
              <a:buChar char="-"/>
            </a:pPr>
            <a:r>
              <a:rPr lang="en"/>
              <a:t>This means that the radial kernel has very local behavior, in the sense that only nearby training observations have an effect on the class label of a test observation.</a:t>
            </a:r>
            <a:endParaRPr/>
          </a:p>
        </p:txBody>
      </p:sp>
      <p:pic>
        <p:nvPicPr>
          <p:cNvPr id="195" name="Shape 195"/>
          <p:cNvPicPr preferRelativeResize="0"/>
          <p:nvPr/>
        </p:nvPicPr>
        <p:blipFill>
          <a:blip r:embed="rId3">
            <a:alphaModFix/>
          </a:blip>
          <a:stretch>
            <a:fillRect/>
          </a:stretch>
        </p:blipFill>
        <p:spPr>
          <a:xfrm>
            <a:off x="4097425" y="2461625"/>
            <a:ext cx="2131450" cy="51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Background.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Formalized in the early 1990’s, SVM’s are a classification algorithm that come from a family of </a:t>
            </a:r>
            <a:r>
              <a:rPr i="1" lang="en"/>
              <a:t>kernel methods (we will discuss kernels later)</a:t>
            </a:r>
            <a:endParaRPr/>
          </a:p>
          <a:p>
            <a:pPr indent="-342900" lvl="0" marL="457200" rtl="0">
              <a:spcBef>
                <a:spcPts val="0"/>
              </a:spcBef>
              <a:spcAft>
                <a:spcPts val="0"/>
              </a:spcAft>
              <a:buSzPts val="1800"/>
              <a:buChar char="-"/>
            </a:pPr>
            <a:r>
              <a:rPr lang="en"/>
              <a:t>The broad approach in SVM’s is to find a </a:t>
            </a:r>
            <a:r>
              <a:rPr i="1" lang="en"/>
              <a:t>hyperplane </a:t>
            </a:r>
            <a:r>
              <a:rPr lang="en"/>
              <a:t>that acts a a decision boundary between classes. It can be used both in the binary and multi-class setting.</a:t>
            </a:r>
            <a:endParaRPr/>
          </a:p>
          <a:p>
            <a:pPr indent="-342900" lvl="0" marL="457200" rtl="0">
              <a:spcBef>
                <a:spcPts val="0"/>
              </a:spcBef>
              <a:spcAft>
                <a:spcPts val="0"/>
              </a:spcAft>
              <a:buSzPts val="1800"/>
              <a:buChar char="-"/>
            </a:pPr>
            <a:r>
              <a:rPr lang="en"/>
              <a:t>Before continuing, let us consider what a </a:t>
            </a:r>
            <a:r>
              <a:rPr i="1" lang="en"/>
              <a:t>hyperplane</a:t>
            </a:r>
            <a:r>
              <a:rPr lang="en"/>
              <a:t> actually is. </a:t>
            </a:r>
            <a:endParaRPr/>
          </a:p>
          <a:p>
            <a:pPr indent="0" lvl="0" marL="0">
              <a:spcBef>
                <a:spcPts val="1600"/>
              </a:spcBef>
              <a:spcAft>
                <a:spcPts val="1600"/>
              </a:spcAft>
              <a:buNone/>
            </a:pPr>
            <a:r>
              <a:t/>
            </a:r>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RBF Kernel</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advantage of the radial kernel is computational, and it amounts to the fact that using kernels, one need only compute K(x</a:t>
            </a:r>
            <a:r>
              <a:rPr baseline="-25000" lang="en"/>
              <a:t>i</a:t>
            </a:r>
            <a:r>
              <a:rPr lang="en"/>
              <a:t>, x</a:t>
            </a:r>
            <a:r>
              <a:rPr baseline="-25000" lang="en"/>
              <a:t>i+1</a:t>
            </a:r>
            <a:r>
              <a:rPr lang="en"/>
              <a:t>) for all 􏰉n choose 2􏰀 distinct pairs i, i+1.</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with more than 2 classes </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One versus one</a:t>
            </a:r>
            <a:r>
              <a:rPr lang="en"/>
              <a:t>: A one-versus-one approach constructs 􏰉K choose 2 - SVMs, each of which compares a pair of classes. We classify a test observation using each of the 􏰉K choose 2 􏰀 classifiers, and we tally the number of times that the test observation is assigned to each of the K classes. The final classification is performed by assigning the test observation to the class to which it was most frequently assigned in these 􏰉K choose 2 􏰀 pairwise classifications.</a:t>
            </a:r>
            <a:endParaRPr/>
          </a:p>
          <a:p>
            <a:pPr indent="-342900" lvl="0" marL="457200">
              <a:spcBef>
                <a:spcPts val="0"/>
              </a:spcBef>
              <a:spcAft>
                <a:spcPts val="0"/>
              </a:spcAft>
              <a:buSzPts val="1800"/>
              <a:buChar char="-"/>
            </a:pPr>
            <a:r>
              <a:rPr b="1" lang="en"/>
              <a:t>One versus all : </a:t>
            </a:r>
            <a:r>
              <a:rPr lang="en"/>
              <a:t>We fit K SVMs, each time comparing one of all the K classes to the other remaining K−1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Hyperplane?</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a </a:t>
            </a:r>
            <a:r>
              <a:rPr i="1" lang="en"/>
              <a:t>p</a:t>
            </a:r>
            <a:r>
              <a:rPr lang="en"/>
              <a:t>-dimensional space (think of </a:t>
            </a:r>
            <a:r>
              <a:rPr i="1" lang="en"/>
              <a:t>p </a:t>
            </a:r>
            <a:r>
              <a:rPr lang="en"/>
              <a:t>as features), a </a:t>
            </a:r>
            <a:r>
              <a:rPr i="1" lang="en"/>
              <a:t>hyperplane </a:t>
            </a:r>
            <a:r>
              <a:rPr lang="en"/>
              <a:t>is a parallel subspace (parallel implies the subspace may not pass through the origin) of </a:t>
            </a:r>
            <a:r>
              <a:rPr i="1" lang="en"/>
              <a:t>p-1 </a:t>
            </a:r>
            <a:r>
              <a:rPr lang="en"/>
              <a:t>dimensions. </a:t>
            </a:r>
            <a:endParaRPr/>
          </a:p>
          <a:p>
            <a:pPr indent="-342900" lvl="0" marL="457200" rtl="0">
              <a:spcBef>
                <a:spcPts val="0"/>
              </a:spcBef>
              <a:spcAft>
                <a:spcPts val="0"/>
              </a:spcAft>
              <a:buSzPts val="1800"/>
              <a:buChar char="-"/>
            </a:pPr>
            <a:r>
              <a:rPr lang="en"/>
              <a:t>So in a 2-D setting (x,y), a hyperplane is just a line of 1-D (2-1) of the equation β</a:t>
            </a:r>
            <a:r>
              <a:rPr baseline="-25000" lang="en"/>
              <a:t>0</a:t>
            </a:r>
            <a:r>
              <a:rPr lang="en"/>
              <a:t> + β</a:t>
            </a:r>
            <a:r>
              <a:rPr baseline="-25000" lang="en"/>
              <a:t>1</a:t>
            </a:r>
            <a:r>
              <a:rPr lang="en"/>
              <a:t>X</a:t>
            </a:r>
            <a:r>
              <a:rPr baseline="-25000" lang="en"/>
              <a:t>1</a:t>
            </a:r>
            <a:r>
              <a:rPr lang="en"/>
              <a:t>  = 0 . This is just our linear regression line. </a:t>
            </a:r>
            <a:endParaRPr/>
          </a:p>
          <a:p>
            <a:pPr indent="-342900" lvl="0" marL="457200">
              <a:spcBef>
                <a:spcPts val="0"/>
              </a:spcBef>
              <a:spcAft>
                <a:spcPts val="0"/>
              </a:spcAft>
              <a:buSzPts val="1800"/>
              <a:buChar char="-"/>
            </a:pPr>
            <a:r>
              <a:rPr lang="en"/>
              <a:t>In a 3-D setting a hyperplane is a flat 2-D space, a plane. Look below:</a:t>
            </a:r>
            <a:endParaRPr/>
          </a:p>
        </p:txBody>
      </p:sp>
      <p:pic>
        <p:nvPicPr>
          <p:cNvPr id="69" name="Shape 69"/>
          <p:cNvPicPr preferRelativeResize="0"/>
          <p:nvPr/>
        </p:nvPicPr>
        <p:blipFill>
          <a:blip r:embed="rId3">
            <a:alphaModFix/>
          </a:blip>
          <a:stretch>
            <a:fillRect/>
          </a:stretch>
        </p:blipFill>
        <p:spPr>
          <a:xfrm>
            <a:off x="3785825" y="2858950"/>
            <a:ext cx="2653075" cy="21858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Hyperplanes in higher dimensions</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hyperplane in </a:t>
            </a:r>
            <a:r>
              <a:rPr i="1" lang="en"/>
              <a:t>p</a:t>
            </a:r>
            <a:r>
              <a:rPr lang="en"/>
              <a:t> dimensions has the form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=0.</a:t>
            </a:r>
            <a:endParaRPr/>
          </a:p>
          <a:p>
            <a:pPr indent="-342900" lvl="0" marL="457200" rtl="0">
              <a:spcBef>
                <a:spcPts val="0"/>
              </a:spcBef>
              <a:spcAft>
                <a:spcPts val="0"/>
              </a:spcAft>
              <a:buSzPts val="1800"/>
              <a:buChar char="-"/>
            </a:pPr>
            <a:r>
              <a:rPr lang="en"/>
              <a:t>This means that for any X = (X</a:t>
            </a:r>
            <a:r>
              <a:rPr baseline="-25000" lang="en"/>
              <a:t>1</a:t>
            </a:r>
            <a:r>
              <a:rPr lang="en"/>
              <a:t>,X</a:t>
            </a:r>
            <a:r>
              <a:rPr baseline="-25000" lang="en"/>
              <a:t>2</a:t>
            </a:r>
            <a:r>
              <a:rPr lang="en"/>
              <a:t>,...,X</a:t>
            </a:r>
            <a:r>
              <a:rPr baseline="-25000" lang="en"/>
              <a:t>p</a:t>
            </a:r>
            <a:r>
              <a:rPr lang="en"/>
              <a:t>) for which the above equation is true, is a point on the </a:t>
            </a:r>
            <a:r>
              <a:rPr i="1" lang="en"/>
              <a:t>p</a:t>
            </a:r>
            <a:r>
              <a:rPr lang="en"/>
              <a:t>-1 dimensional hyperplane. </a:t>
            </a:r>
            <a:endParaRPr/>
          </a:p>
          <a:p>
            <a:pPr indent="-342900" lvl="0" marL="457200" rtl="0">
              <a:spcBef>
                <a:spcPts val="0"/>
              </a:spcBef>
              <a:spcAft>
                <a:spcPts val="0"/>
              </a:spcAft>
              <a:buSzPts val="1800"/>
              <a:buChar char="-"/>
            </a:pPr>
            <a:r>
              <a:rPr lang="en"/>
              <a:t>If for any values of  X = (X</a:t>
            </a:r>
            <a:r>
              <a:rPr baseline="-25000" lang="en"/>
              <a:t>1</a:t>
            </a:r>
            <a:r>
              <a:rPr lang="en"/>
              <a:t>,X</a:t>
            </a:r>
            <a:r>
              <a:rPr baseline="-25000" lang="en"/>
              <a:t>2</a:t>
            </a:r>
            <a:r>
              <a:rPr lang="en"/>
              <a:t>,...,X</a:t>
            </a:r>
            <a:r>
              <a:rPr baseline="-25000" lang="en"/>
              <a:t>p</a:t>
            </a:r>
            <a:r>
              <a:rPr lang="en"/>
              <a:t>) for which the above equation is not satisfied (is not equal to 0), then X  lies on one or the other side of the hyperplane.</a:t>
            </a:r>
            <a:endParaRPr/>
          </a:p>
          <a:p>
            <a:pPr indent="-342900" lvl="0" marL="457200" rtl="0">
              <a:spcBef>
                <a:spcPts val="0"/>
              </a:spcBef>
              <a:spcAft>
                <a:spcPts val="0"/>
              </a:spcAft>
              <a:buSzPts val="1800"/>
              <a:buChar char="-"/>
            </a:pPr>
            <a:r>
              <a:rPr lang="en"/>
              <a:t>That is, X points that satisfy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&lt; 0 or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&gt; 0 lie on either side the</a:t>
            </a:r>
            <a:r>
              <a:rPr i="1" lang="en"/>
              <a:t> hyperplane</a:t>
            </a:r>
            <a:r>
              <a:rPr lang="en"/>
              <a:t>. </a:t>
            </a:r>
            <a:endParaRPr/>
          </a:p>
          <a:p>
            <a:pPr indent="-342900" lvl="0" marL="457200">
              <a:spcBef>
                <a:spcPts val="0"/>
              </a:spcBef>
              <a:spcAft>
                <a:spcPts val="0"/>
              </a:spcAft>
              <a:buSzPts val="1800"/>
              <a:buChar char="-"/>
            </a:pPr>
            <a:r>
              <a:rPr lang="en"/>
              <a:t>Let's assume, we are solving a binary classification problem where y ={1,-1}.</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Hyperplanes in higher dimensions</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-Then we classify the test observation x</a:t>
            </a:r>
            <a:r>
              <a:rPr baseline="-25000" lang="en"/>
              <a:t>i</a:t>
            </a:r>
            <a:r>
              <a:rPr lang="en"/>
              <a:t> based on the sign of f(x</a:t>
            </a:r>
            <a:r>
              <a:rPr baseline="-25000" lang="en"/>
              <a:t>i</a:t>
            </a:r>
            <a:r>
              <a:rPr lang="en"/>
              <a:t>) = </a:t>
            </a:r>
            <a:r>
              <a:rPr lang="en"/>
              <a:t>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a:t>
            </a:r>
            <a:r>
              <a:rPr lang="en"/>
              <a:t>. If f</a:t>
            </a:r>
            <a:r>
              <a:rPr lang="en"/>
              <a:t>(x</a:t>
            </a:r>
            <a:r>
              <a:rPr baseline="-25000" lang="en"/>
              <a:t>i</a:t>
            </a:r>
            <a:r>
              <a:rPr lang="en"/>
              <a:t>)</a:t>
            </a:r>
            <a:r>
              <a:rPr lang="en"/>
              <a:t> is positive, then we assign the test observation to class 1, and if f(</a:t>
            </a:r>
            <a:r>
              <a:rPr lang="en"/>
              <a:t>x</a:t>
            </a:r>
            <a:r>
              <a:rPr baseline="-25000" lang="en"/>
              <a:t>i</a:t>
            </a:r>
            <a:r>
              <a:rPr lang="en"/>
              <a:t>) is negative, then we assign it to class −1.</a:t>
            </a:r>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85" name="Shape 85"/>
          <p:cNvPicPr preferRelativeResize="0"/>
          <p:nvPr/>
        </p:nvPicPr>
        <p:blipFill>
          <a:blip r:embed="rId4">
            <a:alphaModFix/>
          </a:blip>
          <a:stretch>
            <a:fillRect/>
          </a:stretch>
        </p:blipFill>
        <p:spPr>
          <a:xfrm>
            <a:off x="2319625" y="354700"/>
            <a:ext cx="4175300" cy="4710475"/>
          </a:xfrm>
          <a:prstGeom prst="rect">
            <a:avLst/>
          </a:prstGeom>
          <a:noFill/>
          <a:ln>
            <a:noFill/>
          </a:ln>
        </p:spPr>
      </p:pic>
      <p:sp>
        <p:nvSpPr>
          <p:cNvPr id="86" name="Shape 86"/>
          <p:cNvSpPr txBox="1"/>
          <p:nvPr/>
        </p:nvSpPr>
        <p:spPr>
          <a:xfrm>
            <a:off x="109975" y="2960150"/>
            <a:ext cx="2471100" cy="83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The line in the figure is defined by 1 + 2X</a:t>
            </a:r>
            <a:r>
              <a:rPr baseline="-25000" lang="en"/>
              <a:t>1</a:t>
            </a:r>
            <a:r>
              <a:rPr lang="en"/>
              <a:t> + 3X</a:t>
            </a:r>
            <a:r>
              <a:rPr baseline="-25000" lang="en"/>
              <a:t>2</a:t>
            </a:r>
            <a:r>
              <a:rPr lang="en"/>
              <a:t> = 0</a:t>
            </a:r>
            <a:endParaRPr/>
          </a:p>
        </p:txBody>
      </p:sp>
      <p:sp>
        <p:nvSpPr>
          <p:cNvPr id="87" name="Shape 87"/>
          <p:cNvSpPr txBox="1"/>
          <p:nvPr/>
        </p:nvSpPr>
        <p:spPr>
          <a:xfrm>
            <a:off x="6276350" y="2930900"/>
            <a:ext cx="2396100" cy="89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So, for X</a:t>
            </a:r>
            <a:r>
              <a:rPr baseline="-25000" lang="en"/>
              <a:t>1</a:t>
            </a:r>
            <a:r>
              <a:rPr lang="en"/>
              <a:t> = -0.5 and </a:t>
            </a:r>
            <a:r>
              <a:rPr lang="en">
                <a:solidFill>
                  <a:schemeClr val="dk1"/>
                </a:solidFill>
              </a:rPr>
              <a:t>X</a:t>
            </a:r>
            <a:r>
              <a:rPr baseline="-25000" lang="en">
                <a:solidFill>
                  <a:schemeClr val="dk1"/>
                </a:solidFill>
              </a:rPr>
              <a:t>2</a:t>
            </a:r>
            <a:r>
              <a:rPr lang="en">
                <a:solidFill>
                  <a:schemeClr val="dk1"/>
                </a:solidFill>
              </a:rPr>
              <a:t> = -0.5, the equation is &lt; 0, so we predict the purple class.</a:t>
            </a:r>
            <a:endParaRPr>
              <a:solidFill>
                <a:schemeClr val="dk1"/>
              </a:solidFill>
            </a:endParaRPr>
          </a:p>
          <a:p>
            <a:pPr indent="0" lvl="0" marL="0">
              <a:spcBef>
                <a:spcPts val="0"/>
              </a:spcBef>
              <a:spcAft>
                <a:spcPts val="0"/>
              </a:spcAft>
              <a:buNone/>
            </a:pPr>
            <a:r>
              <a:t/>
            </a:r>
            <a:endParaRPr>
              <a:solidFill>
                <a:schemeClr val="dk1"/>
              </a:solidFill>
            </a:endParaRPr>
          </a:p>
          <a:p>
            <a:pPr indent="0" lvl="0" marL="0" rtl="0">
              <a:spcBef>
                <a:spcPts val="0"/>
              </a:spcBef>
              <a:spcAft>
                <a:spcPts val="0"/>
              </a:spcAft>
              <a:buNone/>
            </a:pPr>
            <a:r>
              <a:rPr lang="en"/>
              <a:t>If f(x</a:t>
            </a:r>
            <a:r>
              <a:rPr baseline="-25000" lang="en"/>
              <a:t>i</a:t>
            </a:r>
            <a:r>
              <a:rPr lang="en"/>
              <a:t>) is far from 0, we can be sure the classification is correct</a:t>
            </a:r>
            <a:r>
              <a:rPr lang="en">
                <a:solidFill>
                  <a:schemeClr val="dk2"/>
                </a:solidFill>
              </a:rPr>
              <a:t>.</a:t>
            </a:r>
            <a:r>
              <a:rPr lang="en" sz="1200">
                <a:solidFill>
                  <a:schemeClr val="dk2"/>
                </a:solidFill>
              </a:rPr>
              <a:t>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which hyperplane is best?</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There are many potential hyperplanes that can defined in </a:t>
            </a:r>
            <a:r>
              <a:rPr i="1" lang="en"/>
              <a:t>p-</a:t>
            </a:r>
            <a:r>
              <a:rPr lang="en"/>
              <a:t>dimensional subspace such that observations from two classes fall on either side. </a:t>
            </a:r>
            <a:endParaRPr/>
          </a:p>
        </p:txBody>
      </p:sp>
      <p:pic>
        <p:nvPicPr>
          <p:cNvPr id="94" name="Shape 94"/>
          <p:cNvPicPr preferRelativeResize="0"/>
          <p:nvPr/>
        </p:nvPicPr>
        <p:blipFill>
          <a:blip r:embed="rId3">
            <a:alphaModFix/>
          </a:blip>
          <a:stretch>
            <a:fillRect/>
          </a:stretch>
        </p:blipFill>
        <p:spPr>
          <a:xfrm>
            <a:off x="829975" y="1846375"/>
            <a:ext cx="3945175" cy="3297125"/>
          </a:xfrm>
          <a:prstGeom prst="rect">
            <a:avLst/>
          </a:prstGeom>
          <a:noFill/>
          <a:ln>
            <a:noFill/>
          </a:ln>
        </p:spPr>
      </p:pic>
      <p:sp>
        <p:nvSpPr>
          <p:cNvPr id="95" name="Shape 95"/>
          <p:cNvSpPr txBox="1"/>
          <p:nvPr/>
        </p:nvSpPr>
        <p:spPr>
          <a:xfrm>
            <a:off x="4962725" y="2381925"/>
            <a:ext cx="34254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Which is the best decision </a:t>
            </a:r>
            <a:r>
              <a:rPr lang="en"/>
              <a:t>boundary</a:t>
            </a:r>
            <a:r>
              <a:rPr lang="en"/>
              <a:t> here?Why?</a:t>
            </a:r>
            <a:endParaRPr/>
          </a:p>
        </p:txBody>
      </p:sp>
      <p:pic>
        <p:nvPicPr>
          <p:cNvPr id="96" name="Shape 96"/>
          <p:cNvPicPr preferRelativeResize="0"/>
          <p:nvPr/>
        </p:nvPicPr>
        <p:blipFill>
          <a:blip r:embed="rId4">
            <a:alphaModFix/>
          </a:blip>
          <a:stretch>
            <a:fillRect/>
          </a:stretch>
        </p:blipFill>
        <p:spPr>
          <a:xfrm>
            <a:off x="8136800" y="5212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Maximal Hyperplane Classifier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 to minimize the probability of misclassifying, would we not want a hyperplane that </a:t>
            </a:r>
            <a:r>
              <a:rPr lang="en"/>
              <a:t>separates</a:t>
            </a:r>
            <a:r>
              <a:rPr lang="en"/>
              <a:t> the two classes the most?</a:t>
            </a:r>
            <a:endParaRPr/>
          </a:p>
          <a:p>
            <a:pPr indent="-342900" lvl="0" marL="457200" rtl="0">
              <a:spcBef>
                <a:spcPts val="0"/>
              </a:spcBef>
              <a:spcAft>
                <a:spcPts val="0"/>
              </a:spcAft>
              <a:buSzPts val="1800"/>
              <a:buChar char="-"/>
            </a:pPr>
            <a:r>
              <a:rPr lang="en"/>
              <a:t>This is called the </a:t>
            </a:r>
            <a:r>
              <a:rPr i="1" lang="en"/>
              <a:t>maximal margin hyperplane</a:t>
            </a:r>
            <a:r>
              <a:rPr lang="en"/>
              <a:t>, as we can compute the (perpendicular) distance from each training observation to a given separat- ing hyperplane; the smallest such distance is the minimal distance from the observations to the hyperplane, also called the </a:t>
            </a:r>
            <a:r>
              <a:rPr i="1" lang="en"/>
              <a:t>margin</a:t>
            </a:r>
            <a:r>
              <a:rPr lang="en"/>
              <a:t>.</a:t>
            </a:r>
            <a:endParaRPr/>
          </a:p>
          <a:p>
            <a:pPr indent="-342900" lvl="0" marL="457200" rtl="0">
              <a:spcBef>
                <a:spcPts val="0"/>
              </a:spcBef>
              <a:spcAft>
                <a:spcPts val="0"/>
              </a:spcAft>
              <a:buSzPts val="1800"/>
              <a:buChar char="-"/>
            </a:pPr>
            <a:r>
              <a:rPr lang="en"/>
              <a:t>The </a:t>
            </a:r>
            <a:r>
              <a:rPr i="1" lang="en"/>
              <a:t>maximal margin hyperplane </a:t>
            </a:r>
            <a:r>
              <a:rPr lang="en"/>
              <a:t>is the separating hyperplane for which the </a:t>
            </a:r>
            <a:r>
              <a:rPr i="1" lang="en"/>
              <a:t>margin</a:t>
            </a:r>
            <a:r>
              <a:rPr lang="en"/>
              <a:t> is largest. Now, We can then classify a test observation based on which side of the maximal margin hyperplane it lies. </a:t>
            </a:r>
            <a:endParaRPr/>
          </a:p>
          <a:p>
            <a:pPr indent="-342900" lvl="0" marL="457200">
              <a:spcBef>
                <a:spcPts val="0"/>
              </a:spcBef>
              <a:spcAft>
                <a:spcPts val="0"/>
              </a:spcAft>
              <a:buSzPts val="1800"/>
              <a:buChar char="-"/>
            </a:pPr>
            <a:r>
              <a:rPr lang="en"/>
              <a:t>The hope is that a classifier that has a large margin on the training data will also have a large margin on the test data. </a:t>
            </a:r>
            <a:endParaRPr/>
          </a:p>
          <a:p>
            <a:pPr indent="0" lvl="0" marL="0">
              <a:spcBef>
                <a:spcPts val="1600"/>
              </a:spcBef>
              <a:spcAft>
                <a:spcPts val="1600"/>
              </a:spcAft>
              <a:buNone/>
            </a:pPr>
            <a:r>
              <a:rPr lang="en"/>
              <a:t> </a:t>
            </a:r>
            <a:endParaRPr/>
          </a:p>
        </p:txBody>
      </p:sp>
      <p:pic>
        <p:nvPicPr>
          <p:cNvPr id="103" name="Shape 10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2276150" y="1017725"/>
            <a:ext cx="4295550" cy="3785325"/>
          </a:xfrm>
          <a:prstGeom prst="rect">
            <a:avLst/>
          </a:prstGeom>
          <a:noFill/>
          <a:ln>
            <a:noFill/>
          </a:ln>
        </p:spPr>
      </p:pic>
      <p:cxnSp>
        <p:nvCxnSpPr>
          <p:cNvPr id="110" name="Shape 110"/>
          <p:cNvCxnSpPr/>
          <p:nvPr/>
        </p:nvCxnSpPr>
        <p:spPr>
          <a:xfrm flipH="1" rot="10800000">
            <a:off x="3001375" y="1812975"/>
            <a:ext cx="3391800" cy="1885500"/>
          </a:xfrm>
          <a:prstGeom prst="straightConnector1">
            <a:avLst/>
          </a:prstGeom>
          <a:noFill/>
          <a:ln cap="flat" cmpd="sng" w="9525">
            <a:solidFill>
              <a:srgbClr val="FF0000"/>
            </a:solidFill>
            <a:prstDash val="solid"/>
            <a:round/>
            <a:headEnd len="med" w="med" type="none"/>
            <a:tailEnd len="med" w="med" type="none"/>
          </a:ln>
        </p:spPr>
      </p:cxnSp>
      <p:cxnSp>
        <p:nvCxnSpPr>
          <p:cNvPr id="111" name="Shape 111"/>
          <p:cNvCxnSpPr/>
          <p:nvPr/>
        </p:nvCxnSpPr>
        <p:spPr>
          <a:xfrm flipH="1" rot="10800000">
            <a:off x="2934450" y="2114075"/>
            <a:ext cx="3469800" cy="1974900"/>
          </a:xfrm>
          <a:prstGeom prst="straightConnector1">
            <a:avLst/>
          </a:prstGeom>
          <a:noFill/>
          <a:ln cap="flat" cmpd="sng" w="9525">
            <a:solidFill>
              <a:srgbClr val="FF0000"/>
            </a:solidFill>
            <a:prstDash val="solid"/>
            <a:round/>
            <a:headEnd len="med" w="med" type="none"/>
            <a:tailEnd len="med" w="med" type="none"/>
          </a:ln>
        </p:spPr>
      </p:cxnSp>
      <p:sp>
        <p:nvSpPr>
          <p:cNvPr id="112" name="Shape 112"/>
          <p:cNvSpPr txBox="1"/>
          <p:nvPr/>
        </p:nvSpPr>
        <p:spPr>
          <a:xfrm>
            <a:off x="468675" y="1679025"/>
            <a:ext cx="1807500" cy="102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classifier is the mid-line max distance on both sides. </a:t>
            </a:r>
            <a:endParaRPr/>
          </a:p>
        </p:txBody>
      </p:sp>
      <p:pic>
        <p:nvPicPr>
          <p:cNvPr id="113" name="Shape 11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two observations through which the outer-limits are defined are knowns as</a:t>
            </a:r>
            <a:r>
              <a:rPr i="1" lang="en"/>
              <a:t> Support Vectors </a:t>
            </a:r>
            <a:r>
              <a:rPr lang="en"/>
              <a:t>in that they “support” the maximal margin hyperplane. If these points were moved slightly then the maximal margin hyperplane would move as well.</a:t>
            </a:r>
            <a:endParaRPr/>
          </a:p>
          <a:p>
            <a:pPr indent="-342900" lvl="0" marL="457200" rtl="0">
              <a:spcBef>
                <a:spcPts val="0"/>
              </a:spcBef>
              <a:spcAft>
                <a:spcPts val="0"/>
              </a:spcAft>
              <a:buSzPts val="1800"/>
              <a:buChar char="-"/>
            </a:pPr>
            <a:r>
              <a:rPr lang="en"/>
              <a:t>So, our classifier actually depends only on the points knowns as support vectors and not all other observations as they have no impact on its location. </a:t>
            </a:r>
            <a:endParaRPr/>
          </a:p>
          <a:p>
            <a:pPr indent="-342900" lvl="0" marL="457200" rtl="0">
              <a:spcBef>
                <a:spcPts val="0"/>
              </a:spcBef>
              <a:spcAft>
                <a:spcPts val="0"/>
              </a:spcAft>
              <a:buSzPts val="1800"/>
              <a:buChar char="-"/>
            </a:pPr>
            <a:r>
              <a:rPr lang="en"/>
              <a:t>Bias and Variance analysis?</a:t>
            </a:r>
            <a:endParaRPr/>
          </a:p>
          <a:p>
            <a:pPr indent="-342900" lvl="0" marL="457200" rtl="0">
              <a:spcBef>
                <a:spcPts val="0"/>
              </a:spcBef>
              <a:spcAft>
                <a:spcPts val="0"/>
              </a:spcAft>
              <a:buSzPts val="1800"/>
              <a:buChar char="-"/>
            </a:pPr>
            <a:r>
              <a:rPr lang="en"/>
              <a:t>This classifier is constructed by </a:t>
            </a:r>
            <a:r>
              <a:rPr lang="en"/>
              <a:t>maximizing</a:t>
            </a:r>
            <a:r>
              <a:rPr lang="en"/>
              <a:t> the margin given this constraint:</a:t>
            </a:r>
            <a:endParaRPr/>
          </a:p>
          <a:p>
            <a:pPr indent="0" lvl="0" marL="0">
              <a:spcBef>
                <a:spcPts val="1600"/>
              </a:spcBef>
              <a:spcAft>
                <a:spcPts val="1600"/>
              </a:spcAft>
              <a:buNone/>
            </a:pPr>
            <a:r>
              <a:rPr lang="en"/>
              <a:t> 			B</a:t>
            </a:r>
            <a:r>
              <a:rPr baseline="-25000" lang="en"/>
              <a:t>0</a:t>
            </a:r>
            <a:r>
              <a:rPr lang="en"/>
              <a:t>+ ∑B</a:t>
            </a:r>
            <a:r>
              <a:rPr baseline="-25000" lang="en"/>
              <a:t>p</a:t>
            </a:r>
            <a:r>
              <a:rPr lang="en"/>
              <a:t>X  =  </a:t>
            </a:r>
            <a:endParaRPr sz="1000"/>
          </a:p>
        </p:txBody>
      </p:sp>
      <p:pic>
        <p:nvPicPr>
          <p:cNvPr id="120" name="Shape 120"/>
          <p:cNvPicPr preferRelativeResize="0"/>
          <p:nvPr/>
        </p:nvPicPr>
        <p:blipFill>
          <a:blip r:embed="rId3">
            <a:alphaModFix/>
          </a:blip>
          <a:stretch>
            <a:fillRect/>
          </a:stretch>
        </p:blipFill>
        <p:spPr>
          <a:xfrm>
            <a:off x="3103963" y="3741575"/>
            <a:ext cx="2333625" cy="762000"/>
          </a:xfrm>
          <a:prstGeom prst="rect">
            <a:avLst/>
          </a:prstGeom>
          <a:noFill/>
          <a:ln>
            <a:noFill/>
          </a:ln>
        </p:spPr>
      </p:pic>
      <p:pic>
        <p:nvPicPr>
          <p:cNvPr id="121" name="Shape 121"/>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