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9"/>
    <p:restoredTop sz="92941"/>
  </p:normalViewPr>
  <p:slideViewPr>
    <p:cSldViewPr snapToGrid="0" snapToObjects="1">
      <p:cViewPr varScale="1">
        <p:scale>
          <a:sx n="65" d="100"/>
          <a:sy n="65" d="100"/>
        </p:scale>
        <p:origin x="14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61618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0584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7" name="Shape 14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1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5" name="Shape 15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13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2" name="Shape 16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44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0" name="Shape 17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476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7" name="Shape 17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482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5" name="Shape 1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77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84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544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6" name="Shape 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26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03" name="Shape 10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13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09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17" name="Shape 11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38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4" name="Shape 12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3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2" name="Shape 13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382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0" name="Shape 14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37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Shape 4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endParaRPr sz="6000" b="0" i="0" u="none" strike="noStrike" cap="none">
              <a:solidFill>
                <a:schemeClr val="dk1"/>
              </a:solidFill>
              <a:latin typeface="Calibri"/>
              <a:ea typeface="Calibri"/>
              <a:cs typeface="Calibri"/>
              <a:sym typeface="Calibri"/>
            </a:endParaRPr>
          </a:p>
        </p:txBody>
      </p:sp>
      <p:sp>
        <p:nvSpPr>
          <p:cNvPr id="85" name="Shape 8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String Methods</a:t>
            </a:r>
            <a:endParaRPr sz="1800">
              <a:solidFill>
                <a:schemeClr val="dk1"/>
              </a:solidFill>
              <a:latin typeface="Calibri"/>
              <a:ea typeface="Calibri"/>
              <a:cs typeface="Calibri"/>
              <a:sym typeface="Calibri"/>
            </a:endParaRPr>
          </a:p>
        </p:txBody>
      </p:sp>
      <p:sp>
        <p:nvSpPr>
          <p:cNvPr id="151" name="Shape 151"/>
          <p:cNvSpPr txBox="1"/>
          <p:nvPr/>
        </p:nvSpPr>
        <p:spPr>
          <a:xfrm>
            <a:off x="2177141" y="1824441"/>
            <a:ext cx="9797100" cy="452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FEE599"/>
                </a:solidFill>
                <a:latin typeface="Calibri"/>
                <a:ea typeface="Calibri"/>
                <a:cs typeface="Calibri"/>
                <a:sym typeface="Calibri"/>
              </a:rPr>
              <a:t>Slide Contents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2" name="Shape 152"/>
          <p:cNvPicPr preferRelativeResize="0"/>
          <p:nvPr/>
        </p:nvPicPr>
        <p:blipFill>
          <a:blip r:embed="rId4">
            <a:alphaModFix/>
          </a:blip>
          <a:stretch>
            <a:fillRect/>
          </a:stretch>
        </p:blipFill>
        <p:spPr>
          <a:xfrm>
            <a:off x="2100950" y="1546600"/>
            <a:ext cx="10065451" cy="50800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8" name="Shape 158"/>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Tuples</a:t>
            </a:r>
            <a:endParaRPr sz="1800">
              <a:solidFill>
                <a:schemeClr val="dk1"/>
              </a:solidFill>
              <a:latin typeface="Calibri"/>
              <a:ea typeface="Calibri"/>
              <a:cs typeface="Calibri"/>
              <a:sym typeface="Calibri"/>
            </a:endParaRPr>
          </a:p>
        </p:txBody>
      </p:sp>
      <p:sp>
        <p:nvSpPr>
          <p:cNvPr id="159" name="Shape 159"/>
          <p:cNvSpPr txBox="1"/>
          <p:nvPr/>
        </p:nvSpPr>
        <p:spPr>
          <a:xfrm>
            <a:off x="2177141" y="1824441"/>
            <a:ext cx="9797100" cy="4524300"/>
          </a:xfrm>
          <a:prstGeom prst="rect">
            <a:avLst/>
          </a:prstGeom>
          <a:noFill/>
          <a:ln>
            <a:noFill/>
          </a:ln>
        </p:spPr>
        <p:txBody>
          <a:bodyPr spcFirstLastPara="1" wrap="square" lIns="91425" tIns="45700" rIns="91425" bIns="45700" anchor="t" anchorCtr="0">
            <a:noAutofit/>
          </a:bodyPr>
          <a:lstStyle/>
          <a:p>
            <a:pPr marL="457200" lvl="0" indent="-4064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Tuples are very similar to lists in that they are heterogeneous sequences of data. The difference is that a tuple is </a:t>
            </a:r>
            <a:r>
              <a:rPr lang="en-US" sz="2800" b="1">
                <a:solidFill>
                  <a:srgbClr val="FEE599"/>
                </a:solidFill>
                <a:latin typeface="Calibri"/>
                <a:ea typeface="Calibri"/>
                <a:cs typeface="Calibri"/>
                <a:sym typeface="Calibri"/>
              </a:rPr>
              <a:t>immutable</a:t>
            </a:r>
            <a:r>
              <a:rPr lang="en-US" sz="2800">
                <a:solidFill>
                  <a:srgbClr val="FEE599"/>
                </a:solidFill>
                <a:latin typeface="Calibri"/>
                <a:ea typeface="Calibri"/>
                <a:cs typeface="Calibri"/>
                <a:sym typeface="Calibri"/>
              </a:rPr>
              <a:t>, like a string. A tuple cannot be changed. Tuples are written as comma-delimited values enclosed in parentheses.</a:t>
            </a:r>
            <a:endParaRPr sz="2800">
              <a:solidFill>
                <a:srgbClr val="FEE599"/>
              </a:solidFill>
              <a:latin typeface="Calibri"/>
              <a:ea typeface="Calibri"/>
              <a:cs typeface="Calibri"/>
              <a:sym typeface="Calibri"/>
            </a:endParaRPr>
          </a:p>
          <a:p>
            <a:pPr marL="0" marR="0" lvl="0" indent="0" algn="l" rtl="0">
              <a:spcBef>
                <a:spcPts val="210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65" name="Shape 165"/>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a:solidFill>
                  <a:srgbClr val="FEE599"/>
                </a:solidFill>
                <a:latin typeface="Calibri"/>
                <a:ea typeface="Calibri"/>
                <a:cs typeface="Calibri"/>
                <a:sym typeface="Calibri"/>
              </a:rPr>
              <a:t>Sets</a:t>
            </a:r>
            <a:endParaRPr sz="1800" dirty="0">
              <a:solidFill>
                <a:schemeClr val="dk1"/>
              </a:solidFill>
              <a:latin typeface="Calibri"/>
              <a:ea typeface="Calibri"/>
              <a:cs typeface="Calibri"/>
              <a:sym typeface="Calibri"/>
            </a:endParaRPr>
          </a:p>
        </p:txBody>
      </p:sp>
      <p:sp>
        <p:nvSpPr>
          <p:cNvPr id="166" name="Shape 166"/>
          <p:cNvSpPr txBox="1"/>
          <p:nvPr/>
        </p:nvSpPr>
        <p:spPr>
          <a:xfrm>
            <a:off x="2177141" y="1166841"/>
            <a:ext cx="9797100" cy="45243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r>
              <a:rPr lang="en-US" sz="2800" dirty="0">
                <a:solidFill>
                  <a:srgbClr val="FEE599"/>
                </a:solidFill>
                <a:latin typeface="Calibri"/>
                <a:ea typeface="Calibri"/>
                <a:cs typeface="Calibri"/>
                <a:sym typeface="Calibri"/>
              </a:rPr>
              <a:t>A set is an unordered collection of zero or more immutable, unique, Python data objects. Sets do not allow duplicates and are written as comma-delimited values enclosed in curly braces.</a:t>
            </a:r>
            <a:endParaRPr sz="2800" dirty="0">
              <a:solidFill>
                <a:srgbClr val="FEE599"/>
              </a:solidFill>
              <a:latin typeface="Calibri"/>
              <a:ea typeface="Calibri"/>
              <a:cs typeface="Calibri"/>
              <a:sym typeface="Calibri"/>
            </a:endParaRPr>
          </a:p>
          <a:p>
            <a:pPr marL="0" marR="0" lvl="0" indent="0" algn="l" rtl="0">
              <a:spcBef>
                <a:spcPts val="2100"/>
              </a:spcBef>
              <a:spcAft>
                <a:spcPts val="0"/>
              </a:spcAft>
              <a:buNone/>
            </a:pPr>
            <a:endParaRPr sz="2800" dirty="0">
              <a:solidFill>
                <a:srgbClr val="FEE599"/>
              </a:solidFill>
              <a:latin typeface="Calibri"/>
              <a:ea typeface="Calibri"/>
              <a:cs typeface="Calibri"/>
              <a:sym typeface="Calibri"/>
            </a:endParaRPr>
          </a:p>
        </p:txBody>
      </p:sp>
      <p:pic>
        <p:nvPicPr>
          <p:cNvPr id="167" name="Shape 167"/>
          <p:cNvPicPr preferRelativeResize="0"/>
          <p:nvPr/>
        </p:nvPicPr>
        <p:blipFill>
          <a:blip r:embed="rId4">
            <a:alphaModFix/>
          </a:blip>
          <a:stretch>
            <a:fillRect/>
          </a:stretch>
        </p:blipFill>
        <p:spPr>
          <a:xfrm>
            <a:off x="2224675" y="2705950"/>
            <a:ext cx="9854450" cy="40758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3" name="Shape 173"/>
          <p:cNvSpPr txBox="1"/>
          <p:nvPr/>
        </p:nvSpPr>
        <p:spPr>
          <a:xfrm>
            <a:off x="2177141" y="25226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Set Methods</a:t>
            </a:r>
            <a:endParaRPr sz="4400">
              <a:solidFill>
                <a:srgbClr val="FEE599"/>
              </a:solidFill>
              <a:latin typeface="Calibri"/>
              <a:ea typeface="Calibri"/>
              <a:cs typeface="Calibri"/>
              <a:sym typeface="Calibri"/>
            </a:endParaRPr>
          </a:p>
          <a:p>
            <a:pPr marL="0" marR="0" lvl="0" indent="0" algn="l" rtl="0">
              <a:spcBef>
                <a:spcPts val="0"/>
              </a:spcBef>
              <a:spcAft>
                <a:spcPts val="0"/>
              </a:spcAft>
              <a:buNone/>
            </a:pPr>
            <a:r>
              <a:rPr lang="en-US" sz="4400">
                <a:solidFill>
                  <a:srgbClr val="FEE599"/>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74" name="Shape 174"/>
          <p:cNvPicPr preferRelativeResize="0"/>
          <p:nvPr/>
        </p:nvPicPr>
        <p:blipFill>
          <a:blip r:embed="rId4">
            <a:alphaModFix/>
          </a:blip>
          <a:stretch>
            <a:fillRect/>
          </a:stretch>
        </p:blipFill>
        <p:spPr>
          <a:xfrm>
            <a:off x="2177150" y="1097675"/>
            <a:ext cx="9787950" cy="55861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80" name="Shape 180"/>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Dictionaries</a:t>
            </a:r>
            <a:endParaRPr sz="1800">
              <a:solidFill>
                <a:schemeClr val="dk1"/>
              </a:solidFill>
              <a:latin typeface="Calibri"/>
              <a:ea typeface="Calibri"/>
              <a:cs typeface="Calibri"/>
              <a:sym typeface="Calibri"/>
            </a:endParaRPr>
          </a:p>
        </p:txBody>
      </p:sp>
      <p:sp>
        <p:nvSpPr>
          <p:cNvPr id="181" name="Shape 181"/>
          <p:cNvSpPr txBox="1"/>
          <p:nvPr/>
        </p:nvSpPr>
        <p:spPr>
          <a:xfrm>
            <a:off x="2177141" y="1250866"/>
            <a:ext cx="9797100" cy="452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EE599"/>
                </a:solidFill>
                <a:latin typeface="Calibri"/>
                <a:ea typeface="Calibri"/>
                <a:cs typeface="Calibri"/>
                <a:sym typeface="Calibri"/>
              </a:rPr>
              <a:t>Dictionaries are unordered collections of associated pairs of items where each pair consists of a key and a value. This key-value pair is typically written as key:value.</a:t>
            </a:r>
            <a:r>
              <a:rPr lang="en-US" sz="3600">
                <a:solidFill>
                  <a:srgbClr val="FEE599"/>
                </a:solidFill>
                <a:latin typeface="Calibri"/>
                <a:ea typeface="Calibri"/>
                <a:cs typeface="Calibri"/>
                <a:sym typeface="Calibri"/>
              </a:rPr>
              <a:t/>
            </a:r>
            <a:br>
              <a:rPr lang="en-US" sz="3600">
                <a:solidFill>
                  <a:srgbClr val="FEE599"/>
                </a:solidFill>
                <a:latin typeface="Calibri"/>
                <a:ea typeface="Calibri"/>
                <a:cs typeface="Calibri"/>
                <a:sym typeface="Calibri"/>
              </a:rPr>
            </a:br>
            <a:r>
              <a:rPr lang="en-US" sz="3600">
                <a:solidFill>
                  <a:srgbClr val="FEE599"/>
                </a:solidFill>
                <a:latin typeface="Calibri"/>
                <a:ea typeface="Calibri"/>
                <a:cs typeface="Calibri"/>
                <a:sym typeface="Calibri"/>
              </a:rPr>
              <a:t/>
            </a:r>
            <a:br>
              <a:rPr lang="en-US" sz="36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2" name="Shape 182"/>
          <p:cNvPicPr preferRelativeResize="0"/>
          <p:nvPr/>
        </p:nvPicPr>
        <p:blipFill>
          <a:blip r:embed="rId4">
            <a:alphaModFix/>
          </a:blip>
          <a:stretch>
            <a:fillRect/>
          </a:stretch>
        </p:blipFill>
        <p:spPr>
          <a:xfrm>
            <a:off x="2114800" y="2981650"/>
            <a:ext cx="9980275" cy="26474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Shape 18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88" name="Shape 188"/>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Dictionary Methods</a:t>
            </a:r>
            <a:endParaRPr sz="1800">
              <a:solidFill>
                <a:schemeClr val="dk1"/>
              </a:solidFill>
              <a:latin typeface="Calibri"/>
              <a:ea typeface="Calibri"/>
              <a:cs typeface="Calibri"/>
              <a:sym typeface="Calibri"/>
            </a:endParaRPr>
          </a:p>
        </p:txBody>
      </p:sp>
      <p:sp>
        <p:nvSpPr>
          <p:cNvPr id="189" name="Shape 189"/>
          <p:cNvSpPr txBox="1"/>
          <p:nvPr/>
        </p:nvSpPr>
        <p:spPr>
          <a:xfrm>
            <a:off x="2177141" y="1824441"/>
            <a:ext cx="9797100" cy="452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FEE599"/>
                </a:solidFill>
                <a:latin typeface="Calibri"/>
                <a:ea typeface="Calibri"/>
                <a:cs typeface="Calibri"/>
                <a:sym typeface="Calibri"/>
              </a:rPr>
              <a:t>Slide Contents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0" name="Shape 190"/>
          <p:cNvPicPr preferRelativeResize="0"/>
          <p:nvPr/>
        </p:nvPicPr>
        <p:blipFill>
          <a:blip r:embed="rId4">
            <a:alphaModFix/>
          </a:blip>
          <a:stretch>
            <a:fillRect/>
          </a:stretch>
        </p:blipFill>
        <p:spPr>
          <a:xfrm>
            <a:off x="2124500" y="1583975"/>
            <a:ext cx="9902400" cy="42270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3" name="Shape 93"/>
          <p:cNvSpPr txBox="1"/>
          <p:nvPr/>
        </p:nvSpPr>
        <p:spPr>
          <a:xfrm>
            <a:off x="6957125" y="1756225"/>
            <a:ext cx="5235000" cy="3508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100"/>
              <a:buNone/>
            </a:pPr>
            <a:r>
              <a:rPr lang="en-US" sz="4200">
                <a:solidFill>
                  <a:srgbClr val="FEE599"/>
                </a:solidFill>
                <a:latin typeface="Calibri"/>
                <a:ea typeface="Calibri"/>
                <a:cs typeface="Calibri"/>
                <a:sym typeface="Calibri"/>
              </a:rPr>
              <a:t>Introduction to Python</a:t>
            </a:r>
            <a:endParaRPr sz="4200">
              <a:solidFill>
                <a:srgbClr val="FEE599"/>
              </a:solidFill>
              <a:latin typeface="Calibri"/>
              <a:ea typeface="Calibri"/>
              <a:cs typeface="Calibri"/>
              <a:sym typeface="Calibri"/>
            </a:endParaRPr>
          </a:p>
          <a:p>
            <a:pPr marL="0" marR="0" lvl="0" indent="0" algn="l" rtl="0">
              <a:spcBef>
                <a:spcPts val="0"/>
              </a:spcBef>
              <a:spcAft>
                <a:spcPts val="0"/>
              </a:spcAft>
              <a:buNone/>
            </a:pPr>
            <a:endParaRPr sz="4400">
              <a:solidFill>
                <a:srgbClr val="FEE5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Shape 99"/>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i="1">
                <a:solidFill>
                  <a:srgbClr val="FEE599"/>
                </a:solidFill>
                <a:latin typeface="Calibri"/>
                <a:ea typeface="Calibri"/>
                <a:cs typeface="Calibri"/>
                <a:sym typeface="Calibri"/>
              </a:rPr>
              <a:t>Python: Some features</a:t>
            </a:r>
            <a:endParaRPr sz="1800" b="1" i="1">
              <a:solidFill>
                <a:schemeClr val="dk1"/>
              </a:solidFill>
              <a:latin typeface="Calibri"/>
              <a:ea typeface="Calibri"/>
              <a:cs typeface="Calibri"/>
              <a:sym typeface="Calibri"/>
            </a:endParaRPr>
          </a:p>
        </p:txBody>
      </p:sp>
      <p:sp>
        <p:nvSpPr>
          <p:cNvPr id="100" name="Shape 100"/>
          <p:cNvSpPr txBox="1"/>
          <p:nvPr/>
        </p:nvSpPr>
        <p:spPr>
          <a:xfrm>
            <a:off x="2177141" y="1263341"/>
            <a:ext cx="9797100" cy="4524300"/>
          </a:xfrm>
          <a:prstGeom prst="rect">
            <a:avLst/>
          </a:prstGeom>
          <a:noFill/>
          <a:ln>
            <a:noFill/>
          </a:ln>
        </p:spPr>
        <p:txBody>
          <a:bodyPr spcFirstLastPara="1" wrap="square" lIns="91425" tIns="45700" rIns="91425" bIns="45700" anchor="t" anchorCtr="0">
            <a:noAutofit/>
          </a:bodyPr>
          <a:lstStyle/>
          <a:p>
            <a:pPr marL="457200" marR="0" lvl="0" indent="-406400" algn="l"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Python is a programming language, as are C, Fortran, BASIC, PHP, etc. </a:t>
            </a:r>
            <a:endParaRPr sz="2800">
              <a:solidFill>
                <a:srgbClr val="FEE599"/>
              </a:solidFill>
              <a:latin typeface="Calibri"/>
              <a:ea typeface="Calibri"/>
              <a:cs typeface="Calibri"/>
              <a:sym typeface="Calibri"/>
            </a:endParaRPr>
          </a:p>
          <a:p>
            <a:pPr marL="457200" marR="0" lvl="0" indent="-406400" algn="l"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Some specific features of Python are as follows:</a:t>
            </a:r>
            <a:br>
              <a:rPr lang="en-US" sz="2800">
                <a:solidFill>
                  <a:srgbClr val="FEE599"/>
                </a:solidFill>
                <a:latin typeface="Calibri"/>
                <a:ea typeface="Calibri"/>
                <a:cs typeface="Calibri"/>
                <a:sym typeface="Calibri"/>
              </a:rPr>
            </a:br>
            <a:r>
              <a:rPr lang="en-US" sz="2800" i="1">
                <a:solidFill>
                  <a:srgbClr val="FEE599"/>
                </a:solidFill>
                <a:latin typeface="Calibri"/>
                <a:ea typeface="Calibri"/>
                <a:cs typeface="Calibri"/>
                <a:sym typeface="Calibri"/>
              </a:rPr>
              <a:t>1) an interpreted language. Contrary to e.g. C or Fortran, one does not compile Python code before executing it. </a:t>
            </a:r>
            <a:endParaRPr sz="2800" i="1">
              <a:solidFill>
                <a:srgbClr val="FEE599"/>
              </a:solidFill>
              <a:latin typeface="Calibri"/>
              <a:ea typeface="Calibri"/>
              <a:cs typeface="Calibri"/>
              <a:sym typeface="Calibri"/>
            </a:endParaRPr>
          </a:p>
          <a:p>
            <a:pPr marL="457200" marR="0" lvl="0" indent="0" algn="l" rtl="0">
              <a:spcBef>
                <a:spcPts val="0"/>
              </a:spcBef>
              <a:spcAft>
                <a:spcPts val="0"/>
              </a:spcAft>
              <a:buNone/>
            </a:pPr>
            <a:r>
              <a:rPr lang="en-US" sz="2800" i="1">
                <a:solidFill>
                  <a:srgbClr val="FEE599"/>
                </a:solidFill>
                <a:latin typeface="Calibri"/>
                <a:ea typeface="Calibri"/>
                <a:cs typeface="Calibri"/>
                <a:sym typeface="Calibri"/>
              </a:rPr>
              <a:t>2) In addition, Python can be used interactively: many Python interpreters are available, from which commands and scripts can be executed.</a:t>
            </a:r>
            <a:endParaRPr sz="2800" i="1">
              <a:solidFill>
                <a:srgbClr val="FEE599"/>
              </a:solidFill>
              <a:latin typeface="Calibri"/>
              <a:ea typeface="Calibri"/>
              <a:cs typeface="Calibri"/>
              <a:sym typeface="Calibri"/>
            </a:endParaRPr>
          </a:p>
          <a:p>
            <a:pPr marL="457200" marR="0" lvl="0" indent="0" algn="l" rtl="0">
              <a:spcBef>
                <a:spcPts val="0"/>
              </a:spcBef>
              <a:spcAft>
                <a:spcPts val="0"/>
              </a:spcAft>
              <a:buNone/>
            </a:pPr>
            <a:r>
              <a:rPr lang="en-US" sz="2800" i="1">
                <a:solidFill>
                  <a:srgbClr val="FEE599"/>
                </a:solidFill>
                <a:latin typeface="Calibri"/>
                <a:ea typeface="Calibri"/>
                <a:cs typeface="Calibri"/>
                <a:sym typeface="Calibri"/>
              </a:rPr>
              <a:t>3) a very readable language with clear non-verbose syntax</a:t>
            </a:r>
            <a:br>
              <a:rPr lang="en-US" sz="2800" i="1">
                <a:solidFill>
                  <a:srgbClr val="FEE599"/>
                </a:solidFill>
                <a:latin typeface="Calibri"/>
                <a:ea typeface="Calibri"/>
                <a:cs typeface="Calibri"/>
                <a:sym typeface="Calibri"/>
              </a:rPr>
            </a:br>
            <a:r>
              <a:rPr lang="en-US" sz="2800" i="1">
                <a:solidFill>
                  <a:srgbClr val="FEE599"/>
                </a:solidFill>
                <a:latin typeface="Calibri"/>
                <a:ea typeface="Calibri"/>
                <a:cs typeface="Calibri"/>
                <a:sym typeface="Calibri"/>
              </a:rPr>
              <a:t>a language for which a large variety of high-quality packages are available for various applications, from web frameworks to scientific computing.</a:t>
            </a:r>
            <a:br>
              <a:rPr lang="en-US" sz="2800" i="1">
                <a:solidFill>
                  <a:srgbClr val="FEE599"/>
                </a:solidFill>
                <a:latin typeface="Calibri"/>
                <a:ea typeface="Calibri"/>
                <a:cs typeface="Calibri"/>
                <a:sym typeface="Calibri"/>
              </a:rPr>
            </a:br>
            <a:endParaRPr sz="2800" i="1">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i="1">
                <a:solidFill>
                  <a:srgbClr val="FEE599"/>
                </a:solidFill>
                <a:latin typeface="Calibri"/>
                <a:ea typeface="Calibri"/>
                <a:cs typeface="Calibri"/>
                <a:sym typeface="Calibri"/>
              </a:rPr>
              <a:t>Python: Some features, continued</a:t>
            </a:r>
            <a:endParaRPr sz="1800" b="1" i="1">
              <a:solidFill>
                <a:schemeClr val="dk1"/>
              </a:solidFill>
              <a:latin typeface="Calibri"/>
              <a:ea typeface="Calibri"/>
              <a:cs typeface="Calibri"/>
              <a:sym typeface="Calibri"/>
            </a:endParaRPr>
          </a:p>
        </p:txBody>
      </p:sp>
      <p:sp>
        <p:nvSpPr>
          <p:cNvPr id="107" name="Shape 107"/>
          <p:cNvSpPr txBox="1"/>
          <p:nvPr/>
        </p:nvSpPr>
        <p:spPr>
          <a:xfrm>
            <a:off x="2177141" y="1263341"/>
            <a:ext cx="9797100" cy="45243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2800">
                <a:solidFill>
                  <a:srgbClr val="FEE599"/>
                </a:solidFill>
                <a:latin typeface="Calibri"/>
                <a:ea typeface="Calibri"/>
                <a:cs typeface="Calibri"/>
                <a:sym typeface="Calibri"/>
              </a:rPr>
              <a:t>4) a language very easy to interface with other languages, in particular C and C++.</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5) Python is an object-oriented language, with dynamic typing (the same variable can contain objects of different types during the course of a program).</a:t>
            </a:r>
            <a:br>
              <a:rPr lang="en-US" sz="2800">
                <a:solidFill>
                  <a:srgbClr val="FEE599"/>
                </a:solidFill>
                <a:latin typeface="Calibri"/>
                <a:ea typeface="Calibri"/>
                <a:cs typeface="Calibri"/>
                <a:sym typeface="Calibri"/>
              </a:rPr>
            </a:br>
            <a:endParaRPr sz="2800" i="1">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3" name="Shape 113"/>
          <p:cNvSpPr txBox="1"/>
          <p:nvPr/>
        </p:nvSpPr>
        <p:spPr>
          <a:xfrm>
            <a:off x="2177141" y="389414"/>
            <a:ext cx="8998857" cy="1600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i="1">
                <a:solidFill>
                  <a:srgbClr val="FEE599"/>
                </a:solidFill>
                <a:latin typeface="Calibri"/>
                <a:ea typeface="Calibri"/>
                <a:cs typeface="Calibri"/>
                <a:sym typeface="Calibri"/>
              </a:rPr>
              <a:t>Python Numeric Data Types</a:t>
            </a:r>
            <a:endParaRPr sz="1800" b="1" i="1">
              <a:solidFill>
                <a:schemeClr val="dk1"/>
              </a:solidFill>
              <a:latin typeface="Calibri"/>
              <a:ea typeface="Calibri"/>
              <a:cs typeface="Calibri"/>
              <a:sym typeface="Calibri"/>
            </a:endParaRPr>
          </a:p>
        </p:txBody>
      </p:sp>
      <p:sp>
        <p:nvSpPr>
          <p:cNvPr id="114" name="Shape 114"/>
          <p:cNvSpPr txBox="1"/>
          <p:nvPr/>
        </p:nvSpPr>
        <p:spPr>
          <a:xfrm>
            <a:off x="2177141" y="1824441"/>
            <a:ext cx="9797145"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FEE599"/>
                </a:solidFill>
                <a:latin typeface="Calibri"/>
                <a:ea typeface="Calibri"/>
                <a:cs typeface="Calibri"/>
                <a:sym typeface="Calibri"/>
              </a:rPr>
              <a:t>-</a:t>
            </a:r>
            <a:r>
              <a:rPr lang="en-US" sz="2800" b="1">
                <a:solidFill>
                  <a:srgbClr val="FEE599"/>
                </a:solidFill>
                <a:latin typeface="Calibri"/>
                <a:ea typeface="Calibri"/>
                <a:cs typeface="Calibri"/>
                <a:sym typeface="Calibri"/>
              </a:rPr>
              <a:t>Integer </a:t>
            </a:r>
            <a:endParaRPr sz="2800" b="1">
              <a:solidFill>
                <a:srgbClr val="FEE599"/>
              </a:solidFill>
              <a:latin typeface="Calibri"/>
              <a:ea typeface="Calibri"/>
              <a:cs typeface="Calibri"/>
              <a:sym typeface="Calibri"/>
            </a:endParaRPr>
          </a:p>
          <a:p>
            <a:pPr marL="0" marR="0" lvl="0" indent="0" algn="l" rtl="0">
              <a:spcBef>
                <a:spcPts val="0"/>
              </a:spcBef>
              <a:spcAft>
                <a:spcPts val="0"/>
              </a:spcAft>
              <a:buNone/>
            </a:pPr>
            <a:r>
              <a:rPr lang="en-US" sz="2800" i="1">
                <a:solidFill>
                  <a:srgbClr val="FEE599"/>
                </a:solidFill>
                <a:latin typeface="Calibri"/>
                <a:ea typeface="Calibri"/>
                <a:cs typeface="Calibri"/>
                <a:sym typeface="Calibri"/>
              </a:rPr>
              <a:t>e.g (1,4,2)</a:t>
            </a:r>
            <a:endParaRPr sz="2800" i="1">
              <a:solidFill>
                <a:srgbClr val="FEE599"/>
              </a:solidFill>
              <a:latin typeface="Calibri"/>
              <a:ea typeface="Calibri"/>
              <a:cs typeface="Calibri"/>
              <a:sym typeface="Calibri"/>
            </a:endParaRPr>
          </a:p>
          <a:p>
            <a:pPr marL="0" marR="0" lvl="0" indent="0" algn="l" rtl="0">
              <a:spcBef>
                <a:spcPts val="0"/>
              </a:spcBef>
              <a:spcAft>
                <a:spcPts val="0"/>
              </a:spcAft>
              <a:buNone/>
            </a:pPr>
            <a:endParaRPr sz="2800" i="1">
              <a:solidFill>
                <a:srgbClr val="FEE599"/>
              </a:solidFill>
              <a:latin typeface="Calibri"/>
              <a:ea typeface="Calibri"/>
              <a:cs typeface="Calibri"/>
              <a:sym typeface="Calibri"/>
            </a:endParaRPr>
          </a:p>
          <a:p>
            <a:pPr marL="0" marR="0" lvl="0" indent="0" algn="l" rtl="0">
              <a:spcBef>
                <a:spcPts val="0"/>
              </a:spcBef>
              <a:spcAft>
                <a:spcPts val="0"/>
              </a:spcAft>
              <a:buNone/>
            </a:pPr>
            <a:r>
              <a:rPr lang="en-US" sz="2800">
                <a:solidFill>
                  <a:srgbClr val="FEE599"/>
                </a:solidFill>
                <a:latin typeface="Calibri"/>
                <a:ea typeface="Calibri"/>
                <a:cs typeface="Calibri"/>
                <a:sym typeface="Calibri"/>
              </a:rPr>
              <a:t>- </a:t>
            </a:r>
            <a:r>
              <a:rPr lang="en-US" sz="2800" b="1">
                <a:solidFill>
                  <a:srgbClr val="FEE599"/>
                </a:solidFill>
                <a:latin typeface="Calibri"/>
                <a:ea typeface="Calibri"/>
                <a:cs typeface="Calibri"/>
                <a:sym typeface="Calibri"/>
              </a:rPr>
              <a:t>Floating point (decimal)</a:t>
            </a:r>
            <a:endParaRPr sz="2800" b="1">
              <a:solidFill>
                <a:srgbClr val="FEE599"/>
              </a:solidFill>
              <a:latin typeface="Calibri"/>
              <a:ea typeface="Calibri"/>
              <a:cs typeface="Calibri"/>
              <a:sym typeface="Calibri"/>
            </a:endParaRPr>
          </a:p>
          <a:p>
            <a:pPr marL="0" marR="0" lvl="0" indent="0" algn="l" rtl="0">
              <a:spcBef>
                <a:spcPts val="0"/>
              </a:spcBef>
              <a:spcAft>
                <a:spcPts val="0"/>
              </a:spcAft>
              <a:buNone/>
            </a:pPr>
            <a:r>
              <a:rPr lang="en-US" sz="2800" i="1">
                <a:solidFill>
                  <a:srgbClr val="FEE599"/>
                </a:solidFill>
                <a:latin typeface="Calibri"/>
                <a:ea typeface="Calibri"/>
                <a:cs typeface="Calibri"/>
                <a:sym typeface="Calibri"/>
              </a:rPr>
              <a:t>e.g (1.32,15.234324)</a:t>
            </a:r>
            <a:endParaRPr sz="2800" i="1">
              <a:solidFill>
                <a:srgbClr val="FEE599"/>
              </a:solidFill>
              <a:latin typeface="Calibri"/>
              <a:ea typeface="Calibri"/>
              <a:cs typeface="Calibri"/>
              <a:sym typeface="Calibri"/>
            </a:endParaRPr>
          </a:p>
          <a:p>
            <a:pPr marL="0" marR="0" lvl="0" indent="0" algn="l" rtl="0">
              <a:spcBef>
                <a:spcPts val="0"/>
              </a:spcBef>
              <a:spcAft>
                <a:spcPts val="0"/>
              </a:spcAft>
              <a:buNone/>
            </a:pPr>
            <a:endParaRPr sz="2800" i="1">
              <a:solidFill>
                <a:srgbClr val="FEE599"/>
              </a:solidFill>
              <a:latin typeface="Calibri"/>
              <a:ea typeface="Calibri"/>
              <a:cs typeface="Calibri"/>
              <a:sym typeface="Calibri"/>
            </a:endParaRPr>
          </a:p>
          <a:p>
            <a:pPr marL="0" marR="0" lvl="0" indent="0" algn="l" rtl="0">
              <a:spcBef>
                <a:spcPts val="0"/>
              </a:spcBef>
              <a:spcAft>
                <a:spcPts val="0"/>
              </a:spcAft>
              <a:buNone/>
            </a:pPr>
            <a:r>
              <a:rPr lang="en-US" sz="2800">
                <a:solidFill>
                  <a:srgbClr val="FEE599"/>
                </a:solidFill>
                <a:latin typeface="Calibri"/>
                <a:ea typeface="Calibri"/>
                <a:cs typeface="Calibri"/>
                <a:sym typeface="Calibri"/>
              </a:rPr>
              <a:t>- </a:t>
            </a:r>
            <a:r>
              <a:rPr lang="en-US" sz="2800" b="1">
                <a:solidFill>
                  <a:srgbClr val="FEE599"/>
                </a:solidFill>
                <a:latin typeface="Calibri"/>
                <a:ea typeface="Calibri"/>
                <a:cs typeface="Calibri"/>
                <a:sym typeface="Calibri"/>
              </a:rPr>
              <a:t>Complex numbers</a:t>
            </a:r>
            <a:endParaRPr sz="2800" b="1">
              <a:solidFill>
                <a:srgbClr val="FEE599"/>
              </a:solidFill>
              <a:latin typeface="Calibri"/>
              <a:ea typeface="Calibri"/>
              <a:cs typeface="Calibri"/>
              <a:sym typeface="Calibri"/>
            </a:endParaRPr>
          </a:p>
          <a:p>
            <a:pPr marL="0" marR="0" lvl="0" indent="0" algn="l" rtl="0">
              <a:spcBef>
                <a:spcPts val="0"/>
              </a:spcBef>
              <a:spcAft>
                <a:spcPts val="0"/>
              </a:spcAft>
              <a:buNone/>
            </a:pPr>
            <a:r>
              <a:rPr lang="en-US" sz="2800" i="1">
                <a:solidFill>
                  <a:srgbClr val="FEE599"/>
                </a:solidFill>
                <a:latin typeface="Calibri"/>
                <a:ea typeface="Calibri"/>
                <a:cs typeface="Calibri"/>
                <a:sym typeface="Calibri"/>
              </a:rPr>
              <a:t>e.g (a+bi = 1 + .5j)</a:t>
            </a:r>
            <a:endParaRPr sz="2800" i="1">
              <a:solidFill>
                <a:srgbClr val="FEE599"/>
              </a:solidFill>
              <a:latin typeface="Calibri"/>
              <a:ea typeface="Calibri"/>
              <a:cs typeface="Calibri"/>
              <a:sym typeface="Calibri"/>
            </a:endParaRPr>
          </a:p>
          <a:p>
            <a:pPr marL="0" marR="0" lvl="0" indent="0" algn="l" rtl="0">
              <a:spcBef>
                <a:spcPts val="0"/>
              </a:spcBef>
              <a:spcAft>
                <a:spcPts val="0"/>
              </a:spcAft>
              <a:buNone/>
            </a:pPr>
            <a:endParaRPr sz="2800" i="1">
              <a:solidFill>
                <a:srgbClr val="FEE599"/>
              </a:solidFill>
              <a:latin typeface="Calibri"/>
              <a:ea typeface="Calibri"/>
              <a:cs typeface="Calibri"/>
              <a:sym typeface="Calibri"/>
            </a:endParaRPr>
          </a:p>
          <a:p>
            <a:pPr marL="0" marR="0" lvl="0" indent="0" algn="l" rtl="0">
              <a:spcBef>
                <a:spcPts val="0"/>
              </a:spcBef>
              <a:spcAft>
                <a:spcPts val="0"/>
              </a:spcAft>
              <a:buNone/>
            </a:pPr>
            <a:r>
              <a:rPr lang="en-US" sz="2800">
                <a:solidFill>
                  <a:srgbClr val="FEE599"/>
                </a:solidFill>
                <a:latin typeface="Calibri"/>
                <a:ea typeface="Calibri"/>
                <a:cs typeface="Calibri"/>
                <a:sym typeface="Calibri"/>
              </a:rPr>
              <a:t>-</a:t>
            </a:r>
            <a:r>
              <a:rPr lang="en-US" sz="2800" b="1">
                <a:solidFill>
                  <a:srgbClr val="FEE599"/>
                </a:solidFill>
                <a:latin typeface="Calibri"/>
                <a:ea typeface="Calibri"/>
                <a:cs typeface="Calibri"/>
                <a:sym typeface="Calibri"/>
              </a:rPr>
              <a:t>Booleans</a:t>
            </a:r>
            <a:endParaRPr sz="2800" b="1">
              <a:solidFill>
                <a:srgbClr val="FEE599"/>
              </a:solidFill>
              <a:latin typeface="Calibri"/>
              <a:ea typeface="Calibri"/>
              <a:cs typeface="Calibri"/>
              <a:sym typeface="Calibri"/>
            </a:endParaRPr>
          </a:p>
          <a:p>
            <a:pPr marL="0" marR="0" lvl="0" indent="0" algn="l" rtl="0">
              <a:spcBef>
                <a:spcPts val="0"/>
              </a:spcBef>
              <a:spcAft>
                <a:spcPts val="0"/>
              </a:spcAft>
              <a:buNone/>
            </a:pPr>
            <a:r>
              <a:rPr lang="en-US" sz="2800" i="1">
                <a:solidFill>
                  <a:srgbClr val="FEE599"/>
                </a:solidFill>
                <a:latin typeface="Calibri"/>
                <a:ea typeface="Calibri"/>
                <a:cs typeface="Calibri"/>
                <a:sym typeface="Calibri"/>
              </a:rPr>
              <a:t>only two values (True or False)</a:t>
            </a:r>
            <a:endParaRPr sz="2800" i="1">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0" name="Shape 120"/>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SzPts val="1100"/>
              <a:buFont typeface="Arial"/>
              <a:buNone/>
            </a:pPr>
            <a:r>
              <a:rPr lang="en-US" sz="3700">
                <a:solidFill>
                  <a:srgbClr val="FEE599"/>
                </a:solidFill>
                <a:latin typeface="Calibri"/>
                <a:ea typeface="Calibri"/>
                <a:cs typeface="Calibri"/>
                <a:sym typeface="Calibri"/>
              </a:rPr>
              <a:t>Built-in Collection Types</a:t>
            </a:r>
            <a:endParaRPr sz="3700">
              <a:solidFill>
                <a:srgbClr val="FEE599"/>
              </a:solidFill>
              <a:latin typeface="Calibri"/>
              <a:ea typeface="Calibri"/>
              <a:cs typeface="Calibri"/>
              <a:sym typeface="Calibri"/>
            </a:endParaRPr>
          </a:p>
          <a:p>
            <a:pPr marL="0" marR="0" lvl="0" indent="0" algn="l" rtl="0">
              <a:spcBef>
                <a:spcPts val="0"/>
              </a:spcBef>
              <a:spcAft>
                <a:spcPts val="0"/>
              </a:spcAft>
              <a:buNone/>
            </a:pPr>
            <a:endParaRPr sz="1800">
              <a:solidFill>
                <a:srgbClr val="FEE599"/>
              </a:solidFill>
              <a:latin typeface="Calibri"/>
              <a:ea typeface="Calibri"/>
              <a:cs typeface="Calibri"/>
              <a:sym typeface="Calibri"/>
            </a:endParaRPr>
          </a:p>
        </p:txBody>
      </p:sp>
      <p:sp>
        <p:nvSpPr>
          <p:cNvPr id="121" name="Shape 121"/>
          <p:cNvSpPr txBox="1"/>
          <p:nvPr/>
        </p:nvSpPr>
        <p:spPr>
          <a:xfrm>
            <a:off x="2177141" y="1824441"/>
            <a:ext cx="9797100" cy="4524300"/>
          </a:xfrm>
          <a:prstGeom prst="rect">
            <a:avLst/>
          </a:prstGeom>
          <a:noFill/>
          <a:ln>
            <a:noFill/>
          </a:ln>
        </p:spPr>
        <p:txBody>
          <a:bodyPr spcFirstLastPara="1" wrap="square" lIns="91425" tIns="45700" rIns="91425" bIns="45700" anchor="t" anchorCtr="0">
            <a:noAutofit/>
          </a:bodyPr>
          <a:lstStyle/>
          <a:p>
            <a:pPr marL="609600" lvl="0" indent="-482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 list is an ordered, </a:t>
            </a:r>
            <a:r>
              <a:rPr lang="en-US" sz="2800" b="1">
                <a:solidFill>
                  <a:srgbClr val="FEE599"/>
                </a:solidFill>
                <a:latin typeface="Calibri"/>
                <a:ea typeface="Calibri"/>
                <a:cs typeface="Calibri"/>
                <a:sym typeface="Calibri"/>
              </a:rPr>
              <a:t>mutable </a:t>
            </a:r>
            <a:r>
              <a:rPr lang="en-US" sz="2800">
                <a:solidFill>
                  <a:srgbClr val="FEE599"/>
                </a:solidFill>
                <a:latin typeface="Calibri"/>
                <a:ea typeface="Calibri"/>
                <a:cs typeface="Calibri"/>
                <a:sym typeface="Calibri"/>
              </a:rPr>
              <a:t>collection of zero or more references to Python data objects. Lists are written as comma-delimited values enclosed in square brackets. The empty list is simply [ ]. </a:t>
            </a:r>
            <a:endParaRPr sz="2800">
              <a:solidFill>
                <a:srgbClr val="FEE599"/>
              </a:solidFill>
              <a:latin typeface="Calibri"/>
              <a:ea typeface="Calibri"/>
              <a:cs typeface="Calibri"/>
              <a:sym typeface="Calibri"/>
            </a:endParaRPr>
          </a:p>
          <a:p>
            <a:pPr marL="609600" lvl="0" indent="-4826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Lists are heterogeneous, meaning that the data objects need not all be from the same class and the collection can be assigned to a variable as below.</a:t>
            </a:r>
            <a:endParaRPr sz="2800">
              <a:solidFill>
                <a:srgbClr val="FEE599"/>
              </a:solidFill>
              <a:latin typeface="Calibri"/>
              <a:ea typeface="Calibri"/>
              <a:cs typeface="Calibri"/>
              <a:sym typeface="Calibri"/>
            </a:endParaRPr>
          </a:p>
          <a:p>
            <a:pPr marL="0" marR="0" lvl="0" indent="0" algn="l" rtl="0">
              <a:spcBef>
                <a:spcPts val="2100"/>
              </a:spcBef>
              <a:spcAft>
                <a:spcPts val="0"/>
              </a:spcAft>
              <a:buNone/>
            </a:pP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Operations on Lists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Shape 128"/>
          <p:cNvSpPr txBox="1"/>
          <p:nvPr/>
        </p:nvSpPr>
        <p:spPr>
          <a:xfrm>
            <a:off x="2177141" y="1824441"/>
            <a:ext cx="9797100" cy="452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Shape 129"/>
          <p:cNvPicPr preferRelativeResize="0"/>
          <p:nvPr/>
        </p:nvPicPr>
        <p:blipFill>
          <a:blip r:embed="rId4">
            <a:alphaModFix/>
          </a:blip>
          <a:stretch>
            <a:fillRect/>
          </a:stretch>
        </p:blipFill>
        <p:spPr>
          <a:xfrm>
            <a:off x="2100938" y="2108217"/>
            <a:ext cx="10013832" cy="437176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5" name="Shape 135"/>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List Methods</a:t>
            </a:r>
            <a:endParaRPr sz="1800">
              <a:solidFill>
                <a:schemeClr val="dk1"/>
              </a:solidFill>
              <a:latin typeface="Calibri"/>
              <a:ea typeface="Calibri"/>
              <a:cs typeface="Calibri"/>
              <a:sym typeface="Calibri"/>
            </a:endParaRPr>
          </a:p>
        </p:txBody>
      </p:sp>
      <p:sp>
        <p:nvSpPr>
          <p:cNvPr id="136" name="Shape 136"/>
          <p:cNvSpPr txBox="1"/>
          <p:nvPr/>
        </p:nvSpPr>
        <p:spPr>
          <a:xfrm>
            <a:off x="2177141" y="1140041"/>
            <a:ext cx="9797100" cy="4524300"/>
          </a:xfrm>
          <a:prstGeom prst="rect">
            <a:avLst/>
          </a:prstGeom>
          <a:noFill/>
          <a:ln>
            <a:noFill/>
          </a:ln>
        </p:spPr>
        <p:txBody>
          <a:bodyPr spcFirstLastPara="1" wrap="square" lIns="91425" tIns="45700" rIns="91425" bIns="45700" anchor="t" anchorCtr="0">
            <a:noAutofit/>
          </a:bodyPr>
          <a:lstStyle/>
          <a:p>
            <a:pPr marL="457200" lvl="0" indent="-406400" rtl="0">
              <a:lnSpc>
                <a:spcPct val="115000"/>
              </a:lnSpc>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A method is a function that “belongs to” an object</a:t>
            </a:r>
            <a:endParaRPr sz="2800">
              <a:solidFill>
                <a:srgbClr val="FEE599"/>
              </a:solidFill>
              <a:latin typeface="Calibri"/>
              <a:ea typeface="Calibri"/>
              <a:cs typeface="Calibri"/>
              <a:sym typeface="Calibri"/>
            </a:endParaRPr>
          </a:p>
          <a:p>
            <a:pPr marL="0" marR="0" lvl="0" indent="0" algn="l" rtl="0">
              <a:spcBef>
                <a:spcPts val="2100"/>
              </a:spcBef>
              <a:spcAft>
                <a:spcPts val="0"/>
              </a:spcAft>
              <a:buNone/>
            </a:pPr>
            <a:endParaRPr sz="2800">
              <a:solidFill>
                <a:schemeClr val="dk1"/>
              </a:solidFill>
              <a:latin typeface="Calibri"/>
              <a:ea typeface="Calibri"/>
              <a:cs typeface="Calibri"/>
              <a:sym typeface="Calibri"/>
            </a:endParaRPr>
          </a:p>
        </p:txBody>
      </p:sp>
      <p:pic>
        <p:nvPicPr>
          <p:cNvPr id="137" name="Shape 137"/>
          <p:cNvPicPr preferRelativeResize="0"/>
          <p:nvPr/>
        </p:nvPicPr>
        <p:blipFill>
          <a:blip r:embed="rId4">
            <a:alphaModFix/>
          </a:blip>
          <a:stretch>
            <a:fillRect/>
          </a:stretch>
        </p:blipFill>
        <p:spPr>
          <a:xfrm>
            <a:off x="2818996" y="1745167"/>
            <a:ext cx="8356966" cy="503663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3" name="Shape 143"/>
          <p:cNvSpPr txBox="1"/>
          <p:nvPr/>
        </p:nvSpPr>
        <p:spPr>
          <a:xfrm>
            <a:off x="2177141" y="389414"/>
            <a:ext cx="8998800" cy="160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FEE599"/>
                </a:solidFill>
                <a:latin typeface="Calibri"/>
                <a:ea typeface="Calibri"/>
                <a:cs typeface="Calibri"/>
                <a:sym typeface="Calibri"/>
              </a:rPr>
              <a:t>Strings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Shape 144"/>
          <p:cNvSpPr txBox="1"/>
          <p:nvPr/>
        </p:nvSpPr>
        <p:spPr>
          <a:xfrm>
            <a:off x="2264416" y="1254116"/>
            <a:ext cx="9797100" cy="4524300"/>
          </a:xfrm>
          <a:prstGeom prst="rect">
            <a:avLst/>
          </a:prstGeom>
          <a:noFill/>
          <a:ln>
            <a:noFill/>
          </a:ln>
        </p:spPr>
        <p:txBody>
          <a:bodyPr spcFirstLastPara="1" wrap="square" lIns="91425" tIns="45700" rIns="91425" bIns="45700" anchor="t" anchorCtr="0">
            <a:noAutofit/>
          </a:bodyPr>
          <a:lstStyle/>
          <a:p>
            <a:pPr marL="457200" marR="0" lvl="0" indent="-406400" algn="l"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Strings are sequential, immutable, collections of zero or more letters, numbers and other symbols. We call these letters, numbers and other symbols characters. String values are differentiated from identifiers by using quotation marks (either single or double).</a:t>
            </a:r>
            <a:endParaRPr sz="2800">
              <a:solidFill>
                <a:srgbClr val="FEE599"/>
              </a:solidFill>
              <a:latin typeface="Calibri"/>
              <a:ea typeface="Calibri"/>
              <a:cs typeface="Calibri"/>
              <a:sym typeface="Calibri"/>
            </a:endParaRPr>
          </a:p>
          <a:p>
            <a:pPr marL="0" marR="0" lvl="0" indent="0" algn="l" rtl="0">
              <a:spcBef>
                <a:spcPts val="0"/>
              </a:spcBef>
              <a:spcAft>
                <a:spcPts val="0"/>
              </a:spcAft>
              <a:buNone/>
            </a:pPr>
            <a:endParaRPr sz="2800">
              <a:solidFill>
                <a:srgbClr val="FEE599"/>
              </a:solidFill>
              <a:latin typeface="Calibri"/>
              <a:ea typeface="Calibri"/>
              <a:cs typeface="Calibri"/>
              <a:sym typeface="Calibri"/>
            </a:endParaRPr>
          </a:p>
          <a:p>
            <a:pPr marL="457200" marR="0" lvl="0" indent="-406400" algn="l"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 operations on Lists and strings are exactly the same EXCEPT that strings are immutable and cannot be modified. To modify a string, the .replace() method must be used an must be set to another variable. </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
            </a: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395</Words>
  <Application>Microsoft Macintosh PowerPoint</Application>
  <PresentationFormat>Widescreen</PresentationFormat>
  <Paragraphs>78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lakshmi teeka</cp:lastModifiedBy>
  <cp:revision>3</cp:revision>
  <dcterms:modified xsi:type="dcterms:W3CDTF">2018-08-23T07:53:48Z</dcterms:modified>
</cp:coreProperties>
</file>