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2d3758d2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3758d2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2d4cbd417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4cbd417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loosely interpret TPR as how right we were and FPR as </a:t>
            </a:r>
            <a:r>
              <a:rPr lang="en" sz="1150">
                <a:solidFill>
                  <a:srgbClr val="242729"/>
                </a:solidFill>
              </a:rPr>
              <a:t> proportion of negative data points that are mistakenly considered as positive, with respect to all negative data points. In other words, the higher FPR, the more negative data points we will missclassified.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2d4cbd417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4cbd417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2f71b4c0e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71b4c0e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2f71b4c0e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71b4c0e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f71b4c0e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71b4c0e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2d3758d2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3758d2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2d3758d27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3758d27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2d3758d27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3758d27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2d3758d27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3758d27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2f71b4c0e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71b4c0e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2f71b4c0e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71b4c0e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2d4cbd41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4cbd41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Classification Technique</a:t>
            </a:r>
            <a:endParaRPr/>
          </a:p>
        </p:txBody>
      </p:sp>
      <p:pic>
        <p:nvPicPr>
          <p:cNvPr id="56" name="Google Shape;56;p13"/>
          <p:cNvPicPr preferRelativeResize="0"/>
          <p:nvPr/>
        </p:nvPicPr>
        <p:blipFill>
          <a:blip r:embed="rId3">
            <a:alphaModFix/>
          </a:blip>
          <a:stretch>
            <a:fillRect/>
          </a:stretch>
        </p:blipFill>
        <p:spPr>
          <a:xfrm>
            <a:off x="3587100" y="3399250"/>
            <a:ext cx="2055150" cy="1744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ctrTitle"/>
          </p:nvPr>
        </p:nvSpPr>
        <p:spPr>
          <a:xfrm>
            <a:off x="402900" y="435900"/>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AUROC</a:t>
            </a:r>
            <a:endParaRPr/>
          </a:p>
        </p:txBody>
      </p:sp>
      <p:sp>
        <p:nvSpPr>
          <p:cNvPr id="122" name="Google Shape;122;p22"/>
          <p:cNvSpPr txBox="1"/>
          <p:nvPr>
            <p:ph idx="1" type="subTitle"/>
          </p:nvPr>
        </p:nvSpPr>
        <p:spPr>
          <a:xfrm>
            <a:off x="402900" y="1302025"/>
            <a:ext cx="8520600" cy="375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AUCROC stands for </a:t>
            </a:r>
            <a:r>
              <a:rPr lang="en" sz="1800">
                <a:solidFill>
                  <a:srgbClr val="000000"/>
                </a:solidFill>
              </a:rPr>
              <a:t>Area Under the Receiver Operating Characteristic curve. It measures the performance of binary classifier.</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We can extend the Precision and Recall concepts to get;</a:t>
            </a:r>
            <a:endParaRPr sz="1800">
              <a:solidFill>
                <a:srgbClr val="000000"/>
              </a:solidFill>
            </a:endParaRPr>
          </a:p>
          <a:p>
            <a:pPr indent="0" lvl="0" marL="0" rtl="0" algn="l">
              <a:spcBef>
                <a:spcPts val="0"/>
              </a:spcBef>
              <a:spcAft>
                <a:spcPts val="0"/>
              </a:spcAft>
              <a:buNone/>
            </a:pPr>
            <a:r>
              <a:t/>
            </a:r>
            <a:endParaRPr sz="1800">
              <a:solidFill>
                <a:srgbClr val="242729"/>
              </a:solidFill>
            </a:endParaRPr>
          </a:p>
        </p:txBody>
      </p:sp>
      <p:pic>
        <p:nvPicPr>
          <p:cNvPr id="123" name="Google Shape;123;p22"/>
          <p:cNvPicPr preferRelativeResize="0"/>
          <p:nvPr/>
        </p:nvPicPr>
        <p:blipFill>
          <a:blip r:embed="rId3">
            <a:alphaModFix/>
          </a:blip>
          <a:stretch>
            <a:fillRect/>
          </a:stretch>
        </p:blipFill>
        <p:spPr>
          <a:xfrm>
            <a:off x="904725" y="2405175"/>
            <a:ext cx="7103725" cy="195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idx="1" type="subTitle"/>
          </p:nvPr>
        </p:nvSpPr>
        <p:spPr>
          <a:xfrm>
            <a:off x="311700" y="4383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 we plot TPR vs FPR</a:t>
            </a:r>
            <a:endParaRPr/>
          </a:p>
        </p:txBody>
      </p:sp>
      <p:pic>
        <p:nvPicPr>
          <p:cNvPr id="129" name="Google Shape;129;p23"/>
          <p:cNvPicPr preferRelativeResize="0"/>
          <p:nvPr/>
        </p:nvPicPr>
        <p:blipFill>
          <a:blip r:embed="rId3">
            <a:alphaModFix/>
          </a:blip>
          <a:stretch>
            <a:fillRect/>
          </a:stretch>
        </p:blipFill>
        <p:spPr>
          <a:xfrm>
            <a:off x="2531475" y="1230900"/>
            <a:ext cx="4770172" cy="360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Evaluating: Bias-Variance Tradeoff</a:t>
            </a:r>
            <a:endParaRPr/>
          </a:p>
        </p:txBody>
      </p:sp>
      <p:sp>
        <p:nvSpPr>
          <p:cNvPr id="135" name="Google Shape;135;p24"/>
          <p:cNvSpPr txBox="1"/>
          <p:nvPr/>
        </p:nvSpPr>
        <p:spPr>
          <a:xfrm>
            <a:off x="578200" y="1019725"/>
            <a:ext cx="8036700" cy="396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How do we assess the model  of Logistic Regression?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Lets revisit the Linear Regression Model evaluation. Since our regression is a sample estimate, even our MSE was a sample estimate.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That is  MSE = E(y</a:t>
            </a:r>
            <a:r>
              <a:rPr baseline="-25000" lang="en" sz="1800">
                <a:solidFill>
                  <a:schemeClr val="dk1"/>
                </a:solidFill>
              </a:rPr>
              <a:t>actual</a:t>
            </a:r>
            <a:r>
              <a:rPr lang="en" sz="1800">
                <a:solidFill>
                  <a:schemeClr val="dk1"/>
                </a:solidFill>
              </a:rPr>
              <a:t>-yˆ)</a:t>
            </a:r>
            <a:r>
              <a:rPr baseline="30000" lang="en" sz="1800">
                <a:solidFill>
                  <a:schemeClr val="dk1"/>
                </a:solidFill>
              </a:rPr>
              <a:t>2</a:t>
            </a:r>
            <a:r>
              <a:rPr lang="en" sz="1800">
                <a:solidFill>
                  <a:schemeClr val="dk1"/>
                </a:solidFill>
              </a:rPr>
              <a:t> , where E(y</a:t>
            </a:r>
            <a:r>
              <a:rPr baseline="-25000" lang="en" sz="1800">
                <a:solidFill>
                  <a:schemeClr val="dk1"/>
                </a:solidFill>
              </a:rPr>
              <a:t>actual</a:t>
            </a:r>
            <a:r>
              <a:rPr lang="en" sz="1800">
                <a:solidFill>
                  <a:schemeClr val="dk1"/>
                </a:solidFill>
              </a:rPr>
              <a:t>-yˆ)</a:t>
            </a:r>
            <a:r>
              <a:rPr baseline="30000" lang="en" sz="1800">
                <a:solidFill>
                  <a:schemeClr val="dk1"/>
                </a:solidFill>
              </a:rPr>
              <a:t>2 </a:t>
            </a:r>
            <a:r>
              <a:rPr lang="en" sz="1800">
                <a:solidFill>
                  <a:schemeClr val="dk1"/>
                </a:solidFill>
              </a:rPr>
              <a:t>is our </a:t>
            </a:r>
            <a:r>
              <a:rPr i="1" lang="en" sz="1800">
                <a:solidFill>
                  <a:schemeClr val="dk1"/>
                </a:solidFill>
              </a:rPr>
              <a:t>expected </a:t>
            </a:r>
            <a:r>
              <a:rPr lang="en" sz="1800">
                <a:solidFill>
                  <a:schemeClr val="dk1"/>
                </a:solidFill>
              </a:rPr>
              <a:t>or most likely MSE.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This  E(y</a:t>
            </a:r>
            <a:r>
              <a:rPr baseline="-25000" lang="en" sz="1800">
                <a:solidFill>
                  <a:schemeClr val="dk1"/>
                </a:solidFill>
              </a:rPr>
              <a:t>actual</a:t>
            </a:r>
            <a:r>
              <a:rPr lang="en" sz="1800">
                <a:solidFill>
                  <a:schemeClr val="dk1"/>
                </a:solidFill>
              </a:rPr>
              <a:t>-yˆ)</a:t>
            </a:r>
            <a:r>
              <a:rPr baseline="30000" lang="en" sz="1800">
                <a:solidFill>
                  <a:schemeClr val="dk1"/>
                </a:solidFill>
              </a:rPr>
              <a:t>2</a:t>
            </a:r>
            <a:r>
              <a:rPr lang="en" sz="1800">
                <a:solidFill>
                  <a:schemeClr val="dk1"/>
                </a:solidFill>
              </a:rPr>
              <a:t>  is composed of three parts = Var(yˆ) + Bias(yˆ)</a:t>
            </a:r>
            <a:r>
              <a:rPr baseline="30000" lang="en" sz="1800">
                <a:solidFill>
                  <a:schemeClr val="dk1"/>
                </a:solidFill>
              </a:rPr>
              <a:t>2</a:t>
            </a:r>
            <a:r>
              <a:rPr lang="en" sz="1800">
                <a:solidFill>
                  <a:schemeClr val="dk1"/>
                </a:solidFill>
              </a:rPr>
              <a:t> + Var(𝞊). The first two terms are </a:t>
            </a:r>
            <a:r>
              <a:rPr i="1" lang="en" sz="1800">
                <a:solidFill>
                  <a:schemeClr val="dk1"/>
                </a:solidFill>
              </a:rPr>
              <a:t>reducible</a:t>
            </a:r>
            <a:r>
              <a:rPr lang="en" sz="1800">
                <a:solidFill>
                  <a:schemeClr val="dk1"/>
                </a:solidFill>
              </a:rPr>
              <a:t> and the last is </a:t>
            </a:r>
            <a:r>
              <a:rPr i="1" lang="en" sz="1800">
                <a:solidFill>
                  <a:schemeClr val="dk1"/>
                </a:solidFill>
              </a:rPr>
              <a:t>irreducible</a:t>
            </a:r>
            <a:r>
              <a:rPr lang="en" sz="1800">
                <a:solidFill>
                  <a:schemeClr val="dk1"/>
                </a:solidFill>
              </a:rPr>
              <a:t>.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Therefore, MSE is minimized by reducing the irreducible components.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Var(yˆ) is the amount of variance in our predicted (yˆ) using different datasets since each unique set may result in a different (yˆ). If Var(yˆ) is high, even small changes in our data will lead to different yˆ’s .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 Bias(yˆ)</a:t>
            </a:r>
            <a:r>
              <a:rPr baseline="30000" lang="en" sz="1800">
                <a:solidFill>
                  <a:schemeClr val="dk1"/>
                </a:solidFill>
              </a:rPr>
              <a:t>2</a:t>
            </a:r>
            <a:r>
              <a:rPr lang="en" sz="1800">
                <a:solidFill>
                  <a:schemeClr val="dk1"/>
                </a:solidFill>
              </a:rPr>
              <a:t>  refers to the amount by which our prediction is different from our true value, our </a:t>
            </a:r>
            <a:r>
              <a:rPr i="1" lang="en" sz="1800">
                <a:solidFill>
                  <a:schemeClr val="dk1"/>
                </a:solidFill>
              </a:rPr>
              <a:t>accuracy. </a:t>
            </a:r>
            <a:endParaRPr i="1" sz="1800">
              <a:solidFill>
                <a:schemeClr val="dk1"/>
              </a:solidFill>
            </a:endParaRPr>
          </a:p>
          <a:p>
            <a:pPr indent="-342900" lvl="0" marL="457200" rtl="0" algn="l">
              <a:spcBef>
                <a:spcPts val="0"/>
              </a:spcBef>
              <a:spcAft>
                <a:spcPts val="0"/>
              </a:spcAft>
              <a:buClr>
                <a:schemeClr val="dk1"/>
              </a:buClr>
              <a:buSzPts val="1800"/>
              <a:buChar char="-"/>
            </a:pPr>
            <a:r>
              <a:rPr i="1" lang="en" sz="1800">
                <a:solidFill>
                  <a:schemeClr val="dk1"/>
                </a:solidFill>
              </a:rPr>
              <a:t>So variance measures our model’s consistency and Bias the accuracy. </a:t>
            </a:r>
            <a:endParaRPr i="1" sz="1800">
              <a:solidFill>
                <a:schemeClr val="dk1"/>
              </a:solidFill>
            </a:endParaRPr>
          </a:p>
        </p:txBody>
      </p:sp>
      <p:pic>
        <p:nvPicPr>
          <p:cNvPr id="136" name="Google Shape;136;p2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idx="1" type="subTitle"/>
          </p:nvPr>
        </p:nvSpPr>
        <p:spPr>
          <a:xfrm>
            <a:off x="311700" y="147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Visual Representation</a:t>
            </a:r>
            <a:endParaRPr/>
          </a:p>
        </p:txBody>
      </p:sp>
      <p:pic>
        <p:nvPicPr>
          <p:cNvPr id="142" name="Google Shape;142;p25"/>
          <p:cNvPicPr preferRelativeResize="0"/>
          <p:nvPr/>
        </p:nvPicPr>
        <p:blipFill>
          <a:blip r:embed="rId3">
            <a:alphaModFix/>
          </a:blip>
          <a:stretch>
            <a:fillRect/>
          </a:stretch>
        </p:blipFill>
        <p:spPr>
          <a:xfrm>
            <a:off x="2249500" y="807325"/>
            <a:ext cx="4484000" cy="4031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idx="1" type="subTitle"/>
          </p:nvPr>
        </p:nvSpPr>
        <p:spPr>
          <a:xfrm>
            <a:off x="311700" y="909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Graphical Representation</a:t>
            </a:r>
            <a:endParaRPr/>
          </a:p>
        </p:txBody>
      </p:sp>
      <p:pic>
        <p:nvPicPr>
          <p:cNvPr id="148" name="Google Shape;148;p26"/>
          <p:cNvPicPr preferRelativeResize="0"/>
          <p:nvPr/>
        </p:nvPicPr>
        <p:blipFill>
          <a:blip r:embed="rId3">
            <a:alphaModFix/>
          </a:blip>
          <a:stretch>
            <a:fillRect/>
          </a:stretch>
        </p:blipFill>
        <p:spPr>
          <a:xfrm>
            <a:off x="1616500" y="1198050"/>
            <a:ext cx="5731701" cy="3733925"/>
          </a:xfrm>
          <a:prstGeom prst="rect">
            <a:avLst/>
          </a:prstGeom>
          <a:noFill/>
          <a:ln>
            <a:noFill/>
          </a:ln>
        </p:spPr>
      </p:pic>
      <p:cxnSp>
        <p:nvCxnSpPr>
          <p:cNvPr id="149" name="Google Shape;149;p26"/>
          <p:cNvCxnSpPr/>
          <p:nvPr/>
        </p:nvCxnSpPr>
        <p:spPr>
          <a:xfrm flipH="1">
            <a:off x="2966200" y="2435350"/>
            <a:ext cx="15300" cy="1567500"/>
          </a:xfrm>
          <a:prstGeom prst="straightConnector1">
            <a:avLst/>
          </a:prstGeom>
          <a:noFill/>
          <a:ln cap="flat" cmpd="sng" w="38100">
            <a:solidFill>
              <a:srgbClr val="FF0000"/>
            </a:solidFill>
            <a:prstDash val="solid"/>
            <a:round/>
            <a:headEnd len="med" w="med" type="none"/>
            <a:tailEnd len="med" w="med" type="none"/>
          </a:ln>
        </p:spPr>
      </p:cxnSp>
      <p:cxnSp>
        <p:nvCxnSpPr>
          <p:cNvPr id="150" name="Google Shape;150;p26"/>
          <p:cNvCxnSpPr/>
          <p:nvPr/>
        </p:nvCxnSpPr>
        <p:spPr>
          <a:xfrm>
            <a:off x="548050" y="3007175"/>
            <a:ext cx="2754300" cy="33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Logistic Regression? Why not linear?</a:t>
            </a:r>
            <a:endParaRPr/>
          </a:p>
        </p:txBody>
      </p:sp>
      <p:sp>
        <p:nvSpPr>
          <p:cNvPr id="62" name="Google Shape;62;p14"/>
          <p:cNvSpPr txBox="1"/>
          <p:nvPr/>
        </p:nvSpPr>
        <p:spPr>
          <a:xfrm>
            <a:off x="730600" y="943525"/>
            <a:ext cx="8036700" cy="396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Say that an unknown patient’s illness in the ER has been narrowed down to three possible causes:</a:t>
            </a:r>
            <a:endParaRPr sz="1800"/>
          </a:p>
          <a:p>
            <a:pPr indent="0" lvl="0" marL="0" rtl="0" algn="l">
              <a:spcBef>
                <a:spcPts val="0"/>
              </a:spcBef>
              <a:spcAft>
                <a:spcPts val="0"/>
              </a:spcAft>
              <a:buNone/>
            </a:pPr>
            <a:r>
              <a:rPr lang="en" sz="1800"/>
              <a:t>			1) Drug Overdose</a:t>
            </a:r>
            <a:endParaRPr sz="1800"/>
          </a:p>
          <a:p>
            <a:pPr indent="0" lvl="0" marL="0" rtl="0" algn="l">
              <a:spcBef>
                <a:spcPts val="0"/>
              </a:spcBef>
              <a:spcAft>
                <a:spcPts val="0"/>
              </a:spcAft>
              <a:buNone/>
            </a:pPr>
            <a:r>
              <a:rPr lang="en" sz="1800"/>
              <a:t>			2) Siezure </a:t>
            </a:r>
            <a:endParaRPr sz="1800"/>
          </a:p>
          <a:p>
            <a:pPr indent="0" lvl="0" marL="0" rtl="0" algn="l">
              <a:spcBef>
                <a:spcPts val="0"/>
              </a:spcBef>
              <a:spcAft>
                <a:spcPts val="0"/>
              </a:spcAft>
              <a:buNone/>
            </a:pPr>
            <a:r>
              <a:rPr lang="en" sz="1800"/>
              <a:t>			3) Stroke</a:t>
            </a:r>
            <a:endParaRPr sz="1800"/>
          </a:p>
          <a:p>
            <a:pPr indent="-342900" lvl="0" marL="457200" rtl="0" algn="l">
              <a:spcBef>
                <a:spcPts val="0"/>
              </a:spcBef>
              <a:spcAft>
                <a:spcPts val="0"/>
              </a:spcAft>
              <a:buSzPts val="1800"/>
              <a:buChar char="-"/>
            </a:pPr>
            <a:r>
              <a:rPr lang="en" sz="1800"/>
              <a:t>Now we need to know which of these causes is most likely. So, our Y here is </a:t>
            </a:r>
            <a:r>
              <a:rPr b="1" lang="en" sz="1800"/>
              <a:t>qualitative </a:t>
            </a:r>
            <a:r>
              <a:rPr lang="en" sz="1800"/>
              <a:t>as we need the result to be either Y = {Drug Overdose (1) or Seizure (2) or Stroke(3)}</a:t>
            </a:r>
            <a:endParaRPr sz="1800"/>
          </a:p>
          <a:p>
            <a:pPr indent="-342900" lvl="0" marL="457200" rtl="0" algn="l">
              <a:spcBef>
                <a:spcPts val="0"/>
              </a:spcBef>
              <a:spcAft>
                <a:spcPts val="0"/>
              </a:spcAft>
              <a:buSzPts val="1800"/>
              <a:buChar char="-"/>
            </a:pPr>
            <a:r>
              <a:rPr lang="en" sz="1800"/>
              <a:t>If we were to plug this into the LinearRegression() model,  the first problem is that our output values would not be in the range 1-3, we would get values more extreme. Therefore our results, would not have any meaningful interpretation. </a:t>
            </a:r>
            <a:endParaRPr sz="1800"/>
          </a:p>
          <a:p>
            <a:pPr indent="-342900" lvl="0" marL="457200" rtl="0" algn="l">
              <a:spcBef>
                <a:spcPts val="0"/>
              </a:spcBef>
              <a:spcAft>
                <a:spcPts val="0"/>
              </a:spcAft>
              <a:buSzPts val="1800"/>
              <a:buChar char="-"/>
            </a:pPr>
            <a:r>
              <a:rPr lang="en" sz="1800"/>
              <a:t>Consider the problem of predicting default rates of customers given their account balance. </a:t>
            </a:r>
            <a:r>
              <a:rPr b="1" lang="en" sz="1800"/>
              <a:t>This is a binary problem Y= {Default|Not-default}</a:t>
            </a:r>
            <a:endParaRPr b="1" sz="1800"/>
          </a:p>
        </p:txBody>
      </p:sp>
      <p:pic>
        <p:nvPicPr>
          <p:cNvPr id="63" name="Google Shape;63;p14"/>
          <p:cNvPicPr preferRelativeResize="0"/>
          <p:nvPr/>
        </p:nvPicPr>
        <p:blipFill>
          <a:blip r:embed="rId3">
            <a:alphaModFix/>
          </a:blip>
          <a:stretch>
            <a:fillRect/>
          </a:stretch>
        </p:blipFill>
        <p:spPr>
          <a:xfrm>
            <a:off x="8302175" y="411300"/>
            <a:ext cx="659925" cy="54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Regression Modelling Probability</a:t>
            </a:r>
            <a:endParaRPr/>
          </a:p>
        </p:txBody>
      </p:sp>
      <p:pic>
        <p:nvPicPr>
          <p:cNvPr id="69" name="Google Shape;69;p15"/>
          <p:cNvPicPr preferRelativeResize="0"/>
          <p:nvPr/>
        </p:nvPicPr>
        <p:blipFill>
          <a:blip r:embed="rId3">
            <a:alphaModFix/>
          </a:blip>
          <a:stretch>
            <a:fillRect/>
          </a:stretch>
        </p:blipFill>
        <p:spPr>
          <a:xfrm>
            <a:off x="1635175" y="1305800"/>
            <a:ext cx="5873649" cy="3837700"/>
          </a:xfrm>
          <a:prstGeom prst="rect">
            <a:avLst/>
          </a:prstGeom>
          <a:noFill/>
          <a:ln>
            <a:noFill/>
          </a:ln>
        </p:spPr>
      </p:pic>
      <p:pic>
        <p:nvPicPr>
          <p:cNvPr id="70" name="Google Shape;70;p15"/>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Introducing Logistic Regression</a:t>
            </a:r>
            <a:endParaRPr/>
          </a:p>
        </p:txBody>
      </p:sp>
      <p:sp>
        <p:nvSpPr>
          <p:cNvPr id="76" name="Google Shape;76;p16"/>
          <p:cNvSpPr txBox="1"/>
          <p:nvPr/>
        </p:nvSpPr>
        <p:spPr>
          <a:xfrm>
            <a:off x="730600" y="1095925"/>
            <a:ext cx="8036700" cy="396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So, one thing we know is that we need to fit such a line that will be in the interval {0,1}. </a:t>
            </a:r>
            <a:endParaRPr sz="1800"/>
          </a:p>
          <a:p>
            <a:pPr indent="-342900" lvl="0" marL="457200" rtl="0" algn="l">
              <a:spcBef>
                <a:spcPts val="0"/>
              </a:spcBef>
              <a:spcAft>
                <a:spcPts val="0"/>
              </a:spcAft>
              <a:buSzPts val="1800"/>
              <a:buChar char="-"/>
            </a:pPr>
            <a:r>
              <a:rPr lang="en" sz="1800"/>
              <a:t>What the logistic regression does is setup the problem like this: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Y = {0:Not-default                  X = {B</a:t>
            </a:r>
            <a:r>
              <a:rPr baseline="-25000" lang="en" sz="1800">
                <a:solidFill>
                  <a:schemeClr val="dk1"/>
                </a:solidFill>
              </a:rPr>
              <a:t>1</a:t>
            </a:r>
            <a:r>
              <a:rPr lang="en" sz="1800"/>
              <a:t> :Income</a:t>
            </a:r>
            <a:endParaRPr sz="1800"/>
          </a:p>
          <a:p>
            <a:pPr indent="0" lvl="0" marL="0" rtl="0" algn="l">
              <a:spcBef>
                <a:spcPts val="0"/>
              </a:spcBef>
              <a:spcAft>
                <a:spcPts val="0"/>
              </a:spcAft>
              <a:buNone/>
            </a:pPr>
            <a:r>
              <a:rPr lang="en" sz="1800"/>
              <a:t>               1: Default }                             B</a:t>
            </a:r>
            <a:r>
              <a:rPr baseline="-25000" lang="en" sz="1800"/>
              <a:t>2</a:t>
            </a:r>
            <a:r>
              <a:rPr lang="en" sz="1800"/>
              <a:t>: Balance}</a:t>
            </a:r>
            <a:endParaRPr sz="1800"/>
          </a:p>
          <a:p>
            <a:pPr indent="-342900" lvl="0" marL="457200" rtl="0" algn="l">
              <a:spcBef>
                <a:spcPts val="0"/>
              </a:spcBef>
              <a:spcAft>
                <a:spcPts val="0"/>
              </a:spcAft>
              <a:buSzPts val="1800"/>
              <a:buChar char="-"/>
            </a:pPr>
            <a:r>
              <a:rPr lang="en" sz="1800"/>
              <a:t>Then the task is to model the probability of default so we have </a:t>
            </a:r>
            <a:endParaRPr sz="1800"/>
          </a:p>
          <a:p>
            <a:pPr indent="0" lvl="0" marL="0" rtl="0" algn="l">
              <a:spcBef>
                <a:spcPts val="0"/>
              </a:spcBef>
              <a:spcAft>
                <a:spcPts val="0"/>
              </a:spcAft>
              <a:buNone/>
            </a:pPr>
            <a:r>
              <a:rPr lang="en" sz="1800"/>
              <a:t>	P(Default = Yes|Income)  and P(Default= Yes|Balance)</a:t>
            </a:r>
            <a:endParaRPr sz="1800"/>
          </a:p>
          <a:p>
            <a:pPr indent="-342900" lvl="0" marL="457200" rtl="0" algn="l">
              <a:spcBef>
                <a:spcPts val="0"/>
              </a:spcBef>
              <a:spcAft>
                <a:spcPts val="0"/>
              </a:spcAft>
              <a:buSzPts val="1800"/>
              <a:buChar char="-"/>
            </a:pPr>
            <a:r>
              <a:rPr lang="en" sz="1800"/>
              <a:t>So, </a:t>
            </a:r>
            <a:r>
              <a:rPr lang="en" sz="1800">
                <a:solidFill>
                  <a:schemeClr val="dk1"/>
                </a:solidFill>
              </a:rPr>
              <a:t>P(Default = Yes|Income) = P(X) =  B</a:t>
            </a:r>
            <a:r>
              <a:rPr baseline="-25000" lang="en" sz="1800">
                <a:solidFill>
                  <a:schemeClr val="dk1"/>
                </a:solidFill>
              </a:rPr>
              <a:t>balance </a:t>
            </a:r>
            <a:r>
              <a:rPr lang="en" sz="1800">
                <a:solidFill>
                  <a:schemeClr val="dk1"/>
                </a:solidFill>
              </a:rPr>
              <a:t>X</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77" name="Google Shape;77;p16"/>
          <p:cNvPicPr preferRelativeResize="0"/>
          <p:nvPr/>
        </p:nvPicPr>
        <p:blipFill>
          <a:blip r:embed="rId3">
            <a:alphaModFix/>
          </a:blip>
          <a:stretch>
            <a:fillRect/>
          </a:stretch>
        </p:blipFill>
        <p:spPr>
          <a:xfrm>
            <a:off x="2583250" y="3779575"/>
            <a:ext cx="3448050" cy="1276350"/>
          </a:xfrm>
          <a:prstGeom prst="rect">
            <a:avLst/>
          </a:prstGeom>
          <a:noFill/>
          <a:ln>
            <a:noFill/>
          </a:ln>
        </p:spPr>
      </p:pic>
      <p:pic>
        <p:nvPicPr>
          <p:cNvPr id="78" name="Google Shape;78;p16"/>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Introducing Logistic Regression</a:t>
            </a:r>
            <a:endParaRPr/>
          </a:p>
        </p:txBody>
      </p:sp>
      <p:sp>
        <p:nvSpPr>
          <p:cNvPr id="84" name="Google Shape;84;p17"/>
          <p:cNvSpPr txBox="1"/>
          <p:nvPr/>
        </p:nvSpPr>
        <p:spPr>
          <a:xfrm>
            <a:off x="730600" y="1095925"/>
            <a:ext cx="8036700" cy="396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That particular specification produces a Sigmoid or S-shaped line.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85" name="Google Shape;85;p17"/>
          <p:cNvPicPr preferRelativeResize="0"/>
          <p:nvPr/>
        </p:nvPicPr>
        <p:blipFill>
          <a:blip r:embed="rId3">
            <a:alphaModFix/>
          </a:blip>
          <a:stretch>
            <a:fillRect/>
          </a:stretch>
        </p:blipFill>
        <p:spPr>
          <a:xfrm>
            <a:off x="1828800" y="1560375"/>
            <a:ext cx="5486400" cy="3506925"/>
          </a:xfrm>
          <a:prstGeom prst="rect">
            <a:avLst/>
          </a:prstGeom>
          <a:noFill/>
          <a:ln>
            <a:noFill/>
          </a:ln>
        </p:spPr>
      </p:pic>
      <p:pic>
        <p:nvPicPr>
          <p:cNvPr id="86" name="Google Shape;86;p17"/>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Introducing Logistic Regression</a:t>
            </a:r>
            <a:endParaRPr/>
          </a:p>
        </p:txBody>
      </p:sp>
      <p:sp>
        <p:nvSpPr>
          <p:cNvPr id="92" name="Google Shape;92;p18"/>
          <p:cNvSpPr txBox="1"/>
          <p:nvPr/>
        </p:nvSpPr>
        <p:spPr>
          <a:xfrm>
            <a:off x="730600" y="1095925"/>
            <a:ext cx="8036700" cy="39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To make our equation more interpretable, we can divide both sides of the logistic equation by 1-P(X) and then take the natural log. This gives,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Now our output values are probabilities in the interval of {0,1}</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So if we create a probability threshold where P(X) &gt; 0.5 = Default and P(X) &lt; 0.5 = Not-default. Now, our results are interpretable!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What about interpreting our beta’s ? Well since our line is non-linear the interpretation is not straightforward but fundamentally still, an a positive coefficient for Income implies that an income increase the probability of default increases as well. </a:t>
            </a:r>
            <a:endParaRPr sz="1800">
              <a:solidFill>
                <a:schemeClr val="dk1"/>
              </a:solidFill>
            </a:endParaRPr>
          </a:p>
        </p:txBody>
      </p:sp>
      <p:pic>
        <p:nvPicPr>
          <p:cNvPr id="93" name="Google Shape;93;p18"/>
          <p:cNvPicPr preferRelativeResize="0"/>
          <p:nvPr/>
        </p:nvPicPr>
        <p:blipFill>
          <a:blip r:embed="rId3">
            <a:alphaModFix/>
          </a:blip>
          <a:stretch>
            <a:fillRect/>
          </a:stretch>
        </p:blipFill>
        <p:spPr>
          <a:xfrm>
            <a:off x="2656399" y="2045700"/>
            <a:ext cx="3542325" cy="807899"/>
          </a:xfrm>
          <a:prstGeom prst="rect">
            <a:avLst/>
          </a:prstGeom>
          <a:noFill/>
          <a:ln>
            <a:noFill/>
          </a:ln>
        </p:spPr>
      </p:pic>
      <p:pic>
        <p:nvPicPr>
          <p:cNvPr id="94" name="Google Shape;94;p18"/>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Evaluating</a:t>
            </a:r>
            <a:r>
              <a:rPr lang="en"/>
              <a:t> Logistic Regression</a:t>
            </a:r>
            <a:endParaRPr/>
          </a:p>
        </p:txBody>
      </p:sp>
      <p:sp>
        <p:nvSpPr>
          <p:cNvPr id="100" name="Google Shape;100;p19"/>
          <p:cNvSpPr txBox="1"/>
          <p:nvPr/>
        </p:nvSpPr>
        <p:spPr>
          <a:xfrm>
            <a:off x="578200" y="1019725"/>
            <a:ext cx="8036700" cy="396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How do we assess the predictions of Logistic Regression? How would you evaluate any classification problem?</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Its quite simple, how many predictions of something belonging to a particular class were correct/incorrect?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So here is one approach. Lets take a binary response variable example.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 our </a:t>
            </a:r>
            <a:r>
              <a:rPr b="1" lang="en" sz="1800">
                <a:solidFill>
                  <a:schemeClr val="dk1"/>
                </a:solidFill>
              </a:rPr>
              <a:t>test dataset</a:t>
            </a:r>
            <a:r>
              <a:rPr lang="en" sz="1800">
                <a:solidFill>
                  <a:schemeClr val="dk1"/>
                </a:solidFill>
              </a:rPr>
              <a:t> of 100 observations, there are 80 (0’s) and 20 (1’s). So, if model got 70 of the predictions correct on x_test, we have an overall accuracy of 70%.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But it got 60/80 of the (0’s) correct but only 10/20 (1’s). Does our overall accuracy measure still do justice?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To tackle this, we use the two concepts of </a:t>
            </a:r>
            <a:r>
              <a:rPr i="1" lang="en" sz="1800">
                <a:solidFill>
                  <a:schemeClr val="dk1"/>
                </a:solidFill>
              </a:rPr>
              <a:t>precision </a:t>
            </a:r>
            <a:r>
              <a:rPr lang="en" sz="1800">
                <a:solidFill>
                  <a:schemeClr val="dk1"/>
                </a:solidFill>
              </a:rPr>
              <a:t>and </a:t>
            </a:r>
            <a:r>
              <a:rPr i="1" lang="en" sz="1800">
                <a:solidFill>
                  <a:schemeClr val="dk1"/>
                </a:solidFill>
              </a:rPr>
              <a:t>recall. </a:t>
            </a:r>
            <a:endParaRPr i="1"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101" name="Google Shape;101;p19"/>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102" name="Google Shape;102;p19"/>
          <p:cNvPicPr preferRelativeResize="0"/>
          <p:nvPr/>
        </p:nvPicPr>
        <p:blipFill>
          <a:blip r:embed="rId4">
            <a:alphaModFix/>
          </a:blip>
          <a:stretch>
            <a:fillRect/>
          </a:stretch>
        </p:blipFill>
        <p:spPr>
          <a:xfrm>
            <a:off x="1394707" y="4287900"/>
            <a:ext cx="2009168" cy="703200"/>
          </a:xfrm>
          <a:prstGeom prst="rect">
            <a:avLst/>
          </a:prstGeom>
          <a:noFill/>
          <a:ln>
            <a:noFill/>
          </a:ln>
        </p:spPr>
      </p:pic>
      <p:pic>
        <p:nvPicPr>
          <p:cNvPr id="103" name="Google Shape;103;p19"/>
          <p:cNvPicPr preferRelativeResize="0"/>
          <p:nvPr/>
        </p:nvPicPr>
        <p:blipFill>
          <a:blip r:embed="rId5">
            <a:alphaModFix/>
          </a:blip>
          <a:stretch>
            <a:fillRect/>
          </a:stretch>
        </p:blipFill>
        <p:spPr>
          <a:xfrm>
            <a:off x="5324426" y="4276525"/>
            <a:ext cx="2034259" cy="70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Evaluating Logistic Regression</a:t>
            </a:r>
            <a:endParaRPr/>
          </a:p>
        </p:txBody>
      </p:sp>
      <p:sp>
        <p:nvSpPr>
          <p:cNvPr id="109" name="Google Shape;109;p20"/>
          <p:cNvSpPr txBox="1"/>
          <p:nvPr/>
        </p:nvSpPr>
        <p:spPr>
          <a:xfrm>
            <a:off x="578200" y="1019725"/>
            <a:ext cx="8036700" cy="396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So with those formulae in mind, we can interpret precision as</a:t>
            </a:r>
            <a:r>
              <a:rPr lang="en" sz="1800">
                <a:solidFill>
                  <a:srgbClr val="1D1F22"/>
                </a:solidFill>
                <a:highlight>
                  <a:srgbClr val="FFFFFF"/>
                </a:highlight>
              </a:rPr>
              <a:t> a measure of result relevancy, while recall is a measure of how many truly relevant results are returned.</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Ideally, we want both our precision and recall to be as high as possible, however there is a tradeoff. The tradeoff is easy to observe by way of a confusion matrix.  </a:t>
            </a:r>
            <a:endParaRPr sz="1800">
              <a:solidFill>
                <a:schemeClr val="dk1"/>
              </a:solidFill>
            </a:endParaRPr>
          </a:p>
        </p:txBody>
      </p:sp>
      <p:pic>
        <p:nvPicPr>
          <p:cNvPr id="110" name="Google Shape;110;p20"/>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ctrTitle"/>
          </p:nvPr>
        </p:nvSpPr>
        <p:spPr>
          <a:xfrm>
            <a:off x="311700" y="27182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Confusion Matrix</a:t>
            </a:r>
            <a:endParaRPr/>
          </a:p>
        </p:txBody>
      </p:sp>
      <p:pic>
        <p:nvPicPr>
          <p:cNvPr id="116" name="Google Shape;116;p21"/>
          <p:cNvPicPr preferRelativeResize="0"/>
          <p:nvPr/>
        </p:nvPicPr>
        <p:blipFill>
          <a:blip r:embed="rId3">
            <a:alphaModFix/>
          </a:blip>
          <a:stretch>
            <a:fillRect/>
          </a:stretch>
        </p:blipFill>
        <p:spPr>
          <a:xfrm>
            <a:off x="582550" y="1064425"/>
            <a:ext cx="7296650" cy="377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