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D6A0A96-8219-4781-8B74-9F5E4A2FE08D}">
  <a:tblStyle styleId="{4D6A0A96-8219-4781-8B74-9F5E4A2FE0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1D1F22"/>
                </a:solidFill>
                <a:highlight>
                  <a:srgbClr val="FFFFFF"/>
                </a:highlight>
              </a:rPr>
              <a:t>We will project the input data to a linear subspace consisting of the directions which maximize the separation between classes while preserving enough useful information about the </a:t>
            </a:r>
            <a:r>
              <a:rPr lang="en">
                <a:solidFill>
                  <a:srgbClr val="1D1F22"/>
                </a:solidFill>
                <a:highlight>
                  <a:srgbClr val="FFFFFF"/>
                </a:highlight>
              </a:rPr>
              <a:t>distribution</a:t>
            </a:r>
            <a:r>
              <a:rPr lang="en">
                <a:solidFill>
                  <a:srgbClr val="1D1F22"/>
                </a:solidFill>
                <a:highlight>
                  <a:srgbClr val="FFFFFF"/>
                </a:highlight>
              </a:rPr>
              <a:t> of the data. The dimension of the output is necessarily less than the number of classes.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make a prediction, we would get the pooled covariance (weighted sum of added covariances), the class priors and input them into the discriminant function. We would assign observation i to the class j for which the </a:t>
            </a:r>
            <a:r>
              <a:rPr lang="en"/>
              <a:t>discriminant</a:t>
            </a:r>
            <a:r>
              <a:rPr lang="en"/>
              <a:t> function is largest.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Dimensionality Reduction </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Discrimination</a:t>
            </a:r>
            <a:endParaRPr/>
          </a:p>
        </p:txBody>
      </p:sp>
      <p:sp>
        <p:nvSpPr>
          <p:cNvPr id="115" name="Shape 115"/>
          <p:cNvSpPr txBox="1"/>
          <p:nvPr>
            <p:ph idx="1" type="body"/>
          </p:nvPr>
        </p:nvSpPr>
        <p:spPr>
          <a:xfrm>
            <a:off x="311700" y="4666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Assume we have a set of D-dimensional samples {𝑥</a:t>
            </a:r>
            <a:r>
              <a:rPr baseline="-25000" lang="en"/>
              <a:t>1</a:t>
            </a:r>
            <a:r>
              <a:rPr lang="en"/>
              <a:t> , 𝑥</a:t>
            </a:r>
            <a:r>
              <a:rPr baseline="-25000" lang="en"/>
              <a:t>2</a:t>
            </a:r>
            <a:r>
              <a:rPr lang="en"/>
              <a:t> , … 𝑥</a:t>
            </a:r>
            <a:r>
              <a:rPr baseline="-25000" lang="en"/>
              <a:t>N</a:t>
            </a:r>
            <a:r>
              <a:rPr lang="en"/>
              <a:t>} 𝑁</a:t>
            </a:r>
            <a:r>
              <a:rPr baseline="-25000" lang="en"/>
              <a:t>1</a:t>
            </a:r>
            <a:r>
              <a:rPr lang="en"/>
              <a:t> of which belong to class 𝜔</a:t>
            </a:r>
            <a:r>
              <a:rPr baseline="-25000" lang="en"/>
              <a:t>1</a:t>
            </a:r>
            <a:r>
              <a:rPr lang="en"/>
              <a:t>, and 𝑁</a:t>
            </a:r>
            <a:r>
              <a:rPr baseline="-25000" lang="en"/>
              <a:t>2</a:t>
            </a:r>
            <a:r>
              <a:rPr lang="en"/>
              <a:t> to class 𝜔</a:t>
            </a:r>
            <a:r>
              <a:rPr baseline="-25000" lang="en"/>
              <a:t>2 </a:t>
            </a:r>
            <a:endParaRPr/>
          </a:p>
          <a:p>
            <a:pPr indent="0" lvl="0" marL="0" rtl="0">
              <a:spcBef>
                <a:spcPts val="1600"/>
              </a:spcBef>
              <a:spcAft>
                <a:spcPts val="0"/>
              </a:spcAft>
              <a:buNone/>
            </a:pPr>
            <a:r>
              <a:rPr lang="en"/>
              <a:t>– We seek to obtain a scalar 𝑦 by projecting the samples 𝑥 onto a line (THINK OLS, THIS IS THE VECTOR INTERPRETATION)</a:t>
            </a:r>
            <a:endParaRPr/>
          </a:p>
          <a:p>
            <a:pPr indent="0" lvl="0" marL="0" rtl="0">
              <a:spcBef>
                <a:spcPts val="1600"/>
              </a:spcBef>
              <a:spcAft>
                <a:spcPts val="1600"/>
              </a:spcAft>
              <a:buNone/>
            </a:pPr>
            <a:r>
              <a:rPr lang="en"/>
              <a:t>– Of all the possible lines we would like to select the one that maximizes the separability of the scalars</a:t>
            </a:r>
            <a:endParaRPr/>
          </a:p>
        </p:txBody>
      </p:sp>
      <p:pic>
        <p:nvPicPr>
          <p:cNvPr id="116" name="Shape 116"/>
          <p:cNvPicPr preferRelativeResize="0"/>
          <p:nvPr/>
        </p:nvPicPr>
        <p:blipFill>
          <a:blip r:embed="rId3">
            <a:alphaModFix/>
          </a:blip>
          <a:stretch>
            <a:fillRect/>
          </a:stretch>
        </p:blipFill>
        <p:spPr>
          <a:xfrm>
            <a:off x="1279400" y="2958300"/>
            <a:ext cx="6353175" cy="208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Discrimination</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do we tell what is the maximum </a:t>
            </a:r>
            <a:r>
              <a:rPr lang="en"/>
              <a:t>separation</a:t>
            </a:r>
            <a:r>
              <a:rPr lang="en"/>
              <a:t>,  we need to define a measure of separation. How do we define a distribution? </a:t>
            </a:r>
            <a:r>
              <a:rPr lang="en"/>
              <a:t> X ∼ N(μ,Σ). </a:t>
            </a:r>
            <a:endParaRPr/>
          </a:p>
          <a:p>
            <a:pPr indent="-342900" lvl="0" marL="457200" rtl="0">
              <a:spcBef>
                <a:spcPts val="0"/>
              </a:spcBef>
              <a:spcAft>
                <a:spcPts val="0"/>
              </a:spcAft>
              <a:buSzPts val="1800"/>
              <a:buChar char="-"/>
            </a:pPr>
            <a:r>
              <a:rPr lang="en"/>
              <a:t>So, one way to measure separation is Mean.</a:t>
            </a:r>
            <a:endParaRPr/>
          </a:p>
          <a:p>
            <a:pPr indent="-342900" lvl="0" marL="457200" rtl="0">
              <a:spcBef>
                <a:spcPts val="0"/>
              </a:spcBef>
              <a:spcAft>
                <a:spcPts val="0"/>
              </a:spcAft>
              <a:buSzPts val="1800"/>
              <a:buChar char="-"/>
            </a:pPr>
            <a:r>
              <a:rPr lang="en"/>
              <a:t>We calculate the means, per class, by: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We could then choose the distance between the projected means as our loss function 𝐽 (𝑤) = 𝜇</a:t>
            </a:r>
            <a:r>
              <a:rPr baseline="-25000" lang="en"/>
              <a:t>1</a:t>
            </a:r>
            <a:r>
              <a:rPr lang="en"/>
              <a:t> − 𝜇</a:t>
            </a:r>
            <a:r>
              <a:rPr baseline="-25000" lang="en"/>
              <a:t>2</a:t>
            </a:r>
            <a:r>
              <a:rPr lang="en"/>
              <a:t> = 𝑤</a:t>
            </a:r>
            <a:r>
              <a:rPr baseline="30000" lang="en"/>
              <a:t>𝑇</a:t>
            </a:r>
            <a:r>
              <a:rPr lang="en"/>
              <a:t> 𝜇</a:t>
            </a:r>
            <a:r>
              <a:rPr baseline="-25000" lang="en"/>
              <a:t>1</a:t>
            </a:r>
            <a:r>
              <a:rPr lang="en"/>
              <a:t> − 𝜇</a:t>
            </a:r>
            <a:r>
              <a:rPr baseline="-25000" lang="en"/>
              <a:t>2</a:t>
            </a:r>
            <a:endParaRPr baseline="-25000"/>
          </a:p>
          <a:p>
            <a:pPr indent="0" lvl="0" marL="0">
              <a:spcBef>
                <a:spcPts val="1600"/>
              </a:spcBef>
              <a:spcAft>
                <a:spcPts val="1600"/>
              </a:spcAft>
              <a:buNone/>
            </a:pPr>
            <a:r>
              <a:t/>
            </a:r>
            <a:endParaRPr baseline="-25000"/>
          </a:p>
        </p:txBody>
      </p:sp>
      <p:pic>
        <p:nvPicPr>
          <p:cNvPr id="123" name="Shape 123"/>
          <p:cNvPicPr preferRelativeResize="0"/>
          <p:nvPr/>
        </p:nvPicPr>
        <p:blipFill>
          <a:blip r:embed="rId3">
            <a:alphaModFix/>
          </a:blip>
          <a:stretch>
            <a:fillRect/>
          </a:stretch>
        </p:blipFill>
        <p:spPr>
          <a:xfrm>
            <a:off x="930063" y="2527300"/>
            <a:ext cx="6867525" cy="66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Choosing a seperator</a:t>
            </a:r>
            <a:endParaRPr/>
          </a:p>
          <a:p>
            <a:pPr indent="0" lvl="0" marL="0">
              <a:spcBef>
                <a:spcPts val="0"/>
              </a:spcBef>
              <a:spcAft>
                <a:spcPts val="0"/>
              </a:spcAft>
              <a:buNone/>
            </a:pPr>
            <a:r>
              <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But what about the within-class spread around the mean, the variance. How can we </a:t>
            </a:r>
            <a:r>
              <a:rPr lang="en"/>
              <a:t>accommodate</a:t>
            </a:r>
            <a:r>
              <a:rPr lang="en"/>
              <a:t> variance in the mean?</a:t>
            </a:r>
            <a:endParaRPr/>
          </a:p>
        </p:txBody>
      </p:sp>
      <p:pic>
        <p:nvPicPr>
          <p:cNvPr id="130" name="Shape 130"/>
          <p:cNvPicPr preferRelativeResize="0"/>
          <p:nvPr/>
        </p:nvPicPr>
        <p:blipFill>
          <a:blip r:embed="rId3">
            <a:alphaModFix/>
          </a:blip>
          <a:stretch>
            <a:fillRect/>
          </a:stretch>
        </p:blipFill>
        <p:spPr>
          <a:xfrm>
            <a:off x="2887625" y="1888350"/>
            <a:ext cx="2936900" cy="289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Choosing a </a:t>
            </a:r>
            <a:r>
              <a:rPr lang="en"/>
              <a:t>separator</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do we measure variance (scatter)? </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rPr lang="en"/>
              <a:t>So we’re looking for a  linear function that maximizes the function</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Therefore, we are looking for a projection where examples from the same class are projected very close to each other and, at the same time, the projected means are as farther apart as possible</a:t>
            </a:r>
            <a:endParaRPr/>
          </a:p>
        </p:txBody>
      </p:sp>
      <p:pic>
        <p:nvPicPr>
          <p:cNvPr id="137" name="Shape 137"/>
          <p:cNvPicPr preferRelativeResize="0"/>
          <p:nvPr/>
        </p:nvPicPr>
        <p:blipFill>
          <a:blip r:embed="rId3">
            <a:alphaModFix/>
          </a:blip>
          <a:stretch>
            <a:fillRect/>
          </a:stretch>
        </p:blipFill>
        <p:spPr>
          <a:xfrm>
            <a:off x="5014625" y="1125005"/>
            <a:ext cx="3377450" cy="621545"/>
          </a:xfrm>
          <a:prstGeom prst="rect">
            <a:avLst/>
          </a:prstGeom>
          <a:noFill/>
          <a:ln>
            <a:noFill/>
          </a:ln>
        </p:spPr>
      </p:pic>
      <p:pic>
        <p:nvPicPr>
          <p:cNvPr id="138" name="Shape 138"/>
          <p:cNvPicPr preferRelativeResize="0"/>
          <p:nvPr/>
        </p:nvPicPr>
        <p:blipFill>
          <a:blip r:embed="rId4">
            <a:alphaModFix/>
          </a:blip>
          <a:stretch>
            <a:fillRect/>
          </a:stretch>
        </p:blipFill>
        <p:spPr>
          <a:xfrm>
            <a:off x="2828925" y="2257425"/>
            <a:ext cx="2647400" cy="111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819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axis maximizes </a:t>
            </a:r>
            <a:r>
              <a:rPr lang="en"/>
              <a:t>separation</a:t>
            </a:r>
            <a:endParaRPr/>
          </a:p>
        </p:txBody>
      </p:sp>
      <p:pic>
        <p:nvPicPr>
          <p:cNvPr id="144" name="Shape 144"/>
          <p:cNvPicPr preferRelativeResize="0"/>
          <p:nvPr/>
        </p:nvPicPr>
        <p:blipFill>
          <a:blip r:embed="rId3">
            <a:alphaModFix/>
          </a:blip>
          <a:stretch>
            <a:fillRect/>
          </a:stretch>
        </p:blipFill>
        <p:spPr>
          <a:xfrm>
            <a:off x="2265450" y="654650"/>
            <a:ext cx="4992850" cy="3526150"/>
          </a:xfrm>
          <a:prstGeom prst="rect">
            <a:avLst/>
          </a:prstGeom>
          <a:noFill/>
          <a:ln>
            <a:noFill/>
          </a:ln>
        </p:spPr>
      </p:pic>
      <p:sp>
        <p:nvSpPr>
          <p:cNvPr id="145" name="Shape 145"/>
          <p:cNvSpPr txBox="1"/>
          <p:nvPr/>
        </p:nvSpPr>
        <p:spPr>
          <a:xfrm>
            <a:off x="544600" y="4069425"/>
            <a:ext cx="8759100" cy="107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sz="1800"/>
              <a:t>This axis is called the linear </a:t>
            </a:r>
            <a:r>
              <a:rPr b="1" i="1" lang="en" sz="1800"/>
              <a:t>discriminant</a:t>
            </a:r>
            <a:r>
              <a:rPr b="1" i="1" lang="en" sz="1800"/>
              <a:t> and is the axis along which class </a:t>
            </a:r>
            <a:r>
              <a:rPr b="1" i="1" lang="en" sz="1800"/>
              <a:t>separability</a:t>
            </a:r>
            <a:r>
              <a:rPr b="1" i="1" lang="en" sz="1800"/>
              <a:t> is maximized while preserving class-discriminatory information.</a:t>
            </a:r>
            <a:endParaRPr b="1" i="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take a </a:t>
            </a:r>
            <a:r>
              <a:rPr lang="en"/>
              <a:t>practical</a:t>
            </a:r>
            <a:r>
              <a:rPr lang="en"/>
              <a:t> example, </a:t>
            </a:r>
            <a:endParaRPr/>
          </a:p>
        </p:txBody>
      </p:sp>
      <p:graphicFrame>
        <p:nvGraphicFramePr>
          <p:cNvPr id="151" name="Shape 151"/>
          <p:cNvGraphicFramePr/>
          <p:nvPr/>
        </p:nvGraphicFramePr>
        <p:xfrm>
          <a:off x="442600" y="1002150"/>
          <a:ext cx="3000000" cy="3000000"/>
        </p:xfrm>
        <a:graphic>
          <a:graphicData uri="http://schemas.openxmlformats.org/drawingml/2006/table">
            <a:tbl>
              <a:tblPr>
                <a:noFill/>
                <a:tableStyleId>{4D6A0A96-8219-4781-8B74-9F5E4A2FE08D}</a:tableStyleId>
              </a:tblPr>
              <a:tblGrid>
                <a:gridCol w="2413000"/>
                <a:gridCol w="2413000"/>
                <a:gridCol w="2413000"/>
              </a:tblGrid>
              <a:tr h="381000">
                <a:tc>
                  <a:txBody>
                    <a:bodyPr>
                      <a:noAutofit/>
                    </a:bodyPr>
                    <a:lstStyle/>
                    <a:p>
                      <a:pPr indent="0" lvl="0" marL="0">
                        <a:spcBef>
                          <a:spcPts val="0"/>
                        </a:spcBef>
                        <a:spcAft>
                          <a:spcPts val="0"/>
                        </a:spcAft>
                        <a:buNone/>
                      </a:pPr>
                      <a:r>
                        <a:rPr lang="en"/>
                        <a:t>Curvature</a:t>
                      </a:r>
                      <a:endParaRPr/>
                    </a:p>
                  </a:txBody>
                  <a:tcPr marT="91425" marB="91425" marR="91425" marL="91425"/>
                </a:tc>
                <a:tc>
                  <a:txBody>
                    <a:bodyPr>
                      <a:noAutofit/>
                    </a:bodyPr>
                    <a:lstStyle/>
                    <a:p>
                      <a:pPr indent="0" lvl="0" marL="0">
                        <a:spcBef>
                          <a:spcPts val="0"/>
                        </a:spcBef>
                        <a:spcAft>
                          <a:spcPts val="0"/>
                        </a:spcAft>
                        <a:buNone/>
                      </a:pPr>
                      <a:r>
                        <a:rPr lang="en"/>
                        <a:t>Diameter</a:t>
                      </a:r>
                      <a:endParaRPr/>
                    </a:p>
                  </a:txBody>
                  <a:tcPr marT="91425" marB="91425" marR="91425" marL="91425"/>
                </a:tc>
                <a:tc>
                  <a:txBody>
                    <a:bodyPr>
                      <a:noAutofit/>
                    </a:bodyPr>
                    <a:lstStyle/>
                    <a:p>
                      <a:pPr indent="0" lvl="0" marL="0">
                        <a:spcBef>
                          <a:spcPts val="0"/>
                        </a:spcBef>
                        <a:spcAft>
                          <a:spcPts val="0"/>
                        </a:spcAft>
                        <a:buNone/>
                      </a:pPr>
                      <a:r>
                        <a:rPr lang="en"/>
                        <a:t>Quality</a:t>
                      </a:r>
                      <a:endParaRPr/>
                    </a:p>
                  </a:txBody>
                  <a:tcPr marT="91425" marB="91425" marR="91425" marL="91425"/>
                </a:tc>
              </a:tr>
              <a:tr h="381000">
                <a:tc>
                  <a:txBody>
                    <a:bodyPr>
                      <a:noAutofit/>
                    </a:bodyPr>
                    <a:lstStyle/>
                    <a:p>
                      <a:pPr indent="0" lvl="0" marL="0">
                        <a:spcBef>
                          <a:spcPts val="0"/>
                        </a:spcBef>
                        <a:spcAft>
                          <a:spcPts val="0"/>
                        </a:spcAft>
                        <a:buNone/>
                      </a:pPr>
                      <a:r>
                        <a:rPr lang="en"/>
                        <a:t>2.95</a:t>
                      </a:r>
                      <a:endParaRPr/>
                    </a:p>
                  </a:txBody>
                  <a:tcPr marT="91425" marB="91425" marR="91425" marL="91425"/>
                </a:tc>
                <a:tc>
                  <a:txBody>
                    <a:bodyPr>
                      <a:noAutofit/>
                    </a:bodyPr>
                    <a:lstStyle/>
                    <a:p>
                      <a:pPr indent="0" lvl="0" marL="0">
                        <a:spcBef>
                          <a:spcPts val="0"/>
                        </a:spcBef>
                        <a:spcAft>
                          <a:spcPts val="0"/>
                        </a:spcAft>
                        <a:buNone/>
                      </a:pPr>
                      <a:r>
                        <a:rPr lang="en"/>
                        <a:t>6.63</a:t>
                      </a:r>
                      <a:endParaRPr/>
                    </a:p>
                  </a:txBody>
                  <a:tcPr marT="91425" marB="91425" marR="91425" marL="91425"/>
                </a:tc>
                <a:tc>
                  <a:txBody>
                    <a:bodyPr>
                      <a:noAutofit/>
                    </a:bodyPr>
                    <a:lstStyle/>
                    <a:p>
                      <a:pPr indent="0" lvl="0" marL="0">
                        <a:spcBef>
                          <a:spcPts val="0"/>
                        </a:spcBef>
                        <a:spcAft>
                          <a:spcPts val="0"/>
                        </a:spcAft>
                        <a:buNone/>
                      </a:pPr>
                      <a:r>
                        <a:rPr lang="en"/>
                        <a:t>Passed</a:t>
                      </a:r>
                      <a:endParaRPr/>
                    </a:p>
                  </a:txBody>
                  <a:tcPr marT="91425" marB="91425" marR="91425" marL="91425"/>
                </a:tc>
              </a:tr>
              <a:tr h="381000">
                <a:tc>
                  <a:txBody>
                    <a:bodyPr>
                      <a:noAutofit/>
                    </a:bodyPr>
                    <a:lstStyle/>
                    <a:p>
                      <a:pPr indent="0" lvl="0" marL="0">
                        <a:spcBef>
                          <a:spcPts val="0"/>
                        </a:spcBef>
                        <a:spcAft>
                          <a:spcPts val="0"/>
                        </a:spcAft>
                        <a:buNone/>
                      </a:pPr>
                      <a:r>
                        <a:rPr lang="en"/>
                        <a:t>2.53</a:t>
                      </a:r>
                      <a:endParaRPr/>
                    </a:p>
                  </a:txBody>
                  <a:tcPr marT="91425" marB="91425" marR="91425" marL="91425"/>
                </a:tc>
                <a:tc>
                  <a:txBody>
                    <a:bodyPr>
                      <a:noAutofit/>
                    </a:bodyPr>
                    <a:lstStyle/>
                    <a:p>
                      <a:pPr indent="0" lvl="0" marL="0">
                        <a:spcBef>
                          <a:spcPts val="0"/>
                        </a:spcBef>
                        <a:spcAft>
                          <a:spcPts val="0"/>
                        </a:spcAft>
                        <a:buNone/>
                      </a:pPr>
                      <a:r>
                        <a:rPr lang="en"/>
                        <a:t>7.79</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a:spcBef>
                          <a:spcPts val="0"/>
                        </a:spcBef>
                        <a:spcAft>
                          <a:spcPts val="0"/>
                        </a:spcAft>
                        <a:buNone/>
                      </a:pPr>
                      <a:r>
                        <a:rPr lang="en"/>
                        <a:t>3.57</a:t>
                      </a:r>
                      <a:endParaRPr/>
                    </a:p>
                  </a:txBody>
                  <a:tcPr marT="91425" marB="91425" marR="91425" marL="91425"/>
                </a:tc>
                <a:tc>
                  <a:txBody>
                    <a:bodyPr>
                      <a:noAutofit/>
                    </a:bodyPr>
                    <a:lstStyle/>
                    <a:p>
                      <a:pPr indent="0" lvl="0" marL="0">
                        <a:spcBef>
                          <a:spcPts val="0"/>
                        </a:spcBef>
                        <a:spcAft>
                          <a:spcPts val="0"/>
                        </a:spcAft>
                        <a:buNone/>
                      </a:pPr>
                      <a:r>
                        <a:rPr lang="en"/>
                        <a:t>5.65</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a:spcBef>
                          <a:spcPts val="0"/>
                        </a:spcBef>
                        <a:spcAft>
                          <a:spcPts val="0"/>
                        </a:spcAft>
                        <a:buNone/>
                      </a:pPr>
                      <a:r>
                        <a:rPr lang="en"/>
                        <a:t>3.16</a:t>
                      </a:r>
                      <a:endParaRPr/>
                    </a:p>
                  </a:txBody>
                  <a:tcPr marT="91425" marB="91425" marR="91425" marL="91425"/>
                </a:tc>
                <a:tc>
                  <a:txBody>
                    <a:bodyPr>
                      <a:noAutofit/>
                    </a:bodyPr>
                    <a:lstStyle/>
                    <a:p>
                      <a:pPr indent="0" lvl="0" marL="0">
                        <a:spcBef>
                          <a:spcPts val="0"/>
                        </a:spcBef>
                        <a:spcAft>
                          <a:spcPts val="0"/>
                        </a:spcAft>
                        <a:buNone/>
                      </a:pPr>
                      <a:r>
                        <a:rPr lang="en"/>
                        <a:t>5.47</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a:spcBef>
                          <a:spcPts val="0"/>
                        </a:spcBef>
                        <a:spcAft>
                          <a:spcPts val="0"/>
                        </a:spcAft>
                        <a:buNone/>
                      </a:pPr>
                      <a:r>
                        <a:rPr lang="en"/>
                        <a:t>2.58</a:t>
                      </a:r>
                      <a:endParaRPr/>
                    </a:p>
                  </a:txBody>
                  <a:tcPr marT="91425" marB="91425" marR="91425" marL="91425"/>
                </a:tc>
                <a:tc>
                  <a:txBody>
                    <a:bodyPr>
                      <a:noAutofit/>
                    </a:bodyPr>
                    <a:lstStyle/>
                    <a:p>
                      <a:pPr indent="0" lvl="0" marL="0">
                        <a:spcBef>
                          <a:spcPts val="0"/>
                        </a:spcBef>
                        <a:spcAft>
                          <a:spcPts val="0"/>
                        </a:spcAft>
                        <a:buNone/>
                      </a:pPr>
                      <a:r>
                        <a:rPr lang="en"/>
                        <a:t>4.46</a:t>
                      </a:r>
                      <a:endParaRPr/>
                    </a:p>
                  </a:txBody>
                  <a:tcPr marT="91425" marB="91425" marR="91425" marL="91425"/>
                </a:tc>
                <a:tc>
                  <a:txBody>
                    <a:bodyPr>
                      <a:noAutofit/>
                    </a:bodyPr>
                    <a:lstStyle/>
                    <a:p>
                      <a:pPr indent="0" lvl="0" marL="0">
                        <a:spcBef>
                          <a:spcPts val="0"/>
                        </a:spcBef>
                        <a:spcAft>
                          <a:spcPts val="0"/>
                        </a:spcAft>
                        <a:buNone/>
                      </a:pPr>
                      <a:r>
                        <a:rPr lang="en"/>
                        <a:t>Not Passed</a:t>
                      </a:r>
                      <a:endParaRPr/>
                    </a:p>
                  </a:txBody>
                  <a:tcPr marT="91425" marB="91425" marR="91425" marL="91425"/>
                </a:tc>
              </a:tr>
              <a:tr h="381000">
                <a:tc>
                  <a:txBody>
                    <a:bodyPr>
                      <a:noAutofit/>
                    </a:bodyPr>
                    <a:lstStyle/>
                    <a:p>
                      <a:pPr indent="0" lvl="0" marL="0">
                        <a:spcBef>
                          <a:spcPts val="0"/>
                        </a:spcBef>
                        <a:spcAft>
                          <a:spcPts val="0"/>
                        </a:spcAft>
                        <a:buNone/>
                      </a:pPr>
                      <a:r>
                        <a:rPr lang="en"/>
                        <a:t>2.16</a:t>
                      </a:r>
                      <a:endParaRPr/>
                    </a:p>
                  </a:txBody>
                  <a:tcPr marT="91425" marB="91425" marR="91425" marL="91425"/>
                </a:tc>
                <a:tc>
                  <a:txBody>
                    <a:bodyPr>
                      <a:noAutofit/>
                    </a:bodyPr>
                    <a:lstStyle/>
                    <a:p>
                      <a:pPr indent="0" lvl="0" marL="0">
                        <a:spcBef>
                          <a:spcPts val="0"/>
                        </a:spcBef>
                        <a:spcAft>
                          <a:spcPts val="0"/>
                        </a:spcAft>
                        <a:buNone/>
                      </a:pPr>
                      <a:r>
                        <a:rPr lang="en"/>
                        <a:t>6.22</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Not Passed</a:t>
                      </a:r>
                      <a:endParaRPr/>
                    </a:p>
                  </a:txBody>
                  <a:tcPr marT="91425" marB="91425" marR="91425" marL="91425"/>
                </a:tc>
              </a:tr>
              <a:tr h="381000">
                <a:tc>
                  <a:txBody>
                    <a:bodyPr>
                      <a:noAutofit/>
                    </a:bodyPr>
                    <a:lstStyle/>
                    <a:p>
                      <a:pPr indent="0" lvl="0" marL="0">
                        <a:spcBef>
                          <a:spcPts val="0"/>
                        </a:spcBef>
                        <a:spcAft>
                          <a:spcPts val="0"/>
                        </a:spcAft>
                        <a:buNone/>
                      </a:pPr>
                      <a:r>
                        <a:rPr lang="en"/>
                        <a:t>3.27</a:t>
                      </a:r>
                      <a:endParaRPr/>
                    </a:p>
                  </a:txBody>
                  <a:tcPr marT="91425" marB="91425" marR="91425" marL="91425"/>
                </a:tc>
                <a:tc>
                  <a:txBody>
                    <a:bodyPr>
                      <a:noAutofit/>
                    </a:bodyPr>
                    <a:lstStyle/>
                    <a:p>
                      <a:pPr indent="0" lvl="0" marL="0">
                        <a:spcBef>
                          <a:spcPts val="0"/>
                        </a:spcBef>
                        <a:spcAft>
                          <a:spcPts val="0"/>
                        </a:spcAft>
                        <a:buNone/>
                      </a:pPr>
                      <a:r>
                        <a:rPr lang="en"/>
                        <a:t>3.52</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Not Passed</a:t>
                      </a:r>
                      <a:endParaRPr/>
                    </a:p>
                  </a:txBody>
                  <a:tcPr marT="91425" marB="91425" marR="91425" marL="91425"/>
                </a:tc>
              </a:tr>
            </a:tbl>
          </a:graphicData>
        </a:graphic>
      </p:graphicFrame>
      <p:sp>
        <p:nvSpPr>
          <p:cNvPr id="152" name="Shape 152"/>
          <p:cNvSpPr txBox="1"/>
          <p:nvPr/>
        </p:nvSpPr>
        <p:spPr>
          <a:xfrm>
            <a:off x="421275" y="4239900"/>
            <a:ext cx="6651000" cy="8202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We get a new chip, with curvature 2.81 and diameter 5.46, will it pass?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Computation</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t/>
            </a:r>
            <a:endParaRPr/>
          </a:p>
        </p:txBody>
      </p:sp>
      <p:pic>
        <p:nvPicPr>
          <p:cNvPr id="159" name="Shape 159"/>
          <p:cNvPicPr preferRelativeResize="0"/>
          <p:nvPr/>
        </p:nvPicPr>
        <p:blipFill>
          <a:blip r:embed="rId3">
            <a:alphaModFix/>
          </a:blip>
          <a:stretch>
            <a:fillRect/>
          </a:stretch>
        </p:blipFill>
        <p:spPr>
          <a:xfrm>
            <a:off x="423550" y="1239325"/>
            <a:ext cx="2859225" cy="2603175"/>
          </a:xfrm>
          <a:prstGeom prst="rect">
            <a:avLst/>
          </a:prstGeom>
          <a:noFill/>
          <a:ln>
            <a:noFill/>
          </a:ln>
        </p:spPr>
      </p:pic>
      <p:cxnSp>
        <p:nvCxnSpPr>
          <p:cNvPr id="160" name="Shape 160"/>
          <p:cNvCxnSpPr>
            <a:stCxn id="159" idx="3"/>
            <a:endCxn id="161" idx="1"/>
          </p:cNvCxnSpPr>
          <p:nvPr/>
        </p:nvCxnSpPr>
        <p:spPr>
          <a:xfrm flipH="1" rot="10800000">
            <a:off x="3282775" y="2119112"/>
            <a:ext cx="1155600" cy="421800"/>
          </a:xfrm>
          <a:prstGeom prst="straightConnector1">
            <a:avLst/>
          </a:prstGeom>
          <a:noFill/>
          <a:ln cap="flat" cmpd="sng" w="9525">
            <a:solidFill>
              <a:srgbClr val="FF0000"/>
            </a:solidFill>
            <a:prstDash val="solid"/>
            <a:round/>
            <a:headEnd len="med" w="med" type="none"/>
            <a:tailEnd len="med" w="med" type="triangle"/>
          </a:ln>
        </p:spPr>
      </p:cxnSp>
      <p:pic>
        <p:nvPicPr>
          <p:cNvPr id="161" name="Shape 161"/>
          <p:cNvPicPr preferRelativeResize="0"/>
          <p:nvPr/>
        </p:nvPicPr>
        <p:blipFill>
          <a:blip r:embed="rId4">
            <a:alphaModFix/>
          </a:blip>
          <a:stretch>
            <a:fillRect/>
          </a:stretch>
        </p:blipFill>
        <p:spPr>
          <a:xfrm>
            <a:off x="4438250" y="1375837"/>
            <a:ext cx="3322375" cy="1486787"/>
          </a:xfrm>
          <a:prstGeom prst="rect">
            <a:avLst/>
          </a:prstGeom>
          <a:noFill/>
          <a:ln>
            <a:noFill/>
          </a:ln>
        </p:spPr>
      </p:pic>
      <p:pic>
        <p:nvPicPr>
          <p:cNvPr id="162" name="Shape 162"/>
          <p:cNvPicPr preferRelativeResize="0"/>
          <p:nvPr/>
        </p:nvPicPr>
        <p:blipFill>
          <a:blip r:embed="rId5">
            <a:alphaModFix/>
          </a:blip>
          <a:stretch>
            <a:fillRect/>
          </a:stretch>
        </p:blipFill>
        <p:spPr>
          <a:xfrm>
            <a:off x="3911550" y="3204800"/>
            <a:ext cx="3032175" cy="572700"/>
          </a:xfrm>
          <a:prstGeom prst="rect">
            <a:avLst/>
          </a:prstGeom>
          <a:noFill/>
          <a:ln>
            <a:noFill/>
          </a:ln>
        </p:spPr>
      </p:pic>
      <p:cxnSp>
        <p:nvCxnSpPr>
          <p:cNvPr id="163" name="Shape 163"/>
          <p:cNvCxnSpPr/>
          <p:nvPr/>
        </p:nvCxnSpPr>
        <p:spPr>
          <a:xfrm>
            <a:off x="5025075" y="2740475"/>
            <a:ext cx="6300" cy="571200"/>
          </a:xfrm>
          <a:prstGeom prst="straightConnector1">
            <a:avLst/>
          </a:prstGeom>
          <a:noFill/>
          <a:ln cap="flat" cmpd="sng" w="9525">
            <a:solidFill>
              <a:srgbClr val="FF0000"/>
            </a:solidFill>
            <a:prstDash val="solid"/>
            <a:round/>
            <a:headEnd len="med" w="med" type="none"/>
            <a:tailEnd len="med" w="med" type="triangle"/>
          </a:ln>
        </p:spPr>
      </p:cxnSp>
      <p:pic>
        <p:nvPicPr>
          <p:cNvPr id="164" name="Shape 164"/>
          <p:cNvPicPr preferRelativeResize="0"/>
          <p:nvPr/>
        </p:nvPicPr>
        <p:blipFill>
          <a:blip r:embed="rId6">
            <a:alphaModFix/>
          </a:blip>
          <a:stretch>
            <a:fillRect/>
          </a:stretch>
        </p:blipFill>
        <p:spPr>
          <a:xfrm>
            <a:off x="4256725" y="3996175"/>
            <a:ext cx="1718800" cy="572700"/>
          </a:xfrm>
          <a:prstGeom prst="rect">
            <a:avLst/>
          </a:prstGeom>
          <a:noFill/>
          <a:ln>
            <a:noFill/>
          </a:ln>
        </p:spPr>
      </p:pic>
      <p:cxnSp>
        <p:nvCxnSpPr>
          <p:cNvPr id="165" name="Shape 165"/>
          <p:cNvCxnSpPr>
            <a:stCxn id="162" idx="2"/>
            <a:endCxn id="164" idx="0"/>
          </p:cNvCxnSpPr>
          <p:nvPr/>
        </p:nvCxnSpPr>
        <p:spPr>
          <a:xfrm flipH="1">
            <a:off x="5116238" y="3777500"/>
            <a:ext cx="311400" cy="21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Calculating LDA</a:t>
            </a:r>
            <a:endParaRPr/>
          </a:p>
        </p:txBody>
      </p:sp>
      <p:sp>
        <p:nvSpPr>
          <p:cNvPr id="171" name="Shape 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Within class scatter is, </a:t>
            </a:r>
            <a:endParaRPr/>
          </a:p>
          <a:p>
            <a:pPr indent="-342900" lvl="0" marL="457200" rtl="0">
              <a:spcBef>
                <a:spcPts val="0"/>
              </a:spcBef>
              <a:spcAft>
                <a:spcPts val="0"/>
              </a:spcAft>
              <a:buSzPts val="1800"/>
              <a:buChar char="-"/>
            </a:pPr>
            <a:r>
              <a:rPr lang="en"/>
              <a:t>Or in vector form</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Weighted between class scatter is</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rPr lang="en"/>
              <a:t>So, now we have all the parts to maximize</a:t>
            </a:r>
            <a:r>
              <a:rPr i="1" lang="en"/>
              <a:t> J(W) </a:t>
            </a:r>
            <a:r>
              <a:rPr lang="en"/>
              <a:t>by taking the Matrix derivative and setting J(W) to 0. </a:t>
            </a:r>
            <a:r>
              <a:rPr i="1" lang="en"/>
              <a:t> </a:t>
            </a:r>
            <a:endParaRPr i="1"/>
          </a:p>
        </p:txBody>
      </p:sp>
      <p:pic>
        <p:nvPicPr>
          <p:cNvPr id="172" name="Shape 172"/>
          <p:cNvPicPr preferRelativeResize="0"/>
          <p:nvPr/>
        </p:nvPicPr>
        <p:blipFill>
          <a:blip r:embed="rId3">
            <a:alphaModFix/>
          </a:blip>
          <a:stretch>
            <a:fillRect/>
          </a:stretch>
        </p:blipFill>
        <p:spPr>
          <a:xfrm>
            <a:off x="3334550" y="802225"/>
            <a:ext cx="3775575" cy="853775"/>
          </a:xfrm>
          <a:prstGeom prst="rect">
            <a:avLst/>
          </a:prstGeom>
          <a:noFill/>
          <a:ln>
            <a:noFill/>
          </a:ln>
        </p:spPr>
      </p:pic>
      <p:pic>
        <p:nvPicPr>
          <p:cNvPr id="173" name="Shape 173"/>
          <p:cNvPicPr preferRelativeResize="0"/>
          <p:nvPr/>
        </p:nvPicPr>
        <p:blipFill>
          <a:blip r:embed="rId4">
            <a:alphaModFix/>
          </a:blip>
          <a:stretch>
            <a:fillRect/>
          </a:stretch>
        </p:blipFill>
        <p:spPr>
          <a:xfrm>
            <a:off x="2617125" y="1527925"/>
            <a:ext cx="5120325" cy="1148975"/>
          </a:xfrm>
          <a:prstGeom prst="rect">
            <a:avLst/>
          </a:prstGeom>
          <a:noFill/>
          <a:ln>
            <a:noFill/>
          </a:ln>
        </p:spPr>
      </p:pic>
      <p:pic>
        <p:nvPicPr>
          <p:cNvPr id="174" name="Shape 174"/>
          <p:cNvPicPr preferRelativeResize="0"/>
          <p:nvPr/>
        </p:nvPicPr>
        <p:blipFill>
          <a:blip r:embed="rId5">
            <a:alphaModFix/>
          </a:blip>
          <a:stretch>
            <a:fillRect/>
          </a:stretch>
        </p:blipFill>
        <p:spPr>
          <a:xfrm>
            <a:off x="801775" y="2504525"/>
            <a:ext cx="3908825" cy="914400"/>
          </a:xfrm>
          <a:prstGeom prst="rect">
            <a:avLst/>
          </a:prstGeom>
          <a:noFill/>
          <a:ln>
            <a:noFill/>
          </a:ln>
        </p:spPr>
      </p:pic>
      <p:pic>
        <p:nvPicPr>
          <p:cNvPr id="175" name="Shape 175"/>
          <p:cNvPicPr preferRelativeResize="0"/>
          <p:nvPr/>
        </p:nvPicPr>
        <p:blipFill>
          <a:blip r:embed="rId6">
            <a:alphaModFix/>
          </a:blip>
          <a:stretch>
            <a:fillRect/>
          </a:stretch>
        </p:blipFill>
        <p:spPr>
          <a:xfrm>
            <a:off x="4446575" y="3315175"/>
            <a:ext cx="2194850" cy="85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LOOK!</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t/>
            </a:r>
            <a:endParaRPr/>
          </a:p>
        </p:txBody>
      </p:sp>
      <p:pic>
        <p:nvPicPr>
          <p:cNvPr id="182" name="Shape 182"/>
          <p:cNvPicPr preferRelativeResize="0"/>
          <p:nvPr/>
        </p:nvPicPr>
        <p:blipFill>
          <a:blip r:embed="rId3">
            <a:alphaModFix/>
          </a:blip>
          <a:stretch>
            <a:fillRect/>
          </a:stretch>
        </p:blipFill>
        <p:spPr>
          <a:xfrm>
            <a:off x="529550" y="1061587"/>
            <a:ext cx="4099600" cy="3416400"/>
          </a:xfrm>
          <a:prstGeom prst="rect">
            <a:avLst/>
          </a:prstGeom>
          <a:noFill/>
          <a:ln>
            <a:noFill/>
          </a:ln>
        </p:spPr>
      </p:pic>
      <p:pic>
        <p:nvPicPr>
          <p:cNvPr id="183" name="Shape 183"/>
          <p:cNvPicPr preferRelativeResize="0"/>
          <p:nvPr/>
        </p:nvPicPr>
        <p:blipFill>
          <a:blip r:embed="rId4">
            <a:alphaModFix/>
          </a:blip>
          <a:stretch>
            <a:fillRect/>
          </a:stretch>
        </p:blipFill>
        <p:spPr>
          <a:xfrm>
            <a:off x="4517150" y="1152475"/>
            <a:ext cx="4196550" cy="323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PCA: Principal Component Analysis</a:t>
            </a:r>
            <a:endParaRPr/>
          </a:p>
        </p:txBody>
      </p:sp>
      <p:sp>
        <p:nvSpPr>
          <p:cNvPr id="189" name="Shape 189"/>
          <p:cNvSpPr txBox="1"/>
          <p:nvPr>
            <p:ph idx="1" type="body"/>
          </p:nvPr>
        </p:nvSpPr>
        <p:spPr>
          <a:xfrm>
            <a:off x="311700" y="1152475"/>
            <a:ext cx="8520600" cy="3630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PCA is an </a:t>
            </a:r>
            <a:r>
              <a:rPr lang="en"/>
              <a:t>unsupervised</a:t>
            </a:r>
            <a:r>
              <a:rPr lang="en"/>
              <a:t> technique. This means that, unlike LDA, it does not consider class labels.</a:t>
            </a:r>
            <a:endParaRPr/>
          </a:p>
          <a:p>
            <a:pPr indent="-342900" lvl="0" marL="457200" rtl="0">
              <a:spcBef>
                <a:spcPts val="0"/>
              </a:spcBef>
              <a:spcAft>
                <a:spcPts val="0"/>
              </a:spcAft>
              <a:buSzPts val="1800"/>
              <a:buChar char="-"/>
            </a:pPr>
            <a:r>
              <a:rPr lang="en"/>
              <a:t>If you recall, the goal in LDA was to computes the directions (“linear discriminants”) that will represent the axes that that maximize the separation between multiple classes</a:t>
            </a:r>
            <a:endParaRPr/>
          </a:p>
          <a:p>
            <a:pPr indent="-342900" lvl="0" marL="457200" rtl="0">
              <a:spcBef>
                <a:spcPts val="0"/>
              </a:spcBef>
              <a:spcAft>
                <a:spcPts val="0"/>
              </a:spcAft>
              <a:buClr>
                <a:srgbClr val="434343"/>
              </a:buClr>
              <a:buSzPts val="1800"/>
              <a:buChar char="-"/>
            </a:pPr>
            <a:r>
              <a:rPr lang="en">
                <a:solidFill>
                  <a:srgbClr val="434343"/>
                </a:solidFill>
                <a:highlight>
                  <a:srgbClr val="FFFFFF"/>
                </a:highlight>
              </a:rPr>
              <a:t>In PCA our  goal is to find the directions (the so-called principal components) that maximize the variance in a dataset. </a:t>
            </a:r>
            <a:endParaRPr>
              <a:solidFill>
                <a:srgbClr val="434343"/>
              </a:solidFill>
              <a:highlight>
                <a:srgbClr val="FFFFFF"/>
              </a:highlight>
            </a:endParaRPr>
          </a:p>
          <a:p>
            <a:pPr indent="-342900" lvl="0" marL="457200" rtl="0">
              <a:spcBef>
                <a:spcPts val="0"/>
              </a:spcBef>
              <a:spcAft>
                <a:spcPts val="0"/>
              </a:spcAft>
              <a:buClr>
                <a:srgbClr val="434343"/>
              </a:buClr>
              <a:buSzPts val="1800"/>
              <a:buChar char="-"/>
            </a:pPr>
            <a:r>
              <a:rPr lang="en">
                <a:solidFill>
                  <a:srgbClr val="434343"/>
                </a:solidFill>
                <a:highlight>
                  <a:srgbClr val="FFFFFF"/>
                </a:highlight>
              </a:rPr>
              <a:t>Roughly speaking, in PCA we are trying to find the axes with maximum variances where the data is most spread (within a class, since PCA treats the whole data set as one class), and in LDA we are additionally maximizing the spread between classes.	</a:t>
            </a:r>
            <a:endParaRPr>
              <a:solidFill>
                <a:srgbClr val="43434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 we care?The Curse of Dimensionality</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Features are good right? We have more data, whats the problem?</a:t>
            </a:r>
            <a:endParaRPr/>
          </a:p>
          <a:p>
            <a:pPr indent="-342900" lvl="0" marL="457200" rtl="0">
              <a:spcBef>
                <a:spcPts val="0"/>
              </a:spcBef>
              <a:spcAft>
                <a:spcPts val="0"/>
              </a:spcAft>
              <a:buSzPts val="1800"/>
              <a:buChar char="-"/>
            </a:pPr>
            <a:r>
              <a:rPr lang="en"/>
              <a:t>Lets look at it this way, suppose we have a problem where our Y has three classes, and we have one feature with 10 observations.</a:t>
            </a:r>
            <a:endParaRPr/>
          </a:p>
          <a:p>
            <a:pPr indent="0" lvl="0" marL="0" rtl="0">
              <a:spcBef>
                <a:spcPts val="1600"/>
              </a:spcBef>
              <a:spcAft>
                <a:spcPts val="0"/>
              </a:spcAft>
              <a:buNone/>
            </a:pPr>
            <a:r>
              <a:rPr lang="en"/>
              <a:t>We can easily plot this one a line:</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What we have done is to divide the feature space into uniform bins and to predict the class we compute the ratio of examples for each class at each bin and for a new example, choose the predominant class in its bin.</a:t>
            </a:r>
            <a:endParaRPr/>
          </a:p>
        </p:txBody>
      </p:sp>
      <p:pic>
        <p:nvPicPr>
          <p:cNvPr id="62" name="Shape 62"/>
          <p:cNvPicPr preferRelativeResize="0"/>
          <p:nvPr/>
        </p:nvPicPr>
        <p:blipFill>
          <a:blip r:embed="rId3">
            <a:alphaModFix/>
          </a:blip>
          <a:stretch>
            <a:fillRect/>
          </a:stretch>
        </p:blipFill>
        <p:spPr>
          <a:xfrm>
            <a:off x="4100500" y="2251500"/>
            <a:ext cx="3569675" cy="1003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PCA: How to </a:t>
            </a:r>
            <a:endParaRPr/>
          </a:p>
        </p:txBody>
      </p:sp>
      <p:sp>
        <p:nvSpPr>
          <p:cNvPr id="195" name="Shape 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Here are the steps for do a PCA</a:t>
            </a:r>
            <a:endParaRPr/>
          </a:p>
          <a:p>
            <a:pPr indent="-342900" lvl="0" marL="457200" rtl="0">
              <a:spcBef>
                <a:spcPts val="0"/>
              </a:spcBef>
              <a:spcAft>
                <a:spcPts val="0"/>
              </a:spcAft>
              <a:buSzPts val="1800"/>
              <a:buAutoNum type="arabicParenR"/>
            </a:pPr>
            <a:r>
              <a:rPr lang="en"/>
              <a:t>Take the DataFrame, ignoring the target (class)</a:t>
            </a:r>
            <a:endParaRPr/>
          </a:p>
          <a:p>
            <a:pPr indent="-342900" lvl="0" marL="457200" rtl="0">
              <a:spcBef>
                <a:spcPts val="0"/>
              </a:spcBef>
              <a:spcAft>
                <a:spcPts val="0"/>
              </a:spcAft>
              <a:buSzPts val="1800"/>
              <a:buAutoNum type="arabicParenR"/>
            </a:pPr>
            <a:r>
              <a:rPr lang="en"/>
              <a:t>Compute means of each dimension (feature)</a:t>
            </a:r>
            <a:endParaRPr/>
          </a:p>
          <a:p>
            <a:pPr indent="-342900" lvl="0" marL="457200" rtl="0">
              <a:spcBef>
                <a:spcPts val="0"/>
              </a:spcBef>
              <a:spcAft>
                <a:spcPts val="0"/>
              </a:spcAft>
              <a:buSzPts val="1800"/>
              <a:buAutoNum type="arabicParenR"/>
            </a:pPr>
            <a:r>
              <a:rPr lang="en"/>
              <a:t>Compute the covaraince matrix </a:t>
            </a:r>
            <a:endParaRPr/>
          </a:p>
          <a:p>
            <a:pPr indent="-342900" lvl="0" marL="457200" rtl="0">
              <a:spcBef>
                <a:spcPts val="0"/>
              </a:spcBef>
              <a:spcAft>
                <a:spcPts val="0"/>
              </a:spcAft>
              <a:buSzPts val="1800"/>
              <a:buAutoNum type="arabicParenR"/>
            </a:pPr>
            <a:r>
              <a:rPr lang="en"/>
              <a:t>Compute eigenvalues and eigenvectors</a:t>
            </a:r>
            <a:endParaRPr/>
          </a:p>
          <a:p>
            <a:pPr indent="-342900" lvl="0" marL="457200" rtl="0">
              <a:spcBef>
                <a:spcPts val="0"/>
              </a:spcBef>
              <a:spcAft>
                <a:spcPts val="0"/>
              </a:spcAft>
              <a:buSzPts val="1800"/>
              <a:buAutoNum type="arabicParenR"/>
            </a:pPr>
            <a:r>
              <a:rPr lang="en"/>
              <a:t>Sort eignenvector by eigenvalues</a:t>
            </a:r>
            <a:endParaRPr/>
          </a:p>
          <a:p>
            <a:pPr indent="-342900" lvl="0" marL="457200">
              <a:spcBef>
                <a:spcPts val="0"/>
              </a:spcBef>
              <a:spcAft>
                <a:spcPts val="0"/>
              </a:spcAft>
              <a:buSzPts val="1800"/>
              <a:buAutoNum type="arabicParenR"/>
            </a:pPr>
            <a:r>
              <a:rPr lang="en"/>
              <a:t>Transforming the samples onto the new subspace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Eigenvalues, Eigenvectors???</a:t>
            </a:r>
            <a:endParaRPr/>
          </a:p>
        </p:txBody>
      </p:sp>
      <p:sp>
        <p:nvSpPr>
          <p:cNvPr id="201" name="Shape 201"/>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Each dimension (feature vector) has an eigenvalue and eigenvector pair. The eigenvector gives us information about the direction of the vector (relative to other vectors) and the associated eigenvalue gives us the “length” or </a:t>
            </a:r>
            <a:r>
              <a:rPr lang="en"/>
              <a:t>magnitude</a:t>
            </a:r>
            <a:r>
              <a:rPr lang="en"/>
              <a:t> of the vector in that particular direction. </a:t>
            </a:r>
            <a:endParaRPr/>
          </a:p>
          <a:p>
            <a:pPr indent="-342900" lvl="0" marL="457200">
              <a:spcBef>
                <a:spcPts val="0"/>
              </a:spcBef>
              <a:spcAft>
                <a:spcPts val="0"/>
              </a:spcAft>
              <a:buSzPts val="1800"/>
              <a:buChar char="-"/>
            </a:pPr>
            <a:r>
              <a:t/>
            </a:r>
            <a:endParaRPr/>
          </a:p>
        </p:txBody>
      </p:sp>
      <p:pic>
        <p:nvPicPr>
          <p:cNvPr id="202" name="Shape 202"/>
          <p:cNvPicPr preferRelativeResize="0"/>
          <p:nvPr/>
        </p:nvPicPr>
        <p:blipFill>
          <a:blip r:embed="rId3">
            <a:alphaModFix/>
          </a:blip>
          <a:stretch>
            <a:fillRect/>
          </a:stretch>
        </p:blipFill>
        <p:spPr>
          <a:xfrm>
            <a:off x="1316125" y="1875875"/>
            <a:ext cx="6414250" cy="3267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is my principal component?</a:t>
            </a:r>
            <a:endParaRPr/>
          </a:p>
        </p:txBody>
      </p:sp>
      <p:sp>
        <p:nvSpPr>
          <p:cNvPr id="208" name="Shape 208"/>
          <p:cNvSpPr txBox="1"/>
          <p:nvPr>
            <p:ph idx="1" type="body"/>
          </p:nvPr>
        </p:nvSpPr>
        <p:spPr>
          <a:xfrm>
            <a:off x="311700" y="1152475"/>
            <a:ext cx="8520600" cy="3645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the eigenvector with the largest eigvenvalue is the axis or direction along which the is maximum variance. </a:t>
            </a:r>
            <a:endParaRPr/>
          </a:p>
          <a:p>
            <a:pPr indent="-342900" lvl="0" marL="457200" rtl="0">
              <a:spcBef>
                <a:spcPts val="0"/>
              </a:spcBef>
              <a:spcAft>
                <a:spcPts val="0"/>
              </a:spcAft>
              <a:buSzPts val="1800"/>
              <a:buChar char="-"/>
            </a:pPr>
            <a:r>
              <a:rPr lang="en"/>
              <a:t>We started with the goal to reduce the dimensionality of our feature space, i.e., projecting the feature space via PCA onto a smaller subspace, where the eigenvectors will form the axes of this new feature subspace. However, the eigenvectors only define the directions of the new axis.</a:t>
            </a:r>
            <a:endParaRPr/>
          </a:p>
          <a:p>
            <a:pPr indent="-342900" lvl="0" marL="457200">
              <a:spcBef>
                <a:spcPts val="0"/>
              </a:spcBef>
              <a:spcAft>
                <a:spcPts val="0"/>
              </a:spcAft>
              <a:buSzPts val="1800"/>
              <a:buChar char="-"/>
            </a:pPr>
            <a:r>
              <a:rPr lang="en"/>
              <a:t>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Oh my first principal component!</a:t>
            </a:r>
            <a:endParaRPr/>
          </a:p>
        </p:txBody>
      </p:sp>
      <p:sp>
        <p:nvSpPr>
          <p:cNvPr id="214" name="Shape 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So the eigenvector with the maximum eigvenvalue is my first principal component.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My Original feature space</a:t>
            </a:r>
            <a:endParaRPr/>
          </a:p>
        </p:txBody>
      </p:sp>
      <p:pic>
        <p:nvPicPr>
          <p:cNvPr id="220" name="Shape 220"/>
          <p:cNvPicPr preferRelativeResize="0"/>
          <p:nvPr/>
        </p:nvPicPr>
        <p:blipFill>
          <a:blip r:embed="rId3">
            <a:alphaModFix/>
          </a:blip>
          <a:stretch>
            <a:fillRect/>
          </a:stretch>
        </p:blipFill>
        <p:spPr>
          <a:xfrm>
            <a:off x="1933575" y="1017725"/>
            <a:ext cx="5600151" cy="4050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new transformed subspace</a:t>
            </a:r>
            <a:endParaRPr/>
          </a:p>
        </p:txBody>
      </p:sp>
      <p:pic>
        <p:nvPicPr>
          <p:cNvPr id="226" name="Shape 226"/>
          <p:cNvPicPr preferRelativeResize="0"/>
          <p:nvPr/>
        </p:nvPicPr>
        <p:blipFill>
          <a:blip r:embed="rId3">
            <a:alphaModFix/>
          </a:blip>
          <a:stretch>
            <a:fillRect/>
          </a:stretch>
        </p:blipFill>
        <p:spPr>
          <a:xfrm>
            <a:off x="1331250" y="953050"/>
            <a:ext cx="7170650" cy="406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Curse of dimensionality</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After doing this, we notice that there exists too much overlap among the classes, so we decide to incorporate a second feature to try and improve separability.</a:t>
            </a:r>
            <a:endParaRPr/>
          </a:p>
          <a:p>
            <a:pPr indent="-342900" lvl="0" marL="457200" rtl="0">
              <a:spcBef>
                <a:spcPts val="0"/>
              </a:spcBef>
              <a:spcAft>
                <a:spcPts val="0"/>
              </a:spcAft>
              <a:buSzPts val="1800"/>
              <a:buChar char="-"/>
            </a:pPr>
            <a:r>
              <a:rPr lang="en"/>
              <a:t> This raises the number of bins from 3 (in 1D) to 3</a:t>
            </a:r>
            <a:r>
              <a:rPr baseline="30000" lang="en"/>
              <a:t>2</a:t>
            </a:r>
            <a:r>
              <a:rPr lang="en"/>
              <a:t> = 9 (in 2D)</a:t>
            </a:r>
            <a:endParaRPr/>
          </a:p>
          <a:p>
            <a:pPr indent="-342900" lvl="0" marL="457200" rtl="0">
              <a:spcBef>
                <a:spcPts val="0"/>
              </a:spcBef>
              <a:spcAft>
                <a:spcPts val="0"/>
              </a:spcAft>
              <a:buSzPts val="1800"/>
              <a:buChar char="-"/>
            </a:pPr>
            <a:r>
              <a:rPr lang="en"/>
              <a:t>So, do we maintain the density of examples per bin or do we keep the number of examples had for the one-dimensional case? </a:t>
            </a:r>
            <a:endParaRPr/>
          </a:p>
          <a:p>
            <a:pPr indent="-342900" lvl="0" marL="457200" rtl="0">
              <a:spcBef>
                <a:spcPts val="0"/>
              </a:spcBef>
              <a:spcAft>
                <a:spcPts val="0"/>
              </a:spcAft>
              <a:buSzPts val="1800"/>
              <a:buChar char="-"/>
            </a:pPr>
            <a:r>
              <a:rPr lang="en"/>
              <a:t>That is, do we go out and fetch data and maintain the density of examples from 9 (in 1D) to 27 (in 2D)?</a:t>
            </a:r>
            <a:endParaRPr/>
          </a:p>
          <a:p>
            <a:pPr indent="-342900" lvl="0" marL="457200">
              <a:spcBef>
                <a:spcPts val="0"/>
              </a:spcBef>
              <a:spcAft>
                <a:spcPts val="0"/>
              </a:spcAft>
              <a:buSzPts val="1800"/>
              <a:buChar char="-"/>
            </a:pPr>
            <a:r>
              <a:rPr lang="en"/>
              <a:t> Or Choosing to maintain the number of examples results in a 2D scatter plot that is very sparse.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one?</a:t>
            </a:r>
            <a:endParaRPr/>
          </a:p>
        </p:txBody>
      </p:sp>
      <p:pic>
        <p:nvPicPr>
          <p:cNvPr id="74" name="Shape 74"/>
          <p:cNvPicPr preferRelativeResize="0"/>
          <p:nvPr/>
        </p:nvPicPr>
        <p:blipFill>
          <a:blip r:embed="rId3">
            <a:alphaModFix/>
          </a:blip>
          <a:stretch>
            <a:fillRect/>
          </a:stretch>
        </p:blipFill>
        <p:spPr>
          <a:xfrm>
            <a:off x="1551725" y="1191100"/>
            <a:ext cx="5962275" cy="320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try 3-Dimensions!</a:t>
            </a:r>
            <a:endParaRPr/>
          </a:p>
        </p:txBody>
      </p:sp>
      <p:sp>
        <p:nvSpPr>
          <p:cNvPr id="80" name="Shape 80"/>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Moving to three features makes the problem worse – The number of bins grows to 3</a:t>
            </a:r>
            <a:r>
              <a:rPr baseline="30000" lang="en"/>
              <a:t>3</a:t>
            </a:r>
            <a:r>
              <a:rPr lang="en"/>
              <a:t> = 27 – For the same density of examples the number of needed examples becomes 81 – For the same number of examples, the 3D scatter plot is almost empty.</a:t>
            </a:r>
            <a:endParaRPr/>
          </a:p>
          <a:p>
            <a:pPr indent="0" lvl="0" marL="0">
              <a:spcBef>
                <a:spcPts val="1600"/>
              </a:spcBef>
              <a:spcAft>
                <a:spcPts val="1600"/>
              </a:spcAft>
              <a:buNone/>
            </a:pPr>
            <a:r>
              <a:t/>
            </a:r>
            <a:endParaRPr/>
          </a:p>
        </p:txBody>
      </p:sp>
      <p:pic>
        <p:nvPicPr>
          <p:cNvPr id="81" name="Shape 81"/>
          <p:cNvPicPr preferRelativeResize="0"/>
          <p:nvPr/>
        </p:nvPicPr>
        <p:blipFill>
          <a:blip r:embed="rId3">
            <a:alphaModFix/>
          </a:blip>
          <a:stretch>
            <a:fillRect/>
          </a:stretch>
        </p:blipFill>
        <p:spPr>
          <a:xfrm>
            <a:off x="2900525" y="1914125"/>
            <a:ext cx="3895551" cy="322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Practical implications</a:t>
            </a:r>
            <a:endParaRPr/>
          </a:p>
        </p:txBody>
      </p:sp>
      <p:sp>
        <p:nvSpPr>
          <p:cNvPr id="87" name="Shape 87"/>
          <p:cNvSpPr txBox="1"/>
          <p:nvPr>
            <p:ph idx="1" type="body"/>
          </p:nvPr>
        </p:nvSpPr>
        <p:spPr>
          <a:xfrm>
            <a:off x="387900" y="1076275"/>
            <a:ext cx="8520600" cy="3738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could see in our 2 dim representation that some quadrants were empty. This means there were no observations that fell in that space. This was even more true for the 3 dim example.</a:t>
            </a:r>
            <a:endParaRPr/>
          </a:p>
          <a:p>
            <a:pPr indent="-342900" lvl="0" marL="457200" rtl="0">
              <a:spcBef>
                <a:spcPts val="0"/>
              </a:spcBef>
              <a:spcAft>
                <a:spcPts val="0"/>
              </a:spcAft>
              <a:buSzPts val="1800"/>
              <a:buChar char="-"/>
            </a:pPr>
            <a:r>
              <a:rPr lang="en"/>
              <a:t>A lot of the methods we use (Logistic, Naive Bayes, LDA, Decision Trees) count the frequency of classes per feature (e.g how many people who defaulted have incomes above $10,000). </a:t>
            </a:r>
            <a:endParaRPr/>
          </a:p>
          <a:p>
            <a:pPr indent="-342900" lvl="0" marL="457200" rtl="0">
              <a:spcBef>
                <a:spcPts val="0"/>
              </a:spcBef>
              <a:spcAft>
                <a:spcPts val="0"/>
              </a:spcAft>
              <a:buSzPts val="1800"/>
              <a:buChar char="-"/>
            </a:pPr>
            <a:r>
              <a:rPr lang="en"/>
              <a:t>If we have no observations in that space, how can we accurately predict for all possible values of X. Even if we had one or a few observations, the variance would be extremely high </a:t>
            </a:r>
            <a:r>
              <a:rPr lang="en"/>
              <a:t>resulting</a:t>
            </a:r>
            <a:r>
              <a:rPr lang="en"/>
              <a:t> in large error. </a:t>
            </a:r>
            <a:endParaRPr/>
          </a:p>
          <a:p>
            <a:pPr indent="-342900" lvl="0" marL="457200" rtl="0">
              <a:spcBef>
                <a:spcPts val="0"/>
              </a:spcBef>
              <a:spcAft>
                <a:spcPts val="0"/>
              </a:spcAft>
              <a:buSzPts val="1800"/>
              <a:buChar char="-"/>
            </a:pPr>
            <a:r>
              <a:rPr lang="en"/>
              <a:t>Sure, there are approaches where less susceptible to the curse of dimensionality (eg. KNN) but the problem still exists!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Practical implications</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what are the practical implications? For a given sample size, there is a maximum number of features above which the performance of our classifier will degrade rather than improve – In most cases, the additional information that is lost by discarding some features is (more than) compensated by a more accurate mapping in the lower-dimensional space.</a:t>
            </a:r>
            <a:endParaRPr/>
          </a:p>
        </p:txBody>
      </p:sp>
      <p:pic>
        <p:nvPicPr>
          <p:cNvPr id="94" name="Shape 94"/>
          <p:cNvPicPr preferRelativeResize="0"/>
          <p:nvPr/>
        </p:nvPicPr>
        <p:blipFill>
          <a:blip r:embed="rId3">
            <a:alphaModFix/>
          </a:blip>
          <a:stretch>
            <a:fillRect/>
          </a:stretch>
        </p:blipFill>
        <p:spPr>
          <a:xfrm>
            <a:off x="1933700" y="2868075"/>
            <a:ext cx="4718101" cy="211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can we tackle this problem?</a:t>
            </a:r>
            <a:endParaRPr/>
          </a:p>
        </p:txBody>
      </p:sp>
      <p:sp>
        <p:nvSpPr>
          <p:cNvPr id="100" name="Shape 100"/>
          <p:cNvSpPr txBox="1"/>
          <p:nvPr>
            <p:ph idx="1" type="body"/>
          </p:nvPr>
        </p:nvSpPr>
        <p:spPr>
          <a:xfrm>
            <a:off x="311700" y="771475"/>
            <a:ext cx="8520600" cy="423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i="1" lang="en"/>
              <a:t>Option 1:</a:t>
            </a:r>
            <a:r>
              <a:rPr lang="en"/>
              <a:t> Use domain knowledge to remove irrelevant features. </a:t>
            </a:r>
            <a:endParaRPr/>
          </a:p>
          <a:p>
            <a:pPr indent="0" lvl="0" marL="0">
              <a:spcBef>
                <a:spcPts val="1600"/>
              </a:spcBef>
              <a:spcAft>
                <a:spcPts val="0"/>
              </a:spcAft>
              <a:buNone/>
            </a:pPr>
            <a:r>
              <a:rPr b="1" i="1" lang="en"/>
              <a:t>Option 2:</a:t>
            </a:r>
            <a:r>
              <a:rPr lang="en"/>
              <a:t> Feature Extraction. Here we are trying to find a mapping 𝑦 = 𝑓 (𝑥) : 𝑅</a:t>
            </a:r>
            <a:r>
              <a:rPr baseline="30000" lang="en"/>
              <a:t>𝑁</a:t>
            </a:r>
            <a:r>
              <a:rPr lang="en"/>
              <a:t> → 𝑅</a:t>
            </a:r>
            <a:r>
              <a:rPr baseline="30000" lang="en"/>
              <a:t>𝑀</a:t>
            </a:r>
            <a:r>
              <a:rPr lang="en"/>
              <a:t> with 𝑀 &lt; 𝑁 such that the transformed feature vector 𝑦 ∈ 𝑅</a:t>
            </a:r>
            <a:r>
              <a:rPr baseline="30000" lang="en"/>
              <a:t>𝑀</a:t>
            </a:r>
            <a:r>
              <a:rPr lang="en"/>
              <a:t> preserves (most of) the information or structure in </a:t>
            </a:r>
            <a:r>
              <a:rPr lang="en"/>
              <a:t>𝑅</a:t>
            </a:r>
            <a:r>
              <a:rPr baseline="30000" lang="en"/>
              <a:t>𝑁</a:t>
            </a:r>
            <a:endParaRPr/>
          </a:p>
          <a:p>
            <a:pPr indent="0" lvl="0" marL="0" rtl="0">
              <a:spcBef>
                <a:spcPts val="1600"/>
              </a:spcBef>
              <a:spcAft>
                <a:spcPts val="0"/>
              </a:spcAft>
              <a:buNone/>
            </a:pPr>
            <a:r>
              <a:rPr lang="en"/>
              <a:t>Lets focus on Option 2. Feature extraction techniques are grouped into two categories:</a:t>
            </a:r>
            <a:endParaRPr/>
          </a:p>
          <a:p>
            <a:pPr indent="-342900" lvl="0" marL="457200" rtl="0">
              <a:spcBef>
                <a:spcPts val="1600"/>
              </a:spcBef>
              <a:spcAft>
                <a:spcPts val="0"/>
              </a:spcAft>
              <a:buSzPts val="1800"/>
              <a:buChar char="-"/>
            </a:pPr>
            <a:r>
              <a:rPr lang="en"/>
              <a:t> </a:t>
            </a:r>
            <a:r>
              <a:rPr b="1" lang="en"/>
              <a:t>Signal representation:</a:t>
            </a:r>
            <a:r>
              <a:rPr lang="en"/>
              <a:t> The goal of the feature extraction mapping is to represent the samples accurately in a lower-dimensional space </a:t>
            </a:r>
            <a:endParaRPr/>
          </a:p>
          <a:p>
            <a:pPr indent="-342900" lvl="0" marL="457200">
              <a:spcBef>
                <a:spcPts val="0"/>
              </a:spcBef>
              <a:spcAft>
                <a:spcPts val="0"/>
              </a:spcAft>
              <a:buSzPts val="1800"/>
              <a:buChar char="-"/>
            </a:pPr>
            <a:r>
              <a:rPr b="1" lang="en"/>
              <a:t>Signal </a:t>
            </a:r>
            <a:r>
              <a:rPr b="1" lang="en"/>
              <a:t>Classification: </a:t>
            </a:r>
            <a:r>
              <a:rPr lang="en"/>
              <a:t>The goal of the feature extraction mapping is to enhance the class-discriminatory information in the lower-dimensional space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7045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Signal Classification (Supervised dim. reduction)</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LDA seeks to reduce dimensionality while preserving as much of the class discriminatory information as possible.</a:t>
            </a:r>
            <a:endParaRPr/>
          </a:p>
          <a:p>
            <a:pPr indent="-342900" lvl="0" marL="457200" rtl="0">
              <a:spcBef>
                <a:spcPts val="0"/>
              </a:spcBef>
              <a:spcAft>
                <a:spcPts val="0"/>
              </a:spcAft>
              <a:buSzPts val="1800"/>
              <a:buChar char="-"/>
            </a:pPr>
            <a:r>
              <a:rPr lang="en"/>
              <a:t>Previously, we saw that LDA discriminates on the basis of the multivariate gaussian distribution of the observations per class (P(X|Y)). </a:t>
            </a:r>
            <a:endParaRPr/>
          </a:p>
          <a:p>
            <a:pPr indent="-342900" lvl="0" marL="457200" rtl="0">
              <a:spcBef>
                <a:spcPts val="0"/>
              </a:spcBef>
              <a:spcAft>
                <a:spcPts val="0"/>
              </a:spcAft>
              <a:buSzPts val="1800"/>
              <a:buChar char="-"/>
            </a:pPr>
            <a:r>
              <a:rPr lang="en"/>
              <a:t>In order to use LDA as a dimensionality reduction </a:t>
            </a:r>
            <a:r>
              <a:rPr lang="en"/>
              <a:t>technique</a:t>
            </a:r>
            <a:r>
              <a:rPr lang="en"/>
              <a:t>, we seek to maximize the difference between distributions, so we have max </a:t>
            </a:r>
            <a:r>
              <a:rPr lang="en"/>
              <a:t>separability</a:t>
            </a:r>
            <a:r>
              <a:rPr lang="en"/>
              <a:t>.</a:t>
            </a:r>
            <a:endParaRPr/>
          </a:p>
          <a:p>
            <a:pPr indent="0" lvl="0" marL="0" rtl="0">
              <a:spcBef>
                <a:spcPts val="1600"/>
              </a:spcBef>
              <a:spcAft>
                <a:spcPts val="1600"/>
              </a:spcAft>
              <a:buNone/>
            </a:pPr>
            <a:r>
              <a:t/>
            </a:r>
            <a:endParaRPr/>
          </a:p>
        </p:txBody>
      </p:sp>
      <p:pic>
        <p:nvPicPr>
          <p:cNvPr id="107" name="Shape 107"/>
          <p:cNvPicPr preferRelativeResize="0"/>
          <p:nvPr/>
        </p:nvPicPr>
        <p:blipFill>
          <a:blip r:embed="rId3">
            <a:alphaModFix/>
          </a:blip>
          <a:stretch>
            <a:fillRect/>
          </a:stretch>
        </p:blipFill>
        <p:spPr>
          <a:xfrm>
            <a:off x="2526675" y="3164550"/>
            <a:ext cx="3069175" cy="1763350"/>
          </a:xfrm>
          <a:prstGeom prst="rect">
            <a:avLst/>
          </a:prstGeom>
          <a:noFill/>
          <a:ln>
            <a:noFill/>
          </a:ln>
        </p:spPr>
      </p:pic>
      <p:cxnSp>
        <p:nvCxnSpPr>
          <p:cNvPr id="108" name="Shape 108"/>
          <p:cNvCxnSpPr>
            <a:stCxn id="107" idx="3"/>
          </p:cNvCxnSpPr>
          <p:nvPr/>
        </p:nvCxnSpPr>
        <p:spPr>
          <a:xfrm flipH="1">
            <a:off x="4125250" y="4046225"/>
            <a:ext cx="1470600" cy="430500"/>
          </a:xfrm>
          <a:prstGeom prst="straightConnector1">
            <a:avLst/>
          </a:prstGeom>
          <a:noFill/>
          <a:ln cap="flat" cmpd="sng" w="9525">
            <a:solidFill>
              <a:schemeClr val="dk2"/>
            </a:solidFill>
            <a:prstDash val="solid"/>
            <a:round/>
            <a:headEnd len="med" w="med" type="none"/>
            <a:tailEnd len="med" w="med" type="triangle"/>
          </a:ln>
        </p:spPr>
      </p:cxnSp>
      <p:sp>
        <p:nvSpPr>
          <p:cNvPr id="109" name="Shape 109"/>
          <p:cNvSpPr txBox="1"/>
          <p:nvPr/>
        </p:nvSpPr>
        <p:spPr>
          <a:xfrm>
            <a:off x="5633400" y="3780450"/>
            <a:ext cx="1470600" cy="78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Maximize the </a:t>
            </a:r>
            <a:r>
              <a:rPr lang="en"/>
              <a:t>separation</a:t>
            </a:r>
            <a:r>
              <a:rPr lang="en"/>
              <a:t> 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