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hyperlink" Target="http://scikit-learn.org/stable/auto_examples/cluster/plot_kmeans_silhouette_analysi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0" name="Shape 150"/>
          <p:cNvSpPr txBox="1"/>
          <p:nvPr/>
        </p:nvSpPr>
        <p:spPr>
          <a:xfrm>
            <a:off x="3122400" y="168200"/>
            <a:ext cx="103377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Clusters change during iteration</a:t>
            </a:r>
            <a:endParaRPr sz="1800">
              <a:solidFill>
                <a:schemeClr val="dk1"/>
              </a:solidFill>
              <a:latin typeface="Calibri"/>
              <a:ea typeface="Calibri"/>
              <a:cs typeface="Calibri"/>
              <a:sym typeface="Calibri"/>
            </a:endParaRPr>
          </a:p>
        </p:txBody>
      </p:sp>
      <p:sp>
        <p:nvSpPr>
          <p:cNvPr id="151" name="Shape 151"/>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t/>
            </a:r>
            <a:endParaRPr sz="2800">
              <a:solidFill>
                <a:srgbClr val="FEE599"/>
              </a:solidFill>
              <a:latin typeface="Calibri"/>
              <a:ea typeface="Calibri"/>
              <a:cs typeface="Calibri"/>
              <a:sym typeface="Calibri"/>
            </a:endParaRPr>
          </a:p>
        </p:txBody>
      </p:sp>
      <p:pic>
        <p:nvPicPr>
          <p:cNvPr id="152" name="Shape 152"/>
          <p:cNvPicPr preferRelativeResize="0"/>
          <p:nvPr/>
        </p:nvPicPr>
        <p:blipFill>
          <a:blip r:embed="rId4">
            <a:alphaModFix/>
          </a:blip>
          <a:stretch>
            <a:fillRect/>
          </a:stretch>
        </p:blipFill>
        <p:spPr>
          <a:xfrm>
            <a:off x="3459250" y="1017350"/>
            <a:ext cx="6556475" cy="5790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8" name="Shape 158"/>
          <p:cNvSpPr txBox="1"/>
          <p:nvPr/>
        </p:nvSpPr>
        <p:spPr>
          <a:xfrm>
            <a:off x="3122400" y="168200"/>
            <a:ext cx="103377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How to Identify our “best” cluster?</a:t>
            </a:r>
            <a:endParaRPr sz="1800">
              <a:solidFill>
                <a:schemeClr val="dk1"/>
              </a:solidFill>
              <a:latin typeface="Calibri"/>
              <a:ea typeface="Calibri"/>
              <a:cs typeface="Calibri"/>
              <a:sym typeface="Calibri"/>
            </a:endParaRPr>
          </a:p>
        </p:txBody>
      </p:sp>
      <p:sp>
        <p:nvSpPr>
          <p:cNvPr id="159" name="Shape 159"/>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We must choose the value of K the best segments the data. Values of K can range from 1 to N.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However, as the value of K gets larger the cost function will naturally decrease as each cluster would be very tight.</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One method to choose K is to plot various values of K against the cost function/average distance and stop when delta[</a:t>
            </a:r>
            <a:r>
              <a:rPr lang="en-US" sz="2800">
                <a:solidFill>
                  <a:srgbClr val="FEE599"/>
                </a:solidFill>
                <a:latin typeface="Calibri"/>
                <a:ea typeface="Calibri"/>
                <a:cs typeface="Calibri"/>
                <a:sym typeface="Calibri"/>
              </a:rPr>
              <a:t>W(C</a:t>
            </a:r>
            <a:r>
              <a:rPr baseline="-25000" lang="en-US" sz="2800">
                <a:solidFill>
                  <a:srgbClr val="FEE599"/>
                </a:solidFill>
                <a:latin typeface="Calibri"/>
                <a:ea typeface="Calibri"/>
                <a:cs typeface="Calibri"/>
                <a:sym typeface="Calibri"/>
              </a:rPr>
              <a:t>k</a:t>
            </a:r>
            <a:r>
              <a:rPr lang="en-US" sz="2800">
                <a:solidFill>
                  <a:srgbClr val="FEE599"/>
                </a:solidFill>
                <a:latin typeface="Calibri"/>
                <a:ea typeface="Calibri"/>
                <a:cs typeface="Calibri"/>
                <a:sym typeface="Calibri"/>
              </a:rPr>
              <a:t>),  W(C</a:t>
            </a:r>
            <a:r>
              <a:rPr baseline="-25000" lang="en-US" sz="2800">
                <a:solidFill>
                  <a:srgbClr val="FEE599"/>
                </a:solidFill>
                <a:latin typeface="Calibri"/>
                <a:ea typeface="Calibri"/>
                <a:cs typeface="Calibri"/>
                <a:sym typeface="Calibri"/>
              </a:rPr>
              <a:t>k+!</a:t>
            </a:r>
            <a:r>
              <a:rPr lang="en-US" sz="2800">
                <a:solidFill>
                  <a:srgbClr val="FEE599"/>
                </a:solidFill>
                <a:latin typeface="Calibri"/>
                <a:ea typeface="Calibri"/>
                <a:cs typeface="Calibri"/>
                <a:sym typeface="Calibri"/>
              </a:rPr>
              <a:t>)] stops increasing.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That is, when adding a new cluster reduces the cost function less than the addition of the previous cluster.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This is called the “Elbow” Method, as we choose the value of K at the elbow of the function</a:t>
            </a:r>
            <a:endParaRPr sz="2800">
              <a:solidFill>
                <a:srgbClr val="FEE5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5" name="Shape 165"/>
          <p:cNvSpPr txBox="1"/>
          <p:nvPr/>
        </p:nvSpPr>
        <p:spPr>
          <a:xfrm>
            <a:off x="3343625" y="168200"/>
            <a:ext cx="103377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Sillhouette Method</a:t>
            </a:r>
            <a:endParaRPr sz="1800">
              <a:solidFill>
                <a:schemeClr val="dk1"/>
              </a:solidFill>
              <a:latin typeface="Calibri"/>
              <a:ea typeface="Calibri"/>
              <a:cs typeface="Calibri"/>
              <a:sym typeface="Calibri"/>
            </a:endParaRPr>
          </a:p>
        </p:txBody>
      </p:sp>
      <p:sp>
        <p:nvSpPr>
          <p:cNvPr id="166" name="Shape 166"/>
          <p:cNvSpPr txBox="1"/>
          <p:nvPr/>
        </p:nvSpPr>
        <p:spPr>
          <a:xfrm>
            <a:off x="2252700" y="1238575"/>
            <a:ext cx="8909400" cy="4927200"/>
          </a:xfrm>
          <a:prstGeom prst="rect">
            <a:avLst/>
          </a:prstGeom>
          <a:noFill/>
          <a:ln>
            <a:noFill/>
          </a:ln>
        </p:spPr>
        <p:txBody>
          <a:bodyPr anchorCtr="0" anchor="t" bIns="91425" lIns="91425" spcFirstLastPara="1" rIns="91425" wrap="square" tIns="91425">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Sillhouette analysis our goal is to inspect the distance between each observation in one cluster to its nearest cluster.</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resultant object of analyses is the sillhouette coefficient which is a ratio of distance between a point and the next cluster and the within cluster variance of the observation in question. </a:t>
            </a:r>
            <a:endParaRPr sz="2800">
              <a:solidFill>
                <a:srgbClr val="FEE599"/>
              </a:solidFill>
              <a:latin typeface="Calibri"/>
              <a:ea typeface="Calibri"/>
              <a:cs typeface="Calibri"/>
              <a:sym typeface="Calibri"/>
            </a:endParaRPr>
          </a:p>
          <a:p>
            <a:pPr indent="0" lvl="0" marL="0" rtl="0">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rtl="0">
              <a:spcBef>
                <a:spcPts val="0"/>
              </a:spcBef>
              <a:spcAft>
                <a:spcPts val="0"/>
              </a:spcAft>
              <a:buNone/>
            </a:pPr>
            <a:r>
              <a:rPr lang="en-US" sz="2800">
                <a:solidFill>
                  <a:srgbClr val="FEE599"/>
                </a:solidFill>
                <a:latin typeface="Calibri"/>
                <a:ea typeface="Calibri"/>
                <a:cs typeface="Calibri"/>
                <a:sym typeface="Calibri"/>
              </a:rPr>
              <a:t>	                  Coeff =</a:t>
            </a:r>
            <a:r>
              <a:rPr lang="en-US" sz="2800" u="sng">
                <a:solidFill>
                  <a:srgbClr val="FEE599"/>
                </a:solidFill>
                <a:latin typeface="Calibri"/>
                <a:ea typeface="Calibri"/>
                <a:cs typeface="Calibri"/>
                <a:sym typeface="Calibri"/>
              </a:rPr>
              <a:t> b - a </a:t>
            </a:r>
            <a:endParaRPr sz="2800" u="sng">
              <a:solidFill>
                <a:srgbClr val="FEE599"/>
              </a:solidFill>
              <a:latin typeface="Calibri"/>
              <a:ea typeface="Calibri"/>
              <a:cs typeface="Calibri"/>
              <a:sym typeface="Calibri"/>
            </a:endParaRPr>
          </a:p>
          <a:p>
            <a:pPr indent="0" lvl="0" marL="0" rtl="0">
              <a:spcBef>
                <a:spcPts val="0"/>
              </a:spcBef>
              <a:spcAft>
                <a:spcPts val="0"/>
              </a:spcAft>
              <a:buNone/>
            </a:pPr>
            <a:r>
              <a:rPr lang="en-US" sz="2800" u="sng">
                <a:solidFill>
                  <a:srgbClr val="FEE599"/>
                </a:solidFill>
                <a:latin typeface="Calibri"/>
                <a:ea typeface="Calibri"/>
                <a:cs typeface="Calibri"/>
                <a:sym typeface="Calibri"/>
              </a:rPr>
              <a:t>		</a:t>
            </a:r>
            <a:r>
              <a:rPr lang="en-US" sz="2800">
                <a:solidFill>
                  <a:srgbClr val="FEE599"/>
                </a:solidFill>
                <a:latin typeface="Calibri"/>
                <a:ea typeface="Calibri"/>
                <a:cs typeface="Calibri"/>
                <a:sym typeface="Calibri"/>
              </a:rPr>
              <a:t>	                 max(a,b)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For more go to</a:t>
            </a:r>
            <a:r>
              <a:rPr lang="en-US" sz="1200">
                <a:latin typeface="Calibri"/>
                <a:ea typeface="Calibri"/>
                <a:cs typeface="Calibri"/>
                <a:sym typeface="Calibri"/>
              </a:rPr>
              <a:t> </a:t>
            </a:r>
            <a:r>
              <a:rPr lang="en-US" sz="1200" u="sng">
                <a:hlinkClick r:id="rId4"/>
              </a:rPr>
              <a:t>http://scikit-learn.org/stable/auto_examples/cluster/plot_kmeans_silhouette_analysis.html</a:t>
            </a:r>
            <a:endParaRPr sz="1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2" name="Shape 172"/>
          <p:cNvSpPr txBox="1"/>
          <p:nvPr/>
        </p:nvSpPr>
        <p:spPr>
          <a:xfrm>
            <a:off x="3343625" y="168200"/>
            <a:ext cx="103377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Sillhouette Method</a:t>
            </a:r>
            <a:endParaRPr sz="1800">
              <a:solidFill>
                <a:schemeClr val="dk1"/>
              </a:solidFill>
              <a:latin typeface="Calibri"/>
              <a:ea typeface="Calibri"/>
              <a:cs typeface="Calibri"/>
              <a:sym typeface="Calibri"/>
            </a:endParaRPr>
          </a:p>
        </p:txBody>
      </p:sp>
      <p:sp>
        <p:nvSpPr>
          <p:cNvPr id="173" name="Shape 173"/>
          <p:cNvSpPr txBox="1"/>
          <p:nvPr/>
        </p:nvSpPr>
        <p:spPr>
          <a:xfrm>
            <a:off x="2252700" y="1238575"/>
            <a:ext cx="8909400" cy="4927200"/>
          </a:xfrm>
          <a:prstGeom prst="rect">
            <a:avLst/>
          </a:prstGeom>
          <a:noFill/>
          <a:ln>
            <a:noFill/>
          </a:ln>
        </p:spPr>
        <p:txBody>
          <a:bodyPr anchorCtr="0" anchor="t" bIns="91425" lIns="91425" spcFirstLastPara="1" rIns="91425" wrap="square" tIns="91425">
            <a:noAutofit/>
          </a:bodyPr>
          <a:lstStyle/>
          <a:p>
            <a:pPr indent="-406400" lvl="0" marL="457200" rtl="0">
              <a:spcBef>
                <a:spcPts val="0"/>
              </a:spcBef>
              <a:spcAft>
                <a:spcPts val="0"/>
              </a:spcAft>
              <a:buClr>
                <a:srgbClr val="FFD966"/>
              </a:buClr>
              <a:buSzPts val="2800"/>
              <a:buFont typeface="Calibri"/>
              <a:buChar char="-"/>
            </a:pPr>
            <a:r>
              <a:rPr lang="en-US" sz="2800">
                <a:solidFill>
                  <a:srgbClr val="FFD966"/>
                </a:solidFill>
                <a:latin typeface="Calibri"/>
                <a:ea typeface="Calibri"/>
                <a:cs typeface="Calibri"/>
                <a:sym typeface="Calibri"/>
              </a:rPr>
              <a:t>Silhouette coefficients  near +1 indicate that the sample is far away from the neighboring clusters. A value of 0 indicates that the sample is on or very close to the decision boundary between two neighboring clusters and negative values indicate that those samples might have been assigned to the wrong cluster.</a:t>
            </a: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endParaRPr sz="2800">
              <a:solidFill>
                <a:srgbClr val="FFD966"/>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9" name="Shape 179"/>
          <p:cNvSpPr txBox="1"/>
          <p:nvPr/>
        </p:nvSpPr>
        <p:spPr>
          <a:xfrm>
            <a:off x="3122400" y="168200"/>
            <a:ext cx="103377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Practical Tips on Usage</a:t>
            </a:r>
            <a:endParaRPr sz="1800">
              <a:solidFill>
                <a:schemeClr val="dk1"/>
              </a:solidFill>
              <a:latin typeface="Calibri"/>
              <a:ea typeface="Calibri"/>
              <a:cs typeface="Calibri"/>
              <a:sym typeface="Calibri"/>
            </a:endParaRPr>
          </a:p>
        </p:txBody>
      </p:sp>
      <p:sp>
        <p:nvSpPr>
          <p:cNvPr id="180" name="Shape 180"/>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K means clustering is very suseptible to scaling. Let’s consider the example of ecommerce transactions for some company.</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We have data for socks and laptops sold and are trying to generate customer cluster from this data.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Since a single buy many socks and few if no laptops per year, we expect  the number of socks bought across different customers to drive similarity.</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However if we apply a standard scaler to the data two customer who buy a single laptop per year will be though to be similar.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third choice of scale is total $ spent per customer.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Ultimately the choice of scale is a bussiness decision!</a:t>
            </a:r>
            <a:endParaRPr sz="2800">
              <a:solidFill>
                <a:srgbClr val="FEE59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K-means Clustering</a:t>
            </a:r>
            <a:endParaRPr sz="4400">
              <a:solidFill>
                <a:srgbClr val="E69138"/>
              </a:solidFill>
              <a:latin typeface="Calibri"/>
              <a:ea typeface="Calibri"/>
              <a:cs typeface="Calibri"/>
              <a:sym typeface="Calibri"/>
            </a:endParaRPr>
          </a:p>
          <a:p>
            <a:pPr indent="0" lvl="0" marL="0" marR="0" rtl="0" algn="l">
              <a:spcBef>
                <a:spcPts val="0"/>
              </a:spcBef>
              <a:spcAft>
                <a:spcPts val="0"/>
              </a:spcAft>
              <a:buNone/>
            </a:pPr>
            <a:r>
              <a:t/>
            </a:r>
            <a:endParaRPr sz="4400">
              <a:solidFill>
                <a:srgbClr val="E691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51" y="389425"/>
            <a:ext cx="10197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200">
                <a:solidFill>
                  <a:srgbClr val="FEE599"/>
                </a:solidFill>
                <a:latin typeface="Calibri"/>
                <a:ea typeface="Calibri"/>
                <a:cs typeface="Calibri"/>
                <a:sym typeface="Calibri"/>
              </a:rPr>
              <a:t>Unsupervised Learning</a:t>
            </a:r>
            <a:endParaRPr sz="4200">
              <a:solidFill>
                <a:schemeClr val="dk1"/>
              </a:solidFill>
              <a:latin typeface="Calibri"/>
              <a:ea typeface="Calibri"/>
              <a:cs typeface="Calibri"/>
              <a:sym typeface="Calibri"/>
            </a:endParaRPr>
          </a:p>
        </p:txBody>
      </p:sp>
      <p:sp>
        <p:nvSpPr>
          <p:cNvPr id="100" name="Shape 100"/>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We know that unsupervised learning basically implies no “target”.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But if we are not predicting something, what are we doing?</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Further, if there is no target, is their an error? How do have any sense of “right” or “wrong”?</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understand with the help of conditional expecations.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50" y="389425"/>
            <a:ext cx="103377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Supervised vs. Unsupervised</a:t>
            </a:r>
            <a:endParaRPr sz="1800">
              <a:solidFill>
                <a:schemeClr val="dk1"/>
              </a:solidFill>
              <a:latin typeface="Calibri"/>
              <a:ea typeface="Calibri"/>
              <a:cs typeface="Calibri"/>
              <a:sym typeface="Calibri"/>
            </a:endParaRPr>
          </a:p>
        </p:txBody>
      </p:sp>
      <p:sp>
        <p:nvSpPr>
          <p:cNvPr id="107" name="Shape 107"/>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supervised learning, we want Prob.(Y|X) .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Here, the Pr(X) is the joint marginal density of the X values alone.</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While in supervised learning this is seldom our concern, in the </a:t>
            </a:r>
            <a:r>
              <a:rPr lang="en-US" sz="2800">
                <a:solidFill>
                  <a:srgbClr val="FEE599"/>
                </a:solidFill>
                <a:latin typeface="Calibri"/>
                <a:ea typeface="Calibri"/>
                <a:cs typeface="Calibri"/>
                <a:sym typeface="Calibri"/>
              </a:rPr>
              <a:t>absence</a:t>
            </a:r>
            <a:r>
              <a:rPr lang="en-US" sz="2800">
                <a:solidFill>
                  <a:srgbClr val="FEE599"/>
                </a:solidFill>
                <a:latin typeface="Calibri"/>
                <a:ea typeface="Calibri"/>
                <a:cs typeface="Calibri"/>
                <a:sym typeface="Calibri"/>
              </a:rPr>
              <a:t> of a Y, this is all we have.</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 formally speaking in unsupervised learning, the goal is to directly infer the properties of this probability density without the help of a supervisor or teacher providing correct answers or degree-of-error for each observation.</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50" y="389425"/>
            <a:ext cx="103377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Unsupervised Learning</a:t>
            </a:r>
            <a:endParaRPr sz="1800">
              <a:solidFill>
                <a:schemeClr val="dk1"/>
              </a:solidFill>
              <a:latin typeface="Calibri"/>
              <a:ea typeface="Calibri"/>
              <a:cs typeface="Calibri"/>
              <a:sym typeface="Calibri"/>
            </a:endParaRPr>
          </a:p>
        </p:txBody>
      </p:sp>
      <p:sp>
        <p:nvSpPr>
          <p:cNvPr id="114" name="Shape 114"/>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less formal terms, our goal in supervised </a:t>
            </a:r>
            <a:r>
              <a:rPr lang="en-US" sz="2800">
                <a:solidFill>
                  <a:srgbClr val="FEE599"/>
                </a:solidFill>
                <a:latin typeface="Calibri"/>
                <a:ea typeface="Calibri"/>
                <a:cs typeface="Calibri"/>
                <a:sym typeface="Calibri"/>
              </a:rPr>
              <a:t>learning</a:t>
            </a:r>
            <a:r>
              <a:rPr lang="en-US" sz="2800">
                <a:solidFill>
                  <a:srgbClr val="FEE599"/>
                </a:solidFill>
                <a:latin typeface="Calibri"/>
                <a:ea typeface="Calibri"/>
                <a:cs typeface="Calibri"/>
                <a:sym typeface="Calibri"/>
              </a:rPr>
              <a:t> is to summarize or find some interesting properties about our dataset.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And you know what, we have encountered this thinking before</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PCA, we did not use the target and instead used X to find axes of max. variance.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a sense, we were </a:t>
            </a:r>
            <a:r>
              <a:rPr lang="en-US" sz="2800">
                <a:solidFill>
                  <a:srgbClr val="FEE599"/>
                </a:solidFill>
                <a:latin typeface="Calibri"/>
                <a:ea typeface="Calibri"/>
                <a:cs typeface="Calibri"/>
                <a:sym typeface="Calibri"/>
              </a:rPr>
              <a:t>summarizing</a:t>
            </a:r>
            <a:r>
              <a:rPr lang="en-US" sz="2800">
                <a:solidFill>
                  <a:srgbClr val="FEE599"/>
                </a:solidFill>
                <a:latin typeface="Calibri"/>
                <a:ea typeface="Calibri"/>
                <a:cs typeface="Calibri"/>
                <a:sym typeface="Calibri"/>
              </a:rPr>
              <a:t> the dataset in a lower-dimensional space.</a:t>
            </a:r>
            <a:endParaRPr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50" y="389425"/>
            <a:ext cx="103377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Cluster Analysis</a:t>
            </a:r>
            <a:endParaRPr sz="1800">
              <a:solidFill>
                <a:schemeClr val="dk1"/>
              </a:solidFill>
              <a:latin typeface="Calibri"/>
              <a:ea typeface="Calibri"/>
              <a:cs typeface="Calibri"/>
              <a:sym typeface="Calibri"/>
            </a:endParaRPr>
          </a:p>
        </p:txBody>
      </p:sp>
      <p:sp>
        <p:nvSpPr>
          <p:cNvPr id="121" name="Shape 121"/>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Another form of unsupervised learning is cluster analysis.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Here we seek to group or segment a collection of objects into subsets or “clusters,” such that those within each cluster are more closely related to one another than objects assigned to different clusters.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Today, we will look at one type of clustering. K-means clustering.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50" y="389425"/>
            <a:ext cx="103377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K-means Clustering</a:t>
            </a:r>
            <a:endParaRPr sz="1800">
              <a:solidFill>
                <a:schemeClr val="dk1"/>
              </a:solidFill>
              <a:latin typeface="Calibri"/>
              <a:ea typeface="Calibri"/>
              <a:cs typeface="Calibri"/>
              <a:sym typeface="Calibri"/>
            </a:endParaRPr>
          </a:p>
        </p:txBody>
      </p:sp>
      <p:sp>
        <p:nvSpPr>
          <p:cNvPr id="128" name="Shape 128"/>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K-means, we are seeking K homogeneous clusters or sub-groups among our observations.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Perhaps we are seeking customer types in ecommerce data.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First, however, we need to declare a  measure of similarity/dissimilarity.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One measure is simple euclidean distance [a la KNN]. Specifically, our goal is to minimize the distance between observations of one cluster or </a:t>
            </a:r>
            <a:r>
              <a:rPr b="1" lang="en-US" sz="2800">
                <a:solidFill>
                  <a:srgbClr val="FEE599"/>
                </a:solidFill>
                <a:latin typeface="Calibri"/>
                <a:ea typeface="Calibri"/>
                <a:cs typeface="Calibri"/>
                <a:sym typeface="Calibri"/>
              </a:rPr>
              <a:t>Within Cluster variation </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29" name="Shape 129"/>
          <p:cNvPicPr preferRelativeResize="0"/>
          <p:nvPr/>
        </p:nvPicPr>
        <p:blipFill>
          <a:blip r:embed="rId4">
            <a:alphaModFix/>
          </a:blip>
          <a:stretch>
            <a:fillRect/>
          </a:stretch>
        </p:blipFill>
        <p:spPr>
          <a:xfrm>
            <a:off x="3519725" y="4858625"/>
            <a:ext cx="6113875" cy="178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Shape 13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5" name="Shape 135"/>
          <p:cNvSpPr txBox="1"/>
          <p:nvPr/>
        </p:nvSpPr>
        <p:spPr>
          <a:xfrm>
            <a:off x="2177150" y="389425"/>
            <a:ext cx="103377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K-means Clustering</a:t>
            </a:r>
            <a:endParaRPr sz="1800">
              <a:solidFill>
                <a:schemeClr val="dk1"/>
              </a:solidFill>
              <a:latin typeface="Calibri"/>
              <a:ea typeface="Calibri"/>
              <a:cs typeface="Calibri"/>
              <a:sym typeface="Calibri"/>
            </a:endParaRPr>
          </a:p>
        </p:txBody>
      </p:sp>
      <p:sp>
        <p:nvSpPr>
          <p:cNvPr id="136" name="Shape 136"/>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W(C</a:t>
            </a:r>
            <a:r>
              <a:rPr baseline="-25000" lang="en-US" sz="2800">
                <a:solidFill>
                  <a:srgbClr val="FEE599"/>
                </a:solidFill>
                <a:latin typeface="Calibri"/>
                <a:ea typeface="Calibri"/>
                <a:cs typeface="Calibri"/>
                <a:sym typeface="Calibri"/>
              </a:rPr>
              <a:t>k</a:t>
            </a:r>
            <a:r>
              <a:rPr lang="en-US" sz="2800">
                <a:solidFill>
                  <a:srgbClr val="FEE599"/>
                </a:solidFill>
                <a:latin typeface="Calibri"/>
                <a:ea typeface="Calibri"/>
                <a:cs typeface="Calibri"/>
                <a:sym typeface="Calibri"/>
              </a:rPr>
              <a:t>) is our cost function expressed as:</a:t>
            </a:r>
            <a:endParaRPr sz="2800">
              <a:solidFill>
                <a:srgbClr val="FEE599"/>
              </a:solidFill>
              <a:latin typeface="Calibri"/>
              <a:ea typeface="Calibri"/>
              <a:cs typeface="Calibri"/>
              <a:sym typeface="Calibri"/>
            </a:endParaRPr>
          </a:p>
          <a:p>
            <a:pPr indent="0" lvl="0" marL="0" rtl="0">
              <a:spcBef>
                <a:spcPts val="0"/>
              </a:spcBef>
              <a:spcAft>
                <a:spcPts val="0"/>
              </a:spcAft>
              <a:buNone/>
            </a:pPr>
            <a:r>
              <a:t/>
            </a:r>
            <a:endParaRPr sz="2800">
              <a:solidFill>
                <a:srgbClr val="FEE599"/>
              </a:solidFill>
              <a:latin typeface="Calibri"/>
              <a:ea typeface="Calibri"/>
              <a:cs typeface="Calibri"/>
              <a:sym typeface="Calibri"/>
            </a:endParaRPr>
          </a:p>
          <a:p>
            <a:pPr indent="0" lvl="0" marL="0" rtl="0">
              <a:spcBef>
                <a:spcPts val="0"/>
              </a:spcBef>
              <a:spcAft>
                <a:spcPts val="0"/>
              </a:spcAft>
              <a:buNone/>
            </a:pPr>
            <a:r>
              <a:t/>
            </a:r>
            <a:endParaRPr sz="2800">
              <a:solidFill>
                <a:srgbClr val="FEE599"/>
              </a:solidFill>
              <a:latin typeface="Calibri"/>
              <a:ea typeface="Calibri"/>
              <a:cs typeface="Calibri"/>
              <a:sym typeface="Calibri"/>
            </a:endParaRPr>
          </a:p>
          <a:p>
            <a:pPr indent="0" lvl="0" marL="0" rtl="0">
              <a:spcBef>
                <a:spcPts val="0"/>
              </a:spcBef>
              <a:spcAft>
                <a:spcPts val="0"/>
              </a:spcAft>
              <a:buNone/>
            </a:pPr>
            <a:r>
              <a:t/>
            </a:r>
            <a:endParaRPr sz="2800">
              <a:solidFill>
                <a:srgbClr val="FEE599"/>
              </a:solidFill>
              <a:latin typeface="Calibri"/>
              <a:ea typeface="Calibri"/>
              <a:cs typeface="Calibri"/>
              <a:sym typeface="Calibri"/>
            </a:endParaRPr>
          </a:p>
          <a:p>
            <a:pPr indent="0" lvl="0" marL="0" rtl="0">
              <a:spcBef>
                <a:spcPts val="0"/>
              </a:spcBef>
              <a:spcAft>
                <a:spcPts val="0"/>
              </a:spcAft>
              <a:buNone/>
            </a:pPr>
            <a:r>
              <a:t/>
            </a:r>
            <a:endParaRPr sz="2800">
              <a:solidFill>
                <a:srgbClr val="FEE599"/>
              </a:solidFill>
              <a:latin typeface="Calibri"/>
              <a:ea typeface="Calibri"/>
              <a:cs typeface="Calibri"/>
              <a:sym typeface="Calibri"/>
            </a:endParaRPr>
          </a:p>
          <a:p>
            <a:pPr indent="0" lvl="0" marL="0" rtl="0">
              <a:spcBef>
                <a:spcPts val="0"/>
              </a:spcBef>
              <a:spcAft>
                <a:spcPts val="0"/>
              </a:spcAft>
              <a:buNone/>
            </a:pPr>
            <a:r>
              <a:t/>
            </a:r>
            <a:endParaRPr sz="2800">
              <a:solidFill>
                <a:srgbClr val="FEE599"/>
              </a:solidFill>
              <a:latin typeface="Calibri"/>
              <a:ea typeface="Calibri"/>
              <a:cs typeface="Calibri"/>
              <a:sym typeface="Calibri"/>
            </a:endParaRPr>
          </a:p>
          <a:p>
            <a:pPr indent="0" lvl="0" marL="0" rtl="0">
              <a:spcBef>
                <a:spcPts val="0"/>
              </a:spcBef>
              <a:spcAft>
                <a:spcPts val="0"/>
              </a:spcAft>
              <a:buNone/>
            </a:pPr>
            <a:r>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This states that within cluster variation is the average sum of squared distances across all observations of each variable . The average is given by dividing across the no. of observations for the Kth Cluster. So we seek to minimize this across all K cluster.</a:t>
            </a:r>
            <a:endParaRPr sz="2800">
              <a:solidFill>
                <a:srgbClr val="FEE599"/>
              </a:solidFill>
              <a:latin typeface="Calibri"/>
              <a:ea typeface="Calibri"/>
              <a:cs typeface="Calibri"/>
              <a:sym typeface="Calibri"/>
            </a:endParaRPr>
          </a:p>
        </p:txBody>
      </p:sp>
      <p:pic>
        <p:nvPicPr>
          <p:cNvPr id="137" name="Shape 137"/>
          <p:cNvPicPr preferRelativeResize="0"/>
          <p:nvPr/>
        </p:nvPicPr>
        <p:blipFill>
          <a:blip r:embed="rId4">
            <a:alphaModFix/>
          </a:blip>
          <a:stretch>
            <a:fillRect/>
          </a:stretch>
        </p:blipFill>
        <p:spPr>
          <a:xfrm>
            <a:off x="3318625" y="1768300"/>
            <a:ext cx="6495975" cy="178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Shape 143"/>
          <p:cNvSpPr txBox="1"/>
          <p:nvPr/>
        </p:nvSpPr>
        <p:spPr>
          <a:xfrm>
            <a:off x="2177150" y="389425"/>
            <a:ext cx="103377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K-means Clustering</a:t>
            </a:r>
            <a:endParaRPr sz="1800">
              <a:solidFill>
                <a:schemeClr val="dk1"/>
              </a:solidFill>
              <a:latin typeface="Calibri"/>
              <a:ea typeface="Calibri"/>
              <a:cs typeface="Calibri"/>
              <a:sym typeface="Calibri"/>
            </a:endParaRPr>
          </a:p>
        </p:txBody>
      </p:sp>
      <p:sp>
        <p:nvSpPr>
          <p:cNvPr id="144" name="Shape 144"/>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2800">
                <a:solidFill>
                  <a:srgbClr val="FEE599"/>
                </a:solidFill>
                <a:latin typeface="Calibri"/>
                <a:ea typeface="Calibri"/>
                <a:cs typeface="Calibri"/>
                <a:sym typeface="Calibri"/>
              </a:rPr>
              <a:t>Here is the algorithm to perform the minimization:</a:t>
            </a:r>
            <a:endParaRPr sz="2800">
              <a:solidFill>
                <a:srgbClr val="FEE599"/>
              </a:solidFill>
              <a:latin typeface="Calibri"/>
              <a:ea typeface="Calibri"/>
              <a:cs typeface="Calibri"/>
              <a:sym typeface="Calibri"/>
            </a:endParaRPr>
          </a:p>
          <a:p>
            <a:pPr indent="0" lvl="0" marL="0" rtl="0">
              <a:spcBef>
                <a:spcPts val="0"/>
              </a:spcBef>
              <a:spcAft>
                <a:spcPts val="0"/>
              </a:spcAft>
              <a:buNone/>
            </a:pPr>
            <a:r>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AutoNum type="arabicParenR"/>
            </a:pPr>
            <a:r>
              <a:rPr lang="en-US" sz="2800">
                <a:solidFill>
                  <a:srgbClr val="FEE599"/>
                </a:solidFill>
                <a:latin typeface="Calibri"/>
                <a:ea typeface="Calibri"/>
                <a:cs typeface="Calibri"/>
                <a:sym typeface="Calibri"/>
              </a:rPr>
              <a:t>Choose a number of clusters (K) and randomly assign each row observation a clustering between 0 and K (inclusive)</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AutoNum type="arabicParenR"/>
            </a:pPr>
            <a:r>
              <a:rPr lang="en-US" sz="2800">
                <a:solidFill>
                  <a:srgbClr val="FEE599"/>
                </a:solidFill>
                <a:latin typeface="Calibri"/>
                <a:ea typeface="Calibri"/>
                <a:cs typeface="Calibri"/>
                <a:sym typeface="Calibri"/>
              </a:rPr>
              <a:t>For each cluster compute the centroid → centroid is the vector of </a:t>
            </a:r>
            <a:r>
              <a:rPr i="1" lang="en-US" sz="2800">
                <a:solidFill>
                  <a:srgbClr val="FEE599"/>
                </a:solidFill>
                <a:latin typeface="Calibri"/>
                <a:ea typeface="Calibri"/>
                <a:cs typeface="Calibri"/>
                <a:sym typeface="Calibri"/>
              </a:rPr>
              <a:t>p </a:t>
            </a:r>
            <a:r>
              <a:rPr lang="en-US" sz="2800">
                <a:solidFill>
                  <a:srgbClr val="FEE599"/>
                </a:solidFill>
                <a:latin typeface="Calibri"/>
                <a:ea typeface="Calibri"/>
                <a:cs typeface="Calibri"/>
                <a:sym typeface="Calibri"/>
              </a:rPr>
              <a:t>feature means for a </a:t>
            </a:r>
            <a:r>
              <a:rPr i="1" lang="en-US" sz="2800">
                <a:solidFill>
                  <a:srgbClr val="FEE599"/>
                </a:solidFill>
                <a:latin typeface="Calibri"/>
                <a:ea typeface="Calibri"/>
                <a:cs typeface="Calibri"/>
                <a:sym typeface="Calibri"/>
              </a:rPr>
              <a:t>p</a:t>
            </a:r>
            <a:r>
              <a:rPr lang="en-US" sz="2800">
                <a:solidFill>
                  <a:srgbClr val="FEE599"/>
                </a:solidFill>
                <a:latin typeface="Calibri"/>
                <a:ea typeface="Calibri"/>
                <a:cs typeface="Calibri"/>
                <a:sym typeface="Calibri"/>
              </a:rPr>
              <a:t>-</a:t>
            </a:r>
            <a:r>
              <a:rPr i="1" lang="en-US" sz="2800">
                <a:solidFill>
                  <a:srgbClr val="FEE599"/>
                </a:solidFill>
                <a:latin typeface="Calibri"/>
                <a:ea typeface="Calibri"/>
                <a:cs typeface="Calibri"/>
                <a:sym typeface="Calibri"/>
              </a:rPr>
              <a:t>dim </a:t>
            </a:r>
            <a:r>
              <a:rPr lang="en-US" sz="2800">
                <a:solidFill>
                  <a:srgbClr val="FEE599"/>
                </a:solidFill>
                <a:latin typeface="Calibri"/>
                <a:ea typeface="Calibri"/>
                <a:cs typeface="Calibri"/>
                <a:sym typeface="Calibri"/>
              </a:rPr>
              <a:t>dataset. Each feature mean is given by averaging the observations for the </a:t>
            </a:r>
            <a:r>
              <a:rPr i="1" lang="en-US" sz="2800">
                <a:solidFill>
                  <a:srgbClr val="FEE599"/>
                </a:solidFill>
                <a:latin typeface="Calibri"/>
                <a:ea typeface="Calibri"/>
                <a:cs typeface="Calibri"/>
                <a:sym typeface="Calibri"/>
              </a:rPr>
              <a:t>p</a:t>
            </a:r>
            <a:r>
              <a:rPr lang="en-US" sz="2800">
                <a:solidFill>
                  <a:srgbClr val="FEE599"/>
                </a:solidFill>
                <a:latin typeface="Calibri"/>
                <a:ea typeface="Calibri"/>
                <a:cs typeface="Calibri"/>
                <a:sym typeface="Calibri"/>
              </a:rPr>
              <a:t>th feature.</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AutoNum type="arabicParenR"/>
            </a:pPr>
            <a:r>
              <a:rPr lang="en-US" sz="2800">
                <a:solidFill>
                  <a:srgbClr val="FEE599"/>
                </a:solidFill>
                <a:latin typeface="Calibri"/>
                <a:ea typeface="Calibri"/>
                <a:cs typeface="Calibri"/>
                <a:sym typeface="Calibri"/>
              </a:rPr>
              <a:t>Now re-assign each row-observation to the cluster whose </a:t>
            </a:r>
            <a:r>
              <a:rPr i="1" lang="en-US" sz="2800">
                <a:solidFill>
                  <a:srgbClr val="FEE599"/>
                </a:solidFill>
                <a:latin typeface="Calibri"/>
                <a:ea typeface="Calibri"/>
                <a:cs typeface="Calibri"/>
                <a:sym typeface="Calibri"/>
              </a:rPr>
              <a:t>p</a:t>
            </a:r>
            <a:r>
              <a:rPr lang="en-US" sz="2800">
                <a:solidFill>
                  <a:srgbClr val="FEE599"/>
                </a:solidFill>
                <a:latin typeface="Calibri"/>
                <a:ea typeface="Calibri"/>
                <a:cs typeface="Calibri"/>
                <a:sym typeface="Calibri"/>
              </a:rPr>
              <a:t>th feature mean is closest to it.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AutoNum type="arabicParenR"/>
            </a:pPr>
            <a:r>
              <a:rPr lang="en-US" sz="2800">
                <a:solidFill>
                  <a:srgbClr val="FEE599"/>
                </a:solidFill>
                <a:latin typeface="Calibri"/>
                <a:ea typeface="Calibri"/>
                <a:cs typeface="Calibri"/>
                <a:sym typeface="Calibri"/>
              </a:rPr>
              <a:t>Iterate until the cluster assignment stops changing or the </a:t>
            </a:r>
            <a:r>
              <a:rPr lang="en-US" sz="2800">
                <a:solidFill>
                  <a:srgbClr val="FEE599"/>
                </a:solidFill>
                <a:latin typeface="Calibri"/>
                <a:ea typeface="Calibri"/>
                <a:cs typeface="Calibri"/>
                <a:sym typeface="Calibri"/>
              </a:rPr>
              <a:t>W(C</a:t>
            </a:r>
            <a:r>
              <a:rPr baseline="-25000" lang="en-US" sz="2800">
                <a:solidFill>
                  <a:srgbClr val="FEE599"/>
                </a:solidFill>
                <a:latin typeface="Calibri"/>
                <a:ea typeface="Calibri"/>
                <a:cs typeface="Calibri"/>
                <a:sym typeface="Calibri"/>
              </a:rPr>
              <a:t>k</a:t>
            </a:r>
            <a:r>
              <a:rPr lang="en-US" sz="2800">
                <a:solidFill>
                  <a:srgbClr val="FEE599"/>
                </a:solidFill>
                <a:latin typeface="Calibri"/>
                <a:ea typeface="Calibri"/>
                <a:cs typeface="Calibri"/>
                <a:sym typeface="Calibri"/>
              </a:rPr>
              <a:t>)</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rtl="0">
              <a:spcBef>
                <a:spcPts val="0"/>
              </a:spcBef>
              <a:spcAft>
                <a:spcPts val="0"/>
              </a:spcAft>
              <a:buNone/>
            </a:pPr>
            <a:r>
              <a:rPr lang="en-US" sz="2800">
                <a:solidFill>
                  <a:srgbClr val="FEE599"/>
                </a:solidFill>
                <a:latin typeface="Calibri"/>
                <a:ea typeface="Calibri"/>
                <a:cs typeface="Calibri"/>
                <a:sym typeface="Calibri"/>
              </a:rPr>
              <a:t>	cost function across cluster is within a tolerable range. </a:t>
            </a:r>
            <a:endParaRPr sz="2800">
              <a:solidFill>
                <a:srgbClr val="FEE59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