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solidFill>
                  <a:schemeClr val="dk1"/>
                </a:solidFill>
              </a:rPr>
              <a:t>In other words, in building a random forest, at each split in the tree, the algorithm is not even allowed to consider a majority of the available predictors.</a:t>
            </a:r>
            <a:endParaRPr>
              <a:solidFill>
                <a:schemeClr val="dk1"/>
              </a:solidFill>
            </a:endParaRPr>
          </a:p>
          <a:p>
            <a:pPr indent="0" lvl="0" marL="0">
              <a:spcBef>
                <a:spcPts val="0"/>
              </a:spcBef>
              <a:spcAft>
                <a:spcPts val="0"/>
              </a:spcAft>
              <a:buNone/>
            </a:pPr>
            <a:r>
              <a:rPr lang="en">
                <a:solidFill>
                  <a:schemeClr val="dk1"/>
                </a:solidFill>
              </a:rPr>
              <a:t>Suppose that there is one very strong predictor in the data set, along with a num- ber of other moderately strong predictors. Then in the collection of bagged trees, most or all of the trees will use this strong predictor in the top split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Correcting Overfitting in Decision Trees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Bagging and Boosting ensmbles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To re-cap...</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solidFill>
                  <a:srgbClr val="000000"/>
                </a:solidFill>
              </a:rPr>
              <a:t>Decision trees tend to overfit as tree depth increases. N</a:t>
            </a:r>
            <a:r>
              <a:rPr lang="en">
                <a:solidFill>
                  <a:srgbClr val="000000"/>
                </a:solidFill>
                <a:highlight>
                  <a:srgbClr val="FFFFFF"/>
                </a:highlight>
              </a:rPr>
              <a:t>otice that as the depth increases, we tend to get very strangely shaped classification regions. Here is an example with a depth of 5 (5 splits on the data) </a:t>
            </a:r>
            <a:endParaRPr>
              <a:solidFill>
                <a:srgbClr val="000000"/>
              </a:solidFill>
              <a:highlight>
                <a:srgbClr val="FFFFFF"/>
              </a:highlight>
            </a:endParaRPr>
          </a:p>
          <a:p>
            <a:pPr indent="0" lvl="0" marL="0">
              <a:spcBef>
                <a:spcPts val="1600"/>
              </a:spcBef>
              <a:spcAft>
                <a:spcPts val="1600"/>
              </a:spcAft>
              <a:buNone/>
            </a:pPr>
            <a:r>
              <a:t/>
            </a:r>
            <a:endParaRPr>
              <a:solidFill>
                <a:srgbClr val="000000"/>
              </a:solidFill>
              <a:highlight>
                <a:srgbClr val="FFFFFF"/>
              </a:highlight>
            </a:endParaRPr>
          </a:p>
        </p:txBody>
      </p:sp>
      <p:pic>
        <p:nvPicPr>
          <p:cNvPr id="62" name="Shape 62"/>
          <p:cNvPicPr preferRelativeResize="0"/>
          <p:nvPr/>
        </p:nvPicPr>
        <p:blipFill>
          <a:blip r:embed="rId3">
            <a:alphaModFix/>
          </a:blip>
          <a:stretch>
            <a:fillRect/>
          </a:stretch>
        </p:blipFill>
        <p:spPr>
          <a:xfrm>
            <a:off x="2761700" y="2160250"/>
            <a:ext cx="4091525" cy="287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1966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So, whats the problem?</a:t>
            </a:r>
            <a:endParaRPr/>
          </a:p>
        </p:txBody>
      </p:sp>
      <p:sp>
        <p:nvSpPr>
          <p:cNvPr id="68" name="Shape 68"/>
          <p:cNvSpPr txBox="1"/>
          <p:nvPr>
            <p:ph idx="1" type="body"/>
          </p:nvPr>
        </p:nvSpPr>
        <p:spPr>
          <a:xfrm>
            <a:off x="311700" y="863550"/>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highlight>
                  <a:srgbClr val="FFFFFF"/>
                </a:highlight>
              </a:rPr>
              <a:t>It's clear that this overfitting is less a result of the true, intrinsic data distribution, and more a result of the particular sampling or noise properties of the data.</a:t>
            </a:r>
            <a:endParaRPr>
              <a:solidFill>
                <a:srgbClr val="000000"/>
              </a:solidFill>
              <a:highlight>
                <a:srgbClr val="FFFFFF"/>
              </a:highlight>
            </a:endParaRPr>
          </a:p>
          <a:p>
            <a:pPr indent="-342900" lvl="0" marL="457200">
              <a:spcBef>
                <a:spcPts val="0"/>
              </a:spcBef>
              <a:spcAft>
                <a:spcPts val="0"/>
              </a:spcAft>
              <a:buClr>
                <a:srgbClr val="000000"/>
              </a:buClr>
              <a:buSzPts val="1800"/>
              <a:buChar char="-"/>
            </a:pPr>
            <a:r>
              <a:rPr lang="en">
                <a:solidFill>
                  <a:srgbClr val="000000"/>
                </a:solidFill>
                <a:highlight>
                  <a:srgbClr val="FFFFFF"/>
                </a:highlight>
              </a:rPr>
              <a:t>If we use the same data used to generate two DecisionTree models by splitting the original data in half, we get. </a:t>
            </a:r>
            <a:endParaRPr>
              <a:solidFill>
                <a:srgbClr val="000000"/>
              </a:solidFill>
              <a:highlight>
                <a:srgbClr val="FFFFFF"/>
              </a:highlight>
            </a:endParaRPr>
          </a:p>
        </p:txBody>
      </p:sp>
      <p:pic>
        <p:nvPicPr>
          <p:cNvPr id="69" name="Shape 69"/>
          <p:cNvPicPr preferRelativeResize="0"/>
          <p:nvPr/>
        </p:nvPicPr>
        <p:blipFill>
          <a:blip r:embed="rId3">
            <a:alphaModFix/>
          </a:blip>
          <a:stretch>
            <a:fillRect/>
          </a:stretch>
        </p:blipFill>
        <p:spPr>
          <a:xfrm>
            <a:off x="608875" y="2498700"/>
            <a:ext cx="8135749" cy="264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Combined Trees: A mini forest</a:t>
            </a:r>
            <a:endParaRPr/>
          </a:p>
        </p:txBody>
      </p:sp>
      <p:sp>
        <p:nvSpPr>
          <p:cNvPr id="75" name="Shape 75"/>
          <p:cNvSpPr txBox="1"/>
          <p:nvPr>
            <p:ph idx="1" type="body"/>
          </p:nvPr>
        </p:nvSpPr>
        <p:spPr>
          <a:xfrm>
            <a:off x="311700" y="771475"/>
            <a:ext cx="8520600" cy="3416400"/>
          </a:xfrm>
          <a:prstGeom prst="rect">
            <a:avLst/>
          </a:prstGeom>
        </p:spPr>
        <p:txBody>
          <a:bodyPr anchorCtr="0" anchor="t" bIns="91425" lIns="91425" rIns="91425" wrap="square" tIns="91425">
            <a:noAutofit/>
          </a:bodyPr>
          <a:lstStyle/>
          <a:p>
            <a:pPr indent="0" lvl="0" marL="0">
              <a:spcBef>
                <a:spcPts val="0"/>
              </a:spcBef>
              <a:spcAft>
                <a:spcPts val="1600"/>
              </a:spcAft>
              <a:buNone/>
            </a:pPr>
            <a:r>
              <a:rPr lang="en">
                <a:solidFill>
                  <a:schemeClr val="dk1"/>
                </a:solidFill>
                <a:highlight>
                  <a:srgbClr val="FFFFFF"/>
                </a:highlight>
              </a:rPr>
              <a:t>It is clear that in some places, the two trees produce consistent results (e.g., in the four corners), while in other places, the two trees give very different classifications (e.g., in the regions between any two clusters). The inconsistencies tend to happen where the classification is less certain, and thus by using information from </a:t>
            </a:r>
            <a:r>
              <a:rPr i="1" lang="en">
                <a:solidFill>
                  <a:schemeClr val="dk1"/>
                </a:solidFill>
                <a:highlight>
                  <a:srgbClr val="FFFFFF"/>
                </a:highlight>
              </a:rPr>
              <a:t>both</a:t>
            </a:r>
            <a:r>
              <a:rPr lang="en">
                <a:solidFill>
                  <a:schemeClr val="dk1"/>
                </a:solidFill>
                <a:highlight>
                  <a:srgbClr val="FFFFFF"/>
                </a:highlight>
              </a:rPr>
              <a:t> of these trees, we might come up with a better result!</a:t>
            </a:r>
            <a:endParaRPr/>
          </a:p>
        </p:txBody>
      </p:sp>
      <p:pic>
        <p:nvPicPr>
          <p:cNvPr id="76" name="Shape 76"/>
          <p:cNvPicPr preferRelativeResize="0"/>
          <p:nvPr/>
        </p:nvPicPr>
        <p:blipFill>
          <a:blip r:embed="rId3">
            <a:alphaModFix/>
          </a:blip>
          <a:stretch>
            <a:fillRect/>
          </a:stretch>
        </p:blipFill>
        <p:spPr>
          <a:xfrm>
            <a:off x="2669686" y="2352574"/>
            <a:ext cx="4183539" cy="294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Introducing Bagging: A method that combines trees</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30200" lvl="0" marL="457200" rtl="0">
              <a:spcBef>
                <a:spcPts val="0"/>
              </a:spcBef>
              <a:spcAft>
                <a:spcPts val="0"/>
              </a:spcAft>
              <a:buClr>
                <a:srgbClr val="000000"/>
              </a:buClr>
              <a:buSzPts val="1600"/>
              <a:buChar char="-"/>
            </a:pPr>
            <a:r>
              <a:rPr lang="en" sz="1600">
                <a:solidFill>
                  <a:srgbClr val="000000"/>
                </a:solidFill>
              </a:rPr>
              <a:t>This combination of trees </a:t>
            </a:r>
            <a:r>
              <a:rPr lang="en" sz="1600">
                <a:solidFill>
                  <a:srgbClr val="000000"/>
                </a:solidFill>
                <a:highlight>
                  <a:srgbClr val="FFFFFF"/>
                </a:highlight>
              </a:rPr>
              <a:t>is what underlies an ensemble method called </a:t>
            </a:r>
            <a:r>
              <a:rPr i="1" lang="en" sz="1600">
                <a:solidFill>
                  <a:srgbClr val="000000"/>
                </a:solidFill>
                <a:highlight>
                  <a:srgbClr val="FFFFFF"/>
                </a:highlight>
              </a:rPr>
              <a:t>bagging</a:t>
            </a:r>
            <a:r>
              <a:rPr lang="en" sz="1600">
                <a:solidFill>
                  <a:srgbClr val="000000"/>
                </a:solidFill>
                <a:highlight>
                  <a:srgbClr val="FFFFFF"/>
                </a:highlight>
              </a:rPr>
              <a:t>. </a:t>
            </a:r>
            <a:endParaRPr sz="1600">
              <a:solidFill>
                <a:srgbClr val="000000"/>
              </a:solidFill>
              <a:highlight>
                <a:srgbClr val="FFFFFF"/>
              </a:highlight>
            </a:endParaRPr>
          </a:p>
          <a:p>
            <a:pPr indent="-330200" lvl="0" marL="457200" rtl="0">
              <a:spcBef>
                <a:spcPts val="0"/>
              </a:spcBef>
              <a:spcAft>
                <a:spcPts val="0"/>
              </a:spcAft>
              <a:buClr>
                <a:srgbClr val="000000"/>
              </a:buClr>
              <a:buSzPts val="1600"/>
              <a:buChar char="-"/>
            </a:pPr>
            <a:r>
              <a:rPr lang="en" sz="1600">
                <a:solidFill>
                  <a:schemeClr val="dk1"/>
                </a:solidFill>
                <a:highlight>
                  <a:srgbClr val="FFFFFF"/>
                </a:highlight>
              </a:rPr>
              <a:t>In Bagging, each of the models that over-fits the data, are averaged to result to find a better classification.</a:t>
            </a:r>
            <a:endParaRPr sz="1600">
              <a:solidFill>
                <a:schemeClr val="dk1"/>
              </a:solidFill>
              <a:highlight>
                <a:srgbClr val="FFFFFF"/>
              </a:highlight>
            </a:endParaRPr>
          </a:p>
          <a:p>
            <a:pPr indent="-330200" lvl="0" marL="457200" rtl="0">
              <a:spcBef>
                <a:spcPts val="0"/>
              </a:spcBef>
              <a:spcAft>
                <a:spcPts val="0"/>
              </a:spcAft>
              <a:buClr>
                <a:schemeClr val="dk1"/>
              </a:buClr>
              <a:buSzPts val="1600"/>
              <a:buChar char="-"/>
            </a:pPr>
            <a:r>
              <a:rPr lang="en" sz="1600">
                <a:solidFill>
                  <a:srgbClr val="1D1F22"/>
                </a:solidFill>
                <a:highlight>
                  <a:srgbClr val="FFFFFF"/>
                </a:highlight>
              </a:rPr>
              <a:t>In plain bagging , each tree in the ensemble is built from a sample drawn with replacement from the training set. In addition, when splitting a node during the construction of the tree, the split that is chosen is no longer the best split among all features. (NOT Greedy!)</a:t>
            </a:r>
            <a:endParaRPr sz="1600">
              <a:solidFill>
                <a:srgbClr val="1D1F22"/>
              </a:solidFill>
              <a:highlight>
                <a:srgbClr val="FFFFFF"/>
              </a:highlight>
            </a:endParaRPr>
          </a:p>
          <a:p>
            <a:pPr indent="-330200" lvl="0" marL="457200">
              <a:spcBef>
                <a:spcPts val="0"/>
              </a:spcBef>
              <a:spcAft>
                <a:spcPts val="0"/>
              </a:spcAft>
              <a:buClr>
                <a:schemeClr val="dk1"/>
              </a:buClr>
              <a:buSzPts val="1600"/>
              <a:buChar char="-"/>
            </a:pPr>
            <a:r>
              <a:rPr lang="en" sz="1600">
                <a:solidFill>
                  <a:srgbClr val="1D1F22"/>
                </a:solidFill>
                <a:highlight>
                  <a:srgbClr val="FFFFFF"/>
                </a:highlight>
              </a:rPr>
              <a:t>Instead in </a:t>
            </a:r>
            <a:r>
              <a:rPr b="1" i="1" lang="en" sz="1600">
                <a:solidFill>
                  <a:srgbClr val="1D1F22"/>
                </a:solidFill>
                <a:highlight>
                  <a:srgbClr val="FFFFFF"/>
                </a:highlight>
              </a:rPr>
              <a:t>Random Forests t</a:t>
            </a:r>
            <a:r>
              <a:rPr lang="en" sz="1600">
                <a:solidFill>
                  <a:srgbClr val="1D1F22"/>
                </a:solidFill>
                <a:highlight>
                  <a:srgbClr val="FFFFFF"/>
                </a:highlight>
              </a:rPr>
              <a:t>he split that is picked is the best split among a random subset of the features. As a result of this randomness, the </a:t>
            </a:r>
            <a:r>
              <a:rPr b="1" lang="en" sz="1600">
                <a:solidFill>
                  <a:srgbClr val="1D1F22"/>
                </a:solidFill>
                <a:highlight>
                  <a:srgbClr val="FFFFFF"/>
                </a:highlight>
              </a:rPr>
              <a:t>bias </a:t>
            </a:r>
            <a:r>
              <a:rPr lang="en" sz="1600">
                <a:solidFill>
                  <a:srgbClr val="1D1F22"/>
                </a:solidFill>
                <a:highlight>
                  <a:srgbClr val="FFFFFF"/>
                </a:highlight>
              </a:rPr>
              <a:t>of the forest usually slightly increases (with respect to the bias of a single non-random tree) but, due to averaging, its variance also decreases, usually more than compensating for the increase in bias, hence yielding an overall better model.</a:t>
            </a:r>
            <a:endParaRPr sz="16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Random Forests Contd.</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buClr>
                <a:srgbClr val="000000"/>
              </a:buClr>
              <a:buSzPts val="1800"/>
              <a:buChar char="-"/>
            </a:pPr>
            <a:r>
              <a:rPr lang="en">
                <a:solidFill>
                  <a:srgbClr val="000000"/>
                </a:solidFill>
              </a:rPr>
              <a:t>So, the primary impact of ensemble methods is to </a:t>
            </a:r>
            <a:r>
              <a:rPr i="1" lang="en">
                <a:solidFill>
                  <a:srgbClr val="000000"/>
                </a:solidFill>
              </a:rPr>
              <a:t>reduce variance </a:t>
            </a:r>
            <a:r>
              <a:rPr lang="en">
                <a:solidFill>
                  <a:srgbClr val="000000"/>
                </a:solidFill>
              </a:rPr>
              <a:t>by averaging.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In classification, this is achieved by </a:t>
            </a:r>
            <a:r>
              <a:rPr i="1" lang="en">
                <a:solidFill>
                  <a:srgbClr val="000000"/>
                </a:solidFill>
              </a:rPr>
              <a:t>majority</a:t>
            </a:r>
            <a:r>
              <a:rPr lang="en">
                <a:solidFill>
                  <a:srgbClr val="000000"/>
                </a:solidFill>
              </a:rPr>
              <a:t> </a:t>
            </a:r>
            <a:r>
              <a:rPr i="1" lang="en">
                <a:solidFill>
                  <a:srgbClr val="000000"/>
                </a:solidFill>
              </a:rPr>
              <a:t>voting</a:t>
            </a:r>
            <a:r>
              <a:rPr lang="en">
                <a:solidFill>
                  <a:srgbClr val="000000"/>
                </a:solidFill>
              </a:rPr>
              <a:t> and in regression by taking the </a:t>
            </a:r>
            <a:r>
              <a:rPr i="1" lang="en">
                <a:solidFill>
                  <a:srgbClr val="000000"/>
                </a:solidFill>
              </a:rPr>
              <a:t>mean or mode</a:t>
            </a:r>
            <a:r>
              <a:rPr lang="en">
                <a:solidFill>
                  <a:srgbClr val="000000"/>
                </a:solidFill>
              </a:rPr>
              <a:t>.</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The primary method uses here is a sort of random sampling with replacement. What this means is that  each tree is made of a random subset of data which is not exclusive to a tree. This uses our data well.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Now lets try a full example </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Boosting </a:t>
            </a:r>
            <a:endParaRP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Suppose that there is one very strong predictor in the data set, along with a number of other moderately strong predictors. Then in the collection of bagged trees, most or all of the trees will use this strong predictor in the top split</a:t>
            </a:r>
            <a:endParaRPr/>
          </a:p>
          <a:p>
            <a:pPr indent="-342900" lvl="0" marL="457200" rtl="0">
              <a:spcBef>
                <a:spcPts val="0"/>
              </a:spcBef>
              <a:spcAft>
                <a:spcPts val="0"/>
              </a:spcAft>
              <a:buSzPts val="1800"/>
              <a:buChar char="-"/>
            </a:pPr>
            <a:r>
              <a:rPr lang="en"/>
              <a:t>Unlike fitting a single large decision tree to the data, which amounts to fitting the data hard and potentially overfitting, the boosting approach instead learns slowly.</a:t>
            </a:r>
            <a:endParaRPr/>
          </a:p>
          <a:p>
            <a:pPr indent="-342900" lvl="0" marL="457200">
              <a:spcBef>
                <a:spcPts val="0"/>
              </a:spcBef>
              <a:spcAft>
                <a:spcPts val="0"/>
              </a:spcAft>
              <a:buSzPts val="1800"/>
              <a:buChar char="-"/>
            </a:pPr>
            <a:r>
              <a:rPr lang="en"/>
              <a:t>Lets look at the logic of the algorithm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Boosting Steps</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AutoNum type="arabicParenR"/>
            </a:pPr>
            <a:r>
              <a:rPr lang="en"/>
              <a:t>We fit a regular decision tree on our data. Then we, fit another decision tree to the residuals of the previous model. </a:t>
            </a:r>
            <a:endParaRPr/>
          </a:p>
          <a:p>
            <a:pPr indent="-342900" lvl="0" marL="457200" rtl="0">
              <a:spcBef>
                <a:spcPts val="0"/>
              </a:spcBef>
              <a:spcAft>
                <a:spcPts val="0"/>
              </a:spcAft>
              <a:buSzPts val="1800"/>
              <a:buAutoNum type="arabicParenR"/>
            </a:pPr>
            <a:r>
              <a:rPr lang="en"/>
              <a:t>T</a:t>
            </a:r>
            <a:r>
              <a:rPr lang="en"/>
              <a:t>hat is, we fit a tree using the current residuals, rather than the outcome Y , as the response.</a:t>
            </a:r>
            <a:endParaRPr/>
          </a:p>
          <a:p>
            <a:pPr indent="-342900" lvl="0" marL="457200" rtl="0">
              <a:spcBef>
                <a:spcPts val="0"/>
              </a:spcBef>
              <a:spcAft>
                <a:spcPts val="0"/>
              </a:spcAft>
              <a:buSzPts val="1800"/>
              <a:buAutoNum type="arabicParenR"/>
            </a:pPr>
            <a:r>
              <a:rPr lang="en"/>
              <a:t>We then add this new decision tree into the fitted function in order to update the residuals.</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