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11/26/2017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Financial Systems</a:t>
            </a:r>
            <a:endParaRPr lang="en-US" sz="4800" dirty="0">
              <a:solidFill>
                <a:srgbClr val="FF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Learning Areas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marL="596646" indent="-5143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Financial Systems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Module 1 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Money,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Commercial Banks</a:t>
            </a: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Capital Markets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 FOREX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 Payments</a:t>
            </a:r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Learning Areas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marL="596646" indent="-5143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Financial Systems – Intended Coverage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Module 2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Time Value of Money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 Interest Rates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 Foreign Exchange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Learning Areas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marL="596646" indent="-5143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Financial Systems – Intended Coverage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Module 3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Equities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Fixed Income Instruments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Learning Areas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marL="596646" indent="-5143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Financial Systems – Intended Coverage</a:t>
            </a:r>
          </a:p>
          <a:p>
            <a:pPr lvl="2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Module 4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Derivatives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400" dirty="0" smtClean="0"/>
              <a:t>Payments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Goals &amp; Objectives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lvl="3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400" i="1" dirty="0" smtClean="0">
                <a:solidFill>
                  <a:srgbClr val="002060"/>
                </a:solidFill>
              </a:rPr>
              <a:t>To get a good insight into the fundamentals of Financial Systems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400" i="1" dirty="0" smtClean="0">
                <a:solidFill>
                  <a:srgbClr val="002060"/>
                </a:solidFill>
              </a:rPr>
              <a:t> Appreciate the application of technology in the financial space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400" i="1" dirty="0" smtClean="0">
                <a:solidFill>
                  <a:srgbClr val="002060"/>
                </a:solidFill>
              </a:rPr>
              <a:t>Be in a position to identify specific area of interest and specialize 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Self Reading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 lIns="228600" rIns="228600"/>
          <a:lstStyle/>
          <a:p>
            <a:pPr lvl="3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400" i="1" dirty="0" smtClean="0">
                <a:solidFill>
                  <a:srgbClr val="002060"/>
                </a:solidFill>
              </a:rPr>
              <a:t>Financial Magazines /Journals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</a:rPr>
              <a:t>Market Status, Trends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</a:rPr>
              <a:t>Interest Rates, BOP, </a:t>
            </a:r>
            <a:r>
              <a:rPr lang="en-US" sz="2000" i="1" smtClean="0">
                <a:solidFill>
                  <a:srgbClr val="002060"/>
                </a:solidFill>
              </a:rPr>
              <a:t>International Trade</a:t>
            </a:r>
            <a:endParaRPr lang="en-US" sz="2000" i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</a:rPr>
              <a:t>Inflation /Economic Trends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</a:rPr>
              <a:t> Funds – Investments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</a:rPr>
              <a:t> Regulatory Issues /Challenges</a:t>
            </a:r>
            <a:r>
              <a:rPr lang="en-US" sz="2000" i="1" dirty="0" smtClean="0">
                <a:solidFill>
                  <a:srgbClr val="FF0000"/>
                </a:solidFill>
              </a:rPr>
              <a:t>*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400" i="1" dirty="0" smtClean="0">
                <a:solidFill>
                  <a:srgbClr val="002060"/>
                </a:solidFill>
              </a:rPr>
              <a:t>Sources such as www.investopedia </a:t>
            </a:r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lnSpc>
                <a:spcPct val="150000"/>
              </a:lnSpc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None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 lvl="4">
              <a:buClr>
                <a:srgbClr val="002060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ommStrat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RecommStrat</Template>
  <TotalTime>0</TotalTime>
  <Words>140</Words>
  <Application>Microsoft Office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RecommStrat</vt:lpstr>
      <vt:lpstr>Financial Systems</vt:lpstr>
      <vt:lpstr>Learning Areas</vt:lpstr>
      <vt:lpstr>Learning Areas</vt:lpstr>
      <vt:lpstr>Learning Areas</vt:lpstr>
      <vt:lpstr>Learning Areas</vt:lpstr>
      <vt:lpstr>Goals &amp; Objectives</vt:lpstr>
      <vt:lpstr>Self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2017-11-26T03:53:03Z</dcterms:created>
  <dcterms:modified xsi:type="dcterms:W3CDTF">2017-11-26T17:23:09Z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