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algn="r">
              <a:spcBef>
                <a:spcPts val="0"/>
              </a:spcBef>
              <a:spcAft>
                <a:spcPts val="0"/>
              </a:spcAft>
              <a:buNone/>
            </a:pPr>
            <a:fld id="{00000000-1234-1234-1234-123412341234}" type="slidenum">
              <a:rPr lang="en" sz="1000">
                <a:solidFill>
                  <a:schemeClr val="dk2"/>
                </a:solidFill>
              </a:rPr>
              <a:t>‹#›</a:t>
            </a:fld>
            <a:endParaRPr sz="1000">
              <a:solidFill>
                <a:schemeClr val="dk2"/>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ata.gov.in/catalog/company-master-data"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Introduction to Web Scraping II</a:t>
            </a:r>
            <a:endParaRPr/>
          </a:p>
        </p:txBody>
      </p:sp>
      <p:pic>
        <p:nvPicPr>
          <p:cNvPr id="55" name="Shape 55"/>
          <p:cNvPicPr preferRelativeResize="0"/>
          <p:nvPr/>
        </p:nvPicPr>
        <p:blipFill>
          <a:blip r:embed="rId3">
            <a:alphaModFix/>
          </a:blip>
          <a:stretch>
            <a:fillRect/>
          </a:stretch>
        </p:blipFill>
        <p:spPr>
          <a:xfrm>
            <a:off x="3501750" y="2990975"/>
            <a:ext cx="2140500" cy="1816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1828800">
              <a:spcBef>
                <a:spcPts val="0"/>
              </a:spcBef>
              <a:spcAft>
                <a:spcPts val="0"/>
              </a:spcAft>
              <a:buNone/>
            </a:pPr>
            <a:r>
              <a:rPr lang="en"/>
              <a:t> 		Selenium</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9250" lvl="0" marL="457200" marR="0" rtl="0" algn="l">
              <a:lnSpc>
                <a:spcPct val="115000"/>
              </a:lnSpc>
              <a:spcBef>
                <a:spcPts val="0"/>
              </a:spcBef>
              <a:spcAft>
                <a:spcPts val="0"/>
              </a:spcAft>
              <a:buClr>
                <a:srgbClr val="000000"/>
              </a:buClr>
              <a:buSzPts val="1900"/>
              <a:buChar char="-"/>
            </a:pPr>
            <a:r>
              <a:rPr lang="en" sz="1900">
                <a:solidFill>
                  <a:srgbClr val="000000"/>
                </a:solidFill>
              </a:rPr>
              <a:t>Selenium is an automated web-browsing framework</a:t>
            </a:r>
            <a:endParaRPr sz="1900">
              <a:solidFill>
                <a:srgbClr val="000000"/>
              </a:solidFill>
            </a:endParaRPr>
          </a:p>
          <a:p>
            <a:pPr indent="-349250" lvl="0" marL="457200" marR="0" rtl="0" algn="l">
              <a:lnSpc>
                <a:spcPct val="115000"/>
              </a:lnSpc>
              <a:spcBef>
                <a:spcPts val="0"/>
              </a:spcBef>
              <a:spcAft>
                <a:spcPts val="0"/>
              </a:spcAft>
              <a:buClr>
                <a:srgbClr val="000000"/>
              </a:buClr>
              <a:buSzPts val="1900"/>
              <a:buChar char="-"/>
            </a:pPr>
            <a:r>
              <a:rPr lang="en" sz="1900">
                <a:solidFill>
                  <a:srgbClr val="000000"/>
                </a:solidFill>
              </a:rPr>
              <a:t>While it is extensively used for software testing it is also quite useful for webscraping.</a:t>
            </a:r>
            <a:endParaRPr sz="1900">
              <a:solidFill>
                <a:srgbClr val="000000"/>
              </a:solidFill>
            </a:endParaRPr>
          </a:p>
          <a:p>
            <a:pPr indent="0" lvl="0" marL="0" marR="0" rtl="0" algn="l">
              <a:lnSpc>
                <a:spcPct val="115000"/>
              </a:lnSpc>
              <a:spcBef>
                <a:spcPts val="1600"/>
              </a:spcBef>
              <a:spcAft>
                <a:spcPts val="0"/>
              </a:spcAft>
              <a:buNone/>
            </a:pPr>
            <a:r>
              <a:rPr lang="en" sz="1900">
                <a:solidFill>
                  <a:srgbClr val="000000"/>
                </a:solidFill>
              </a:rPr>
              <a:t>Why Selenium?</a:t>
            </a:r>
            <a:endParaRPr sz="1900">
              <a:solidFill>
                <a:srgbClr val="000000"/>
              </a:solidFill>
            </a:endParaRPr>
          </a:p>
          <a:p>
            <a:pPr indent="0" lvl="0" marL="0" marR="0" rtl="0" algn="l">
              <a:lnSpc>
                <a:spcPct val="115000"/>
              </a:lnSpc>
              <a:spcBef>
                <a:spcPts val="1600"/>
              </a:spcBef>
              <a:spcAft>
                <a:spcPts val="1600"/>
              </a:spcAft>
              <a:buNone/>
            </a:pPr>
            <a:r>
              <a:rPr lang="en" sz="1900">
                <a:solidFill>
                  <a:srgbClr val="000000"/>
                </a:solidFill>
              </a:rPr>
              <a:t>The problem with tools like BS4 is that they only retrieve the static HTML and CSS that comes from the server and not the dynamic part which is rendered using JavaScript. </a:t>
            </a:r>
            <a:endParaRPr sz="1900">
              <a:solidFill>
                <a:srgbClr val="000000"/>
              </a:solidFill>
            </a:endParaRPr>
          </a:p>
        </p:txBody>
      </p:sp>
      <p:pic>
        <p:nvPicPr>
          <p:cNvPr id="62" name="Shape 62"/>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1371600">
              <a:spcBef>
                <a:spcPts val="0"/>
              </a:spcBef>
              <a:spcAft>
                <a:spcPts val="0"/>
              </a:spcAft>
              <a:buNone/>
            </a:pPr>
            <a:r>
              <a:rPr lang="en"/>
              <a:t> Scraper’s enemy: AJAX</a:t>
            </a:r>
            <a:endParaRPr/>
          </a:p>
        </p:txBody>
      </p:sp>
      <p:sp>
        <p:nvSpPr>
          <p:cNvPr id="68" name="Shape 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AJAX stands for Asynchronous Javascript and XML. It is a developer’s dream because one can </a:t>
            </a:r>
            <a:r>
              <a:rPr lang="en">
                <a:solidFill>
                  <a:srgbClr val="000000"/>
                </a:solidFill>
              </a:rPr>
              <a:t>update a web page without reloading the page.</a:t>
            </a:r>
            <a:endParaRPr>
              <a:solidFill>
                <a:srgbClr val="000000"/>
              </a:solidFill>
            </a:endParaRPr>
          </a:p>
          <a:p>
            <a:pPr indent="0" lvl="0" marL="0">
              <a:spcBef>
                <a:spcPts val="1600"/>
              </a:spcBef>
              <a:spcAft>
                <a:spcPts val="1600"/>
              </a:spcAft>
              <a:buNone/>
            </a:pPr>
            <a:r>
              <a:t/>
            </a:r>
            <a:endParaRPr/>
          </a:p>
        </p:txBody>
      </p:sp>
      <p:pic>
        <p:nvPicPr>
          <p:cNvPr id="69" name="Shape 69"/>
          <p:cNvPicPr preferRelativeResize="0"/>
          <p:nvPr/>
        </p:nvPicPr>
        <p:blipFill>
          <a:blip r:embed="rId3">
            <a:alphaModFix/>
          </a:blip>
          <a:stretch>
            <a:fillRect/>
          </a:stretch>
        </p:blipFill>
        <p:spPr>
          <a:xfrm>
            <a:off x="1862138" y="2067300"/>
            <a:ext cx="5419725" cy="2853300"/>
          </a:xfrm>
          <a:prstGeom prst="rect">
            <a:avLst/>
          </a:prstGeom>
          <a:noFill/>
          <a:ln>
            <a:noFill/>
          </a:ln>
        </p:spPr>
      </p:pic>
      <p:pic>
        <p:nvPicPr>
          <p:cNvPr id="70" name="Shape 70"/>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Example: India govt. Public data website</a:t>
            </a:r>
            <a:endParaRPr/>
          </a:p>
        </p:txBody>
      </p:sp>
      <p:sp>
        <p:nvSpPr>
          <p:cNvPr id="76" name="Shape 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Consider the URL: </a:t>
            </a:r>
            <a:r>
              <a:rPr lang="en" u="sng">
                <a:solidFill>
                  <a:schemeClr val="hlink"/>
                </a:solidFill>
                <a:hlinkClick r:id="rId3"/>
              </a:rPr>
              <a:t>https://data.gov.in/catalog/company-master-data</a:t>
            </a:r>
            <a:endParaRPr>
              <a:solidFill>
                <a:srgbClr val="000000"/>
              </a:solidFill>
            </a:endParaRPr>
          </a:p>
          <a:p>
            <a:pPr indent="0" lvl="0" marL="0">
              <a:spcBef>
                <a:spcPts val="1600"/>
              </a:spcBef>
              <a:spcAft>
                <a:spcPts val="0"/>
              </a:spcAft>
              <a:buNone/>
            </a:pPr>
            <a:r>
              <a:t/>
            </a:r>
            <a:endParaRPr>
              <a:solidFill>
                <a:srgbClr val="000000"/>
              </a:solidFill>
            </a:endParaRPr>
          </a:p>
          <a:p>
            <a:pPr indent="0" lvl="0" marL="0">
              <a:spcBef>
                <a:spcPts val="1600"/>
              </a:spcBef>
              <a:spcAft>
                <a:spcPts val="1600"/>
              </a:spcAft>
              <a:buNone/>
            </a:pPr>
            <a:r>
              <a:rPr lang="en">
                <a:solidFill>
                  <a:srgbClr val="000000"/>
                </a:solidFill>
              </a:rPr>
              <a:t>As you can see it is not possible to write a script using BS4 to scrape the webpage. </a:t>
            </a:r>
            <a:endParaRPr>
              <a:solidFill>
                <a:srgbClr val="000000"/>
              </a:solidFill>
            </a:endParaRPr>
          </a:p>
        </p:txBody>
      </p:sp>
      <p:pic>
        <p:nvPicPr>
          <p:cNvPr id="77" name="Shape 77"/>
          <p:cNvPicPr preferRelativeResize="0"/>
          <p:nvPr/>
        </p:nvPicPr>
        <p:blipFill>
          <a:blip r:embed="rId4">
            <a:alphaModFix/>
          </a:blip>
          <a:stretch>
            <a:fillRect/>
          </a:stretch>
        </p:blipFill>
        <p:spPr>
          <a:xfrm>
            <a:off x="8136800" y="445025"/>
            <a:ext cx="695500" cy="572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Solution? Selenium!</a:t>
            </a:r>
            <a:endParaRPr/>
          </a:p>
        </p:txBody>
      </p:sp>
      <p:sp>
        <p:nvSpPr>
          <p:cNvPr id="83" name="Shape 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Since Selenium essential mimics a human’s </a:t>
            </a:r>
            <a:r>
              <a:rPr lang="en">
                <a:solidFill>
                  <a:srgbClr val="000000"/>
                </a:solidFill>
              </a:rPr>
              <a:t>behaviour</a:t>
            </a:r>
            <a:r>
              <a:rPr lang="en">
                <a:solidFill>
                  <a:srgbClr val="000000"/>
                </a:solidFill>
              </a:rPr>
              <a:t> on the web as it can click, wait for pages to load etc. we can avoid the pitfalls of AJAX. </a:t>
            </a:r>
            <a:endParaRPr>
              <a:solidFill>
                <a:srgbClr val="000000"/>
              </a:solidFill>
            </a:endParaRPr>
          </a:p>
          <a:p>
            <a:pPr indent="0" lvl="0" marL="0">
              <a:spcBef>
                <a:spcPts val="1600"/>
              </a:spcBef>
              <a:spcAft>
                <a:spcPts val="0"/>
              </a:spcAft>
              <a:buNone/>
            </a:pPr>
            <a:r>
              <a:rPr lang="en" u="sng">
                <a:solidFill>
                  <a:srgbClr val="000000"/>
                </a:solidFill>
              </a:rPr>
              <a:t>Getting Started</a:t>
            </a:r>
            <a:endParaRPr u="sng">
              <a:solidFill>
                <a:srgbClr val="000000"/>
              </a:solidFill>
            </a:endParaRPr>
          </a:p>
          <a:p>
            <a:pPr indent="-342900" lvl="0" marL="457200" rtl="0">
              <a:spcBef>
                <a:spcPts val="1600"/>
              </a:spcBef>
              <a:spcAft>
                <a:spcPts val="0"/>
              </a:spcAft>
              <a:buClr>
                <a:srgbClr val="000000"/>
              </a:buClr>
              <a:buSzPts val="1800"/>
              <a:buChar char="-"/>
            </a:pPr>
            <a:r>
              <a:rPr lang="en">
                <a:solidFill>
                  <a:srgbClr val="000000"/>
                </a:solidFill>
              </a:rPr>
              <a:t>Pip3 install -U selenium</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WebDrivers for your preferred browser: </a:t>
            </a:r>
            <a:endParaRPr>
              <a:solidFill>
                <a:srgbClr val="000000"/>
              </a:solidFill>
            </a:endParaRPr>
          </a:p>
          <a:p>
            <a:pPr indent="0" lvl="0" marL="0">
              <a:spcBef>
                <a:spcPts val="1600"/>
              </a:spcBef>
              <a:spcAft>
                <a:spcPts val="1600"/>
              </a:spcAft>
              <a:buNone/>
            </a:pPr>
            <a:r>
              <a:rPr lang="en">
                <a:solidFill>
                  <a:srgbClr val="000000"/>
                </a:solidFill>
              </a:rPr>
              <a:t>http://www.seleniumhq.org/download/</a:t>
            </a:r>
            <a:endParaRPr>
              <a:solidFill>
                <a:srgbClr val="000000"/>
              </a:solidFill>
            </a:endParaRPr>
          </a:p>
        </p:txBody>
      </p:sp>
      <p:pic>
        <p:nvPicPr>
          <p:cNvPr id="84" name="Shape 84"/>
          <p:cNvPicPr preferRelativeResize="0"/>
          <p:nvPr/>
        </p:nvPicPr>
        <p:blipFill>
          <a:blip r:embed="rId3">
            <a:alphaModFix/>
          </a:blip>
          <a:stretch>
            <a:fillRect/>
          </a:stretch>
        </p:blipFill>
        <p:spPr>
          <a:xfrm>
            <a:off x="8136800" y="445025"/>
            <a:ext cx="695500" cy="57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