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FB720D4-3F0B-49F6-B66B-EC86C16593E6}">
  <a:tblStyle styleId="{5FB720D4-3F0B-49F6-B66B-EC86C16593E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333333"/>
                </a:solidFill>
                <a:highlight>
                  <a:srgbClr val="FFFFFF"/>
                </a:highlight>
              </a:rPr>
              <a:t>The function </a:t>
            </a:r>
            <a:r>
              <a:rPr lang="en" sz="950">
                <a:solidFill>
                  <a:srgbClr val="C7254E"/>
                </a:solidFill>
                <a:highlight>
                  <a:srgbClr val="F9F2F4"/>
                </a:highlight>
                <a:latin typeface="Courier New"/>
                <a:ea typeface="Courier New"/>
                <a:cs typeface="Courier New"/>
                <a:sym typeface="Courier New"/>
              </a:rPr>
              <a:t>divideBy2</a:t>
            </a:r>
            <a:r>
              <a:rPr lang="en" sz="1050">
                <a:solidFill>
                  <a:srgbClr val="333333"/>
                </a:solidFill>
                <a:highlight>
                  <a:srgbClr val="FFFFFF"/>
                </a:highlight>
              </a:rPr>
              <a:t> takes an argument that is a decimal number and repeatedly divides it by 2. Line 7 uses the built-in modulo operator, %, to extract the remainder and line 8 then pushes it on the stack. After the division process reaches 0, a binary string is constructed in lines creates an empty string. The binary digits are popped from the stack one at a time and appended to the right-hand end of the string. The binary string is then returned.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Big(0) and Data Structures</a:t>
            </a:r>
            <a:endParaRPr/>
          </a:p>
          <a:p>
            <a:pPr indent="0" lvl="0" marL="0" algn="l">
              <a:spcBef>
                <a:spcPts val="0"/>
              </a:spcBef>
              <a:spcAft>
                <a:spcPts val="0"/>
              </a:spcAft>
              <a:buNone/>
            </a:pPr>
            <a:r>
              <a:rPr lang="en"/>
              <a:t>				</a:t>
            </a:r>
            <a:r>
              <a:rPr lang="en" sz="3600"/>
              <a:t>(Stacks and Queues)</a:t>
            </a:r>
            <a:endParaRPr sz="3600"/>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22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Useful properties of Stack’s</a:t>
            </a:r>
            <a:endParaRPr/>
          </a:p>
        </p:txBody>
      </p:sp>
      <p:sp>
        <p:nvSpPr>
          <p:cNvPr id="129" name="Shape 129"/>
          <p:cNvSpPr txBox="1"/>
          <p:nvPr>
            <p:ph idx="1" type="body"/>
          </p:nvPr>
        </p:nvSpPr>
        <p:spPr>
          <a:xfrm>
            <a:off x="311700" y="863550"/>
            <a:ext cx="8520600" cy="4021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O</a:t>
            </a:r>
            <a:r>
              <a:rPr lang="en"/>
              <a:t>ne of the most useful ideas related to stacks comes from the simple observation of items as they are added and then removed. Assume you start out with a clean desktop. Now place books one at a time on top of each other. You are constructing a stack. </a:t>
            </a:r>
            <a:endParaRPr/>
          </a:p>
          <a:p>
            <a:pPr indent="-342900" lvl="0" marL="457200" rtl="0">
              <a:spcBef>
                <a:spcPts val="0"/>
              </a:spcBef>
              <a:spcAft>
                <a:spcPts val="0"/>
              </a:spcAft>
              <a:buSzPts val="1800"/>
              <a:buChar char="-"/>
            </a:pPr>
            <a:r>
              <a:rPr lang="en"/>
              <a:t>Consider what happens when you begin removing books. The order that they are removed is exactly the reverse of the order that they were placed. </a:t>
            </a:r>
            <a:r>
              <a:rPr b="1" lang="en"/>
              <a:t>Stacks are fundamentally important, as they can be used to reverse the order of items.</a:t>
            </a:r>
            <a:endParaRPr b="1"/>
          </a:p>
          <a:p>
            <a:pPr indent="-342900" lvl="0" marL="457200">
              <a:spcBef>
                <a:spcPts val="0"/>
              </a:spcBef>
              <a:spcAft>
                <a:spcPts val="0"/>
              </a:spcAft>
              <a:buSzPts val="1800"/>
              <a:buChar char="-"/>
            </a:pPr>
            <a:r>
              <a:rPr lang="en"/>
              <a:t>Example every web browser has a Back button. As you navigate from web page to web page, those pages are placed on a stack (actually it is the URLs that are going on the stack). The current page that you are viewing is on the top and the first page you looked at is at the base.</a:t>
            </a:r>
            <a:endParaRPr/>
          </a:p>
        </p:txBody>
      </p:sp>
      <p:pic>
        <p:nvPicPr>
          <p:cNvPr id="130" name="Shape 130"/>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Stack Abstract Data Type</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a:t>
            </a:r>
            <a:r>
              <a:rPr lang="en"/>
              <a:t>he Stack abstract data type is defined by the following structure and operations.</a:t>
            </a:r>
            <a:endParaRPr/>
          </a:p>
        </p:txBody>
      </p:sp>
      <p:pic>
        <p:nvPicPr>
          <p:cNvPr id="137" name="Shape 137"/>
          <p:cNvPicPr preferRelativeResize="0"/>
          <p:nvPr/>
        </p:nvPicPr>
        <p:blipFill>
          <a:blip r:embed="rId3">
            <a:alphaModFix/>
          </a:blip>
          <a:stretch>
            <a:fillRect/>
          </a:stretch>
        </p:blipFill>
        <p:spPr>
          <a:xfrm>
            <a:off x="2101050" y="1555750"/>
            <a:ext cx="6342600" cy="3282325"/>
          </a:xfrm>
          <a:prstGeom prst="rect">
            <a:avLst/>
          </a:prstGeom>
          <a:noFill/>
          <a:ln>
            <a:noFill/>
          </a:ln>
        </p:spPr>
      </p:pic>
      <p:pic>
        <p:nvPicPr>
          <p:cNvPr id="138" name="Shape 138"/>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Concrete Application of Stack</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Where are Stacks used you ask? Book stores?</a:t>
            </a:r>
            <a:endParaRPr/>
          </a:p>
          <a:p>
            <a:pPr indent="-342900" lvl="0" marL="457200" rtl="0">
              <a:spcBef>
                <a:spcPts val="0"/>
              </a:spcBef>
              <a:spcAft>
                <a:spcPts val="0"/>
              </a:spcAft>
              <a:buSzPts val="1800"/>
              <a:buChar char="-"/>
            </a:pPr>
            <a:r>
              <a:rPr lang="en"/>
              <a:t>Integer values are common data items. . The decimal number 233</a:t>
            </a:r>
            <a:r>
              <a:rPr baseline="-25000" lang="en"/>
              <a:t>10</a:t>
            </a:r>
            <a:r>
              <a:rPr lang="en"/>
              <a:t> and its corresponding binary equivalent 11101001</a:t>
            </a:r>
            <a:r>
              <a:rPr baseline="-25000" lang="en"/>
              <a:t>2</a:t>
            </a:r>
            <a:r>
              <a:rPr lang="en"/>
              <a:t> are interpreted respectively as </a:t>
            </a:r>
            <a:r>
              <a:rPr lang="en">
                <a:solidFill>
                  <a:srgbClr val="333333"/>
                </a:solidFill>
              </a:rPr>
              <a:t>2×10</a:t>
            </a:r>
            <a:r>
              <a:rPr baseline="30000" lang="en">
                <a:solidFill>
                  <a:srgbClr val="333333"/>
                </a:solidFill>
              </a:rPr>
              <a:t>2</a:t>
            </a:r>
            <a:r>
              <a:rPr lang="en">
                <a:solidFill>
                  <a:srgbClr val="333333"/>
                </a:solidFill>
              </a:rPr>
              <a:t>+3×10</a:t>
            </a:r>
            <a:r>
              <a:rPr baseline="30000" lang="en">
                <a:solidFill>
                  <a:srgbClr val="333333"/>
                </a:solidFill>
              </a:rPr>
              <a:t>1</a:t>
            </a:r>
            <a:r>
              <a:rPr lang="en">
                <a:solidFill>
                  <a:srgbClr val="333333"/>
                </a:solidFill>
              </a:rPr>
              <a:t>+3×10</a:t>
            </a:r>
            <a:r>
              <a:rPr baseline="30000" lang="en">
                <a:solidFill>
                  <a:srgbClr val="333333"/>
                </a:solidFill>
              </a:rPr>
              <a:t>0</a:t>
            </a:r>
            <a:endParaRPr baseline="30000">
              <a:solidFill>
                <a:srgbClr val="333333"/>
              </a:solidFill>
            </a:endParaRPr>
          </a:p>
          <a:p>
            <a:pPr indent="-342900" lvl="0" marL="457200" rtl="0">
              <a:spcBef>
                <a:spcPts val="0"/>
              </a:spcBef>
              <a:spcAft>
                <a:spcPts val="0"/>
              </a:spcAft>
              <a:buSzPts val="1800"/>
              <a:buChar char="-"/>
            </a:pPr>
            <a:r>
              <a:rPr lang="en">
                <a:solidFill>
                  <a:srgbClr val="333333"/>
                </a:solidFill>
              </a:rPr>
              <a:t>and</a:t>
            </a:r>
            <a:endParaRPr>
              <a:solidFill>
                <a:srgbClr val="333333"/>
              </a:solidFill>
            </a:endParaRPr>
          </a:p>
          <a:p>
            <a:pPr indent="-342900" lvl="0" marL="457200" rtl="0">
              <a:spcBef>
                <a:spcPts val="0"/>
              </a:spcBef>
              <a:spcAft>
                <a:spcPts val="0"/>
              </a:spcAft>
              <a:buSzPts val="1800"/>
              <a:buChar char="-"/>
            </a:pPr>
            <a:r>
              <a:rPr lang="en">
                <a:solidFill>
                  <a:srgbClr val="333333"/>
                </a:solidFill>
              </a:rPr>
              <a:t>1×2</a:t>
            </a:r>
            <a:r>
              <a:rPr baseline="30000" lang="en">
                <a:solidFill>
                  <a:srgbClr val="333333"/>
                </a:solidFill>
              </a:rPr>
              <a:t>7</a:t>
            </a:r>
            <a:r>
              <a:rPr lang="en">
                <a:solidFill>
                  <a:srgbClr val="333333"/>
                </a:solidFill>
              </a:rPr>
              <a:t>+1×2</a:t>
            </a:r>
            <a:r>
              <a:rPr baseline="30000" lang="en">
                <a:solidFill>
                  <a:srgbClr val="333333"/>
                </a:solidFill>
              </a:rPr>
              <a:t>6</a:t>
            </a:r>
            <a:r>
              <a:rPr lang="en">
                <a:solidFill>
                  <a:srgbClr val="333333"/>
                </a:solidFill>
              </a:rPr>
              <a:t>+1×2</a:t>
            </a:r>
            <a:r>
              <a:rPr baseline="30000" lang="en">
                <a:solidFill>
                  <a:srgbClr val="333333"/>
                </a:solidFill>
              </a:rPr>
              <a:t>5</a:t>
            </a:r>
            <a:r>
              <a:rPr lang="en">
                <a:solidFill>
                  <a:srgbClr val="333333"/>
                </a:solidFill>
              </a:rPr>
              <a:t>+0×2</a:t>
            </a:r>
            <a:r>
              <a:rPr baseline="30000" lang="en">
                <a:solidFill>
                  <a:srgbClr val="333333"/>
                </a:solidFill>
              </a:rPr>
              <a:t>4</a:t>
            </a:r>
            <a:r>
              <a:rPr lang="en">
                <a:solidFill>
                  <a:srgbClr val="333333"/>
                </a:solidFill>
              </a:rPr>
              <a:t>+1×2</a:t>
            </a:r>
            <a:r>
              <a:rPr baseline="30000" lang="en">
                <a:solidFill>
                  <a:srgbClr val="333333"/>
                </a:solidFill>
              </a:rPr>
              <a:t>3</a:t>
            </a:r>
            <a:r>
              <a:rPr lang="en">
                <a:solidFill>
                  <a:srgbClr val="333333"/>
                </a:solidFill>
              </a:rPr>
              <a:t>+0×2</a:t>
            </a:r>
            <a:r>
              <a:rPr baseline="30000" lang="en">
                <a:solidFill>
                  <a:srgbClr val="333333"/>
                </a:solidFill>
              </a:rPr>
              <a:t>2</a:t>
            </a:r>
            <a:r>
              <a:rPr lang="en">
                <a:solidFill>
                  <a:srgbClr val="333333"/>
                </a:solidFill>
              </a:rPr>
              <a:t>+0×2</a:t>
            </a:r>
            <a:r>
              <a:rPr baseline="30000" lang="en">
                <a:solidFill>
                  <a:srgbClr val="333333"/>
                </a:solidFill>
              </a:rPr>
              <a:t>1</a:t>
            </a:r>
            <a:r>
              <a:rPr lang="en">
                <a:solidFill>
                  <a:srgbClr val="333333"/>
                </a:solidFill>
              </a:rPr>
              <a:t>+1×2</a:t>
            </a:r>
            <a:r>
              <a:rPr baseline="30000" lang="en">
                <a:solidFill>
                  <a:srgbClr val="333333"/>
                </a:solidFill>
              </a:rPr>
              <a:t>0</a:t>
            </a:r>
            <a:endParaRPr/>
          </a:p>
          <a:p>
            <a:pPr indent="-342900" lvl="0" marL="457200">
              <a:spcBef>
                <a:spcPts val="0"/>
              </a:spcBef>
              <a:spcAft>
                <a:spcPts val="0"/>
              </a:spcAft>
              <a:buSzPts val="1800"/>
              <a:buChar char="-"/>
            </a:pPr>
            <a:r>
              <a:rPr b="1" lang="en"/>
              <a:t>But how can we easily convert integer values into binary numbers? </a:t>
            </a:r>
            <a:r>
              <a:rPr lang="en"/>
              <a:t>The answer is an algorithm called “Divide by 2” that uses a</a:t>
            </a:r>
            <a:r>
              <a:rPr b="1" lang="en"/>
              <a:t> stack </a:t>
            </a:r>
            <a:r>
              <a:rPr lang="en"/>
              <a:t>to keep track of the digits for the binary result.</a:t>
            </a:r>
            <a:br>
              <a:rPr lang="en"/>
            </a:br>
            <a:br>
              <a:rPr lang="en"/>
            </a:br>
            <a:endParaRPr/>
          </a:p>
        </p:txBody>
      </p:sp>
      <p:pic>
        <p:nvPicPr>
          <p:cNvPr id="145" name="Shape 145"/>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Stack for Decimal number → Binary</a:t>
            </a:r>
            <a:endParaRPr/>
          </a:p>
          <a:p>
            <a:pPr indent="0" lvl="0" mar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Divide by 2 algorithm assumes that we start with an integer greater than 0. A simple iteration then continually divides the decimal number by 2 and keeps track of the remainder. </a:t>
            </a:r>
            <a:endParaRPr/>
          </a:p>
          <a:p>
            <a:pPr indent="0" lvl="0" marL="0">
              <a:spcBef>
                <a:spcPts val="1600"/>
              </a:spcBef>
              <a:spcAft>
                <a:spcPts val="1600"/>
              </a:spcAft>
              <a:buNone/>
            </a:pPr>
            <a:r>
              <a:rPr lang="en"/>
              <a:t>The first division by 2 gives information as to whether the value is even or odd. An even value will have a remainder of 0. It will have the digit 0 in the ones place. An odd value will have a remainder of 1 and will have the digit 1 in the ones place. We think about building our binary number as a sequence of digits; the first remainder we compute will actually be the last digit in the sequence. we again see the reversal property that signals that a stack is likely to be the appropriate data structure for solving the problem.</a:t>
            </a:r>
            <a:endParaRPr/>
          </a:p>
        </p:txBody>
      </p:sp>
      <p:pic>
        <p:nvPicPr>
          <p:cNvPr id="152" name="Shape 15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Stack for Decimal number → Binary</a:t>
            </a:r>
            <a:endParaRPr/>
          </a:p>
        </p:txBody>
      </p:sp>
      <p:pic>
        <p:nvPicPr>
          <p:cNvPr id="158" name="Shape 158"/>
          <p:cNvPicPr preferRelativeResize="0"/>
          <p:nvPr/>
        </p:nvPicPr>
        <p:blipFill>
          <a:blip r:embed="rId3">
            <a:alphaModFix/>
          </a:blip>
          <a:stretch>
            <a:fillRect/>
          </a:stretch>
        </p:blipFill>
        <p:spPr>
          <a:xfrm>
            <a:off x="764025" y="1160100"/>
            <a:ext cx="7312775" cy="3792825"/>
          </a:xfrm>
          <a:prstGeom prst="rect">
            <a:avLst/>
          </a:prstGeom>
          <a:noFill/>
          <a:ln>
            <a:noFill/>
          </a:ln>
        </p:spPr>
      </p:pic>
      <p:pic>
        <p:nvPicPr>
          <p:cNvPr id="159" name="Shape 159"/>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Queues?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A </a:t>
            </a:r>
            <a:r>
              <a:rPr lang="en"/>
              <a:t>queue is an ordered collection of items where the addition of new items happens at one end, called the “rear,” and the removal of existing items occurs at the other end, commonly called the “front.” As an element enters the queue it starts at the rear and makes its way toward the front, waiting until that time when it is the next element to be removed.</a:t>
            </a:r>
            <a:endParaRPr/>
          </a:p>
        </p:txBody>
      </p:sp>
      <p:pic>
        <p:nvPicPr>
          <p:cNvPr id="166" name="Shape 166"/>
          <p:cNvPicPr preferRelativeResize="0"/>
          <p:nvPr/>
        </p:nvPicPr>
        <p:blipFill>
          <a:blip r:embed="rId3">
            <a:alphaModFix/>
          </a:blip>
          <a:stretch>
            <a:fillRect/>
          </a:stretch>
        </p:blipFill>
        <p:spPr>
          <a:xfrm>
            <a:off x="1528050" y="2797300"/>
            <a:ext cx="6125800" cy="2019200"/>
          </a:xfrm>
          <a:prstGeom prst="rect">
            <a:avLst/>
          </a:prstGeom>
          <a:noFill/>
          <a:ln>
            <a:noFill/>
          </a:ln>
        </p:spPr>
      </p:pic>
      <p:pic>
        <p:nvPicPr>
          <p:cNvPr id="167" name="Shape 16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simple Application: Printer jobs</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Your</a:t>
            </a:r>
            <a:r>
              <a:rPr lang="en"/>
              <a:t> computer laboratory has 30 computers networked with a single printer. When students want to print, their print tasks “get in line” with all the other printing tasks that are waiting. The first task in is the next to be completed.</a:t>
            </a:r>
            <a:endParaRPr/>
          </a:p>
        </p:txBody>
      </p:sp>
      <p:pic>
        <p:nvPicPr>
          <p:cNvPr id="174" name="Shape 17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144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Queue Abstract Data Type</a:t>
            </a:r>
            <a:endParaRPr/>
          </a:p>
        </p:txBody>
      </p:sp>
      <p:sp>
        <p:nvSpPr>
          <p:cNvPr id="180" name="Shape 180"/>
          <p:cNvSpPr txBox="1"/>
          <p:nvPr>
            <p:ph idx="1" type="body"/>
          </p:nvPr>
        </p:nvSpPr>
        <p:spPr>
          <a:xfrm>
            <a:off x="311700" y="7175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queue abstract data type is defined by the following structure and operations</a:t>
            </a:r>
            <a:endParaRPr/>
          </a:p>
        </p:txBody>
      </p:sp>
      <p:pic>
        <p:nvPicPr>
          <p:cNvPr id="181" name="Shape 181"/>
          <p:cNvPicPr preferRelativeResize="0"/>
          <p:nvPr/>
        </p:nvPicPr>
        <p:blipFill>
          <a:blip r:embed="rId3">
            <a:alphaModFix/>
          </a:blip>
          <a:stretch>
            <a:fillRect/>
          </a:stretch>
        </p:blipFill>
        <p:spPr>
          <a:xfrm>
            <a:off x="1301600" y="1405675"/>
            <a:ext cx="6210300" cy="3638650"/>
          </a:xfrm>
          <a:prstGeom prst="rect">
            <a:avLst/>
          </a:prstGeom>
          <a:noFill/>
          <a:ln>
            <a:noFill/>
          </a:ln>
        </p:spPr>
      </p:pic>
      <p:pic>
        <p:nvPicPr>
          <p:cNvPr id="182" name="Shape 182"/>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(O)? What is all this?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How to we measure the efficiency of an algorithm? Do we simply look at </a:t>
            </a:r>
            <a:r>
              <a:rPr lang="en" sz="1900"/>
              <a:t>execution</a:t>
            </a:r>
            <a:r>
              <a:rPr lang="en" sz="1900"/>
              <a:t> time and measure it in seconds?? Or computational space?</a:t>
            </a:r>
            <a:endParaRPr sz="1900"/>
          </a:p>
          <a:p>
            <a:pPr indent="-349250" lvl="0" marL="457200" rtl="0">
              <a:spcBef>
                <a:spcPts val="0"/>
              </a:spcBef>
              <a:spcAft>
                <a:spcPts val="0"/>
              </a:spcAft>
              <a:buSzPts val="1900"/>
              <a:buChar char="-"/>
            </a:pPr>
            <a:r>
              <a:rPr lang="en" sz="1900"/>
              <a:t>When trying to characterize an algorithm’s efficiency, it is important to quantify </a:t>
            </a:r>
            <a:r>
              <a:rPr b="1" i="1" lang="en" sz="1900"/>
              <a:t>the number of operations or steps that the algorithm will require.</a:t>
            </a:r>
            <a:endParaRPr sz="1900"/>
          </a:p>
          <a:p>
            <a:pPr indent="-349250" lvl="0" marL="457200">
              <a:spcBef>
                <a:spcPts val="0"/>
              </a:spcBef>
              <a:spcAft>
                <a:spcPts val="0"/>
              </a:spcAft>
              <a:buSzPts val="1900"/>
              <a:buChar char="-"/>
            </a:pPr>
            <a:r>
              <a:rPr lang="en" sz="1900"/>
              <a:t>Let’s unpack all this.</a:t>
            </a:r>
            <a:endParaRPr sz="1900"/>
          </a:p>
        </p:txBody>
      </p:sp>
      <p:pic>
        <p:nvPicPr>
          <p:cNvPr id="62" name="Shape 6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algorithm of Summation</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wanted to understand the number of steps required to add 100 numbers in Python.  </a:t>
            </a:r>
            <a:endParaRPr/>
          </a:p>
          <a:p>
            <a:pPr indent="0" lvl="0" marL="0" rtl="0">
              <a:spcBef>
                <a:spcPts val="1600"/>
              </a:spcBef>
              <a:spcAft>
                <a:spcPts val="0"/>
              </a:spcAft>
              <a:buNone/>
            </a:pPr>
            <a:br>
              <a:rPr lang="en"/>
            </a:br>
            <a:r>
              <a:rPr lang="en"/>
              <a:t>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Lets’ count the number of assignments.</a:t>
            </a:r>
            <a:endParaRPr/>
          </a:p>
          <a:p>
            <a:pPr indent="-342900" lvl="0" marL="457200" rtl="0">
              <a:spcBef>
                <a:spcPts val="0"/>
              </a:spcBef>
              <a:spcAft>
                <a:spcPts val="0"/>
              </a:spcAft>
              <a:buSzPts val="1800"/>
              <a:buChar char="-"/>
            </a:pPr>
            <a:r>
              <a:rPr lang="en"/>
              <a:t>The number of assignment statements is 1 (j=0) plus the value of n (the number of times we perform j=j+i).</a:t>
            </a:r>
            <a:r>
              <a:rPr b="1" lang="en"/>
              <a:t> We can denote this by a function, call it T, where T(n)=1+n. </a:t>
            </a:r>
            <a:endParaRPr b="1" sz="1050">
              <a:solidFill>
                <a:srgbClr val="333333"/>
              </a:solidFill>
              <a:highlight>
                <a:srgbClr val="FFFFFF"/>
              </a:highlight>
            </a:endParaRPr>
          </a:p>
          <a:p>
            <a:pPr indent="0" lvl="0" marL="0" rtl="0">
              <a:spcBef>
                <a:spcPts val="1600"/>
              </a:spcBef>
              <a:spcAft>
                <a:spcPts val="1600"/>
              </a:spcAft>
              <a:buNone/>
            </a:pPr>
            <a:r>
              <a:t/>
            </a:r>
            <a:endParaRPr sz="1050">
              <a:solidFill>
                <a:srgbClr val="333333"/>
              </a:solidFill>
              <a:highlight>
                <a:srgbClr val="FFFFFF"/>
              </a:highlight>
            </a:endParaRPr>
          </a:p>
        </p:txBody>
      </p:sp>
      <p:pic>
        <p:nvPicPr>
          <p:cNvPr id="69" name="Shape 69"/>
          <p:cNvPicPr preferRelativeResize="0"/>
          <p:nvPr/>
        </p:nvPicPr>
        <p:blipFill>
          <a:blip r:embed="rId3">
            <a:alphaModFix/>
          </a:blip>
          <a:stretch>
            <a:fillRect/>
          </a:stretch>
        </p:blipFill>
        <p:spPr>
          <a:xfrm>
            <a:off x="7997775" y="193750"/>
            <a:ext cx="790350" cy="572700"/>
          </a:xfrm>
          <a:prstGeom prst="rect">
            <a:avLst/>
          </a:prstGeom>
          <a:noFill/>
          <a:ln>
            <a:noFill/>
          </a:ln>
        </p:spPr>
      </p:pic>
      <p:sp>
        <p:nvSpPr>
          <p:cNvPr id="70" name="Shape 70"/>
          <p:cNvSpPr txBox="1"/>
          <p:nvPr/>
        </p:nvSpPr>
        <p:spPr>
          <a:xfrm>
            <a:off x="3346875" y="1678925"/>
            <a:ext cx="2556300" cy="1683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i="1" lang="en" sz="1800">
                <a:solidFill>
                  <a:srgbClr val="FF0000"/>
                </a:solidFill>
              </a:rPr>
              <a:t>def addition(n):</a:t>
            </a:r>
            <a:br>
              <a:rPr i="1" lang="en" sz="1800">
                <a:solidFill>
                  <a:srgbClr val="FF0000"/>
                </a:solidFill>
              </a:rPr>
            </a:br>
            <a:r>
              <a:rPr i="1" lang="en" sz="1800">
                <a:solidFill>
                  <a:srgbClr val="FF0000"/>
                </a:solidFill>
              </a:rPr>
              <a:t>	j = 0</a:t>
            </a:r>
            <a:br>
              <a:rPr i="1" lang="en" sz="1800">
                <a:solidFill>
                  <a:srgbClr val="FF0000"/>
                </a:solidFill>
              </a:rPr>
            </a:br>
            <a:r>
              <a:rPr i="1" lang="en" sz="1800">
                <a:solidFill>
                  <a:srgbClr val="FF0000"/>
                </a:solidFill>
              </a:rPr>
              <a:t>	for i in range(n+1):</a:t>
            </a:r>
            <a:br>
              <a:rPr i="1" lang="en" sz="1800">
                <a:solidFill>
                  <a:srgbClr val="FF0000"/>
                </a:solidFill>
              </a:rPr>
            </a:br>
            <a:r>
              <a:rPr i="1" lang="en" sz="1800">
                <a:solidFill>
                  <a:srgbClr val="FF0000"/>
                </a:solidFill>
              </a:rPr>
              <a:t>		j = j + i</a:t>
            </a:r>
            <a:br>
              <a:rPr i="1" lang="en" sz="1800">
                <a:solidFill>
                  <a:srgbClr val="FF0000"/>
                </a:solidFill>
              </a:rPr>
            </a:br>
            <a:r>
              <a:rPr i="1" lang="en" sz="1800">
                <a:solidFill>
                  <a:srgbClr val="FF0000"/>
                </a:solidFill>
              </a:rPr>
              <a:t>	return j</a:t>
            </a:r>
            <a:endParaRPr i="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(O), Order of Magnitude</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can then say that the sum of the first 100 integers is a bigger instance of the summation problem than the sum of the first 10 since there are more steps. </a:t>
            </a:r>
            <a:endParaRPr/>
          </a:p>
          <a:p>
            <a:pPr indent="-342900" lvl="0" marL="457200" rtl="0">
              <a:spcBef>
                <a:spcPts val="0"/>
              </a:spcBef>
              <a:spcAft>
                <a:spcPts val="0"/>
              </a:spcAft>
              <a:buSzPts val="1800"/>
              <a:buChar char="-"/>
            </a:pPr>
            <a:r>
              <a:rPr lang="en"/>
              <a:t>It turns out that the exact number of operations is not as important as determining the most dominant part of the T(n) function. In other words, as the problem gets larger, some portion of the T(n) function tends to overpower the rest. What is this portion for the addition algorithm??</a:t>
            </a:r>
            <a:endParaRPr/>
          </a:p>
          <a:p>
            <a:pPr indent="-342900" lvl="0" marL="457200" rtl="0">
              <a:spcBef>
                <a:spcPts val="0"/>
              </a:spcBef>
              <a:spcAft>
                <a:spcPts val="0"/>
              </a:spcAft>
              <a:buSzPts val="1800"/>
              <a:buChar char="-"/>
            </a:pPr>
            <a:r>
              <a:rPr lang="en"/>
              <a:t>The order of magnitude function describes the part of T(n) that increases the fastest as the value of n increases. Order of magnitude is often called Big-O notation (for “order”).</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64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Consider this function </a:t>
            </a:r>
            <a:endParaRPr/>
          </a:p>
        </p:txBody>
      </p:sp>
      <p:sp>
        <p:nvSpPr>
          <p:cNvPr id="83" name="Shape 83"/>
          <p:cNvSpPr txBox="1"/>
          <p:nvPr>
            <p:ph idx="1" type="body"/>
          </p:nvPr>
        </p:nvSpPr>
        <p:spPr>
          <a:xfrm>
            <a:off x="311700" y="737175"/>
            <a:ext cx="8520600" cy="425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def func(n):</a:t>
            </a:r>
            <a:endParaRPr/>
          </a:p>
          <a:p>
            <a:pPr indent="457200" lvl="0" marL="0">
              <a:spcBef>
                <a:spcPts val="1600"/>
              </a:spcBef>
              <a:spcAft>
                <a:spcPts val="1600"/>
              </a:spcAft>
              <a:buNone/>
            </a:pPr>
            <a:r>
              <a:rPr lang="en"/>
              <a:t>a=5</a:t>
            </a:r>
            <a:br>
              <a:rPr lang="en"/>
            </a:br>
            <a:r>
              <a:rPr lang="en"/>
              <a:t>	b=6</a:t>
            </a:r>
            <a:br>
              <a:rPr lang="en"/>
            </a:br>
            <a:r>
              <a:rPr lang="en"/>
              <a:t>	c=10</a:t>
            </a:r>
            <a:br>
              <a:rPr lang="en"/>
            </a:br>
            <a:r>
              <a:rPr lang="en"/>
              <a:t>	for i in range(n):</a:t>
            </a:r>
            <a:br>
              <a:rPr lang="en"/>
            </a:br>
            <a:r>
              <a:rPr lang="en"/>
              <a:t>   		for j in range(n):</a:t>
            </a:r>
            <a:br>
              <a:rPr lang="en"/>
            </a:br>
            <a:r>
              <a:rPr lang="en"/>
              <a:t>      			x = i * i</a:t>
            </a:r>
            <a:br>
              <a:rPr lang="en"/>
            </a:br>
            <a:r>
              <a:rPr lang="en"/>
              <a:t>      			y = j * j</a:t>
            </a:r>
            <a:br>
              <a:rPr lang="en"/>
            </a:br>
            <a:r>
              <a:rPr lang="en"/>
              <a:t>      			z = i * j</a:t>
            </a:r>
            <a:br>
              <a:rPr lang="en"/>
            </a:br>
            <a:r>
              <a:rPr lang="en"/>
              <a:t>	for k in range(n):</a:t>
            </a:r>
            <a:br>
              <a:rPr lang="en"/>
            </a:br>
            <a:r>
              <a:rPr lang="en"/>
              <a:t>   		w = a*k + 45</a:t>
            </a:r>
            <a:br>
              <a:rPr lang="en"/>
            </a:br>
            <a:r>
              <a:rPr lang="en"/>
              <a:t> 		 v = b*b</a:t>
            </a:r>
            <a:br>
              <a:rPr lang="en"/>
            </a:br>
            <a:r>
              <a:rPr lang="en"/>
              <a:t>	d = 3</a:t>
            </a:r>
            <a:endParaRPr/>
          </a:p>
        </p:txBody>
      </p:sp>
      <p:cxnSp>
        <p:nvCxnSpPr>
          <p:cNvPr id="84" name="Shape 84"/>
          <p:cNvCxnSpPr/>
          <p:nvPr/>
        </p:nvCxnSpPr>
        <p:spPr>
          <a:xfrm>
            <a:off x="1739550" y="1862700"/>
            <a:ext cx="2384700" cy="0"/>
          </a:xfrm>
          <a:prstGeom prst="straightConnector1">
            <a:avLst/>
          </a:prstGeom>
          <a:noFill/>
          <a:ln cap="flat" cmpd="sng" w="9525">
            <a:solidFill>
              <a:schemeClr val="dk2"/>
            </a:solidFill>
            <a:prstDash val="solid"/>
            <a:round/>
            <a:headEnd len="lg" w="lg" type="none"/>
            <a:tailEnd len="lg" w="lg" type="stealth"/>
          </a:ln>
        </p:spPr>
      </p:cxnSp>
      <p:sp>
        <p:nvSpPr>
          <p:cNvPr id="85" name="Shape 85"/>
          <p:cNvSpPr/>
          <p:nvPr/>
        </p:nvSpPr>
        <p:spPr>
          <a:xfrm>
            <a:off x="1477650" y="1356300"/>
            <a:ext cx="261900" cy="8604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
        <p:nvSpPr>
          <p:cNvPr id="86" name="Shape 86"/>
          <p:cNvSpPr txBox="1"/>
          <p:nvPr/>
        </p:nvSpPr>
        <p:spPr>
          <a:xfrm>
            <a:off x="4124250" y="1590100"/>
            <a:ext cx="1561800" cy="364800"/>
          </a:xfrm>
          <a:prstGeom prst="rect">
            <a:avLst/>
          </a:prstGeom>
          <a:noFill/>
          <a:ln cap="flat" cmpd="sng" w="9525">
            <a:solidFill>
              <a:srgbClr val="FF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a:t>3 constant terms</a:t>
            </a:r>
            <a:endParaRPr/>
          </a:p>
        </p:txBody>
      </p:sp>
      <p:sp>
        <p:nvSpPr>
          <p:cNvPr id="87" name="Shape 87"/>
          <p:cNvSpPr/>
          <p:nvPr/>
        </p:nvSpPr>
        <p:spPr>
          <a:xfrm>
            <a:off x="3001650" y="2375650"/>
            <a:ext cx="486600" cy="1524300"/>
          </a:xfrm>
          <a:prstGeom prst="rightBracket">
            <a:avLst>
              <a:gd fmla="val 0"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
        <p:nvSpPr>
          <p:cNvPr id="88" name="Shape 88"/>
          <p:cNvSpPr txBox="1"/>
          <p:nvPr/>
        </p:nvSpPr>
        <p:spPr>
          <a:xfrm>
            <a:off x="4829550" y="2775250"/>
            <a:ext cx="1978500" cy="572700"/>
          </a:xfrm>
          <a:prstGeom prst="rect">
            <a:avLst/>
          </a:prstGeom>
          <a:noFill/>
          <a:ln cap="flat" cmpd="sng" w="9525">
            <a:solidFill>
              <a:srgbClr val="FF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a:t>3 assignments performed n</a:t>
            </a:r>
            <a:r>
              <a:rPr baseline="30000" lang="en"/>
              <a:t>2</a:t>
            </a:r>
            <a:r>
              <a:rPr lang="en"/>
              <a:t> times.</a:t>
            </a:r>
            <a:endParaRPr/>
          </a:p>
        </p:txBody>
      </p:sp>
      <p:cxnSp>
        <p:nvCxnSpPr>
          <p:cNvPr id="89" name="Shape 89"/>
          <p:cNvCxnSpPr/>
          <p:nvPr/>
        </p:nvCxnSpPr>
        <p:spPr>
          <a:xfrm flipH="1" rot="10800000">
            <a:off x="3492150" y="3077100"/>
            <a:ext cx="1333500" cy="4800"/>
          </a:xfrm>
          <a:prstGeom prst="straightConnector1">
            <a:avLst/>
          </a:prstGeom>
          <a:noFill/>
          <a:ln cap="flat" cmpd="sng" w="9525">
            <a:solidFill>
              <a:schemeClr val="dk2"/>
            </a:solidFill>
            <a:prstDash val="solid"/>
            <a:round/>
            <a:headEnd len="lg" w="lg" type="none"/>
            <a:tailEnd len="lg" w="lg" type="stealth"/>
          </a:ln>
        </p:spPr>
      </p:cxnSp>
      <p:sp>
        <p:nvSpPr>
          <p:cNvPr id="90" name="Shape 90"/>
          <p:cNvSpPr/>
          <p:nvPr/>
        </p:nvSpPr>
        <p:spPr>
          <a:xfrm>
            <a:off x="2620650" y="3993525"/>
            <a:ext cx="486600" cy="1047300"/>
          </a:xfrm>
          <a:prstGeom prst="rightBracket">
            <a:avLst>
              <a:gd fmla="val 0"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cxnSp>
        <p:nvCxnSpPr>
          <p:cNvPr id="91" name="Shape 91"/>
          <p:cNvCxnSpPr/>
          <p:nvPr/>
        </p:nvCxnSpPr>
        <p:spPr>
          <a:xfrm flipH="1" rot="10800000">
            <a:off x="3111150" y="4524900"/>
            <a:ext cx="1333500" cy="4800"/>
          </a:xfrm>
          <a:prstGeom prst="straightConnector1">
            <a:avLst/>
          </a:prstGeom>
          <a:noFill/>
          <a:ln cap="flat" cmpd="sng" w="9525">
            <a:solidFill>
              <a:schemeClr val="dk2"/>
            </a:solidFill>
            <a:prstDash val="solid"/>
            <a:round/>
            <a:headEnd len="lg" w="lg" type="none"/>
            <a:tailEnd len="lg" w="lg" type="stealth"/>
          </a:ln>
        </p:spPr>
      </p:cxnSp>
      <p:sp>
        <p:nvSpPr>
          <p:cNvPr id="92" name="Shape 92"/>
          <p:cNvSpPr txBox="1"/>
          <p:nvPr/>
        </p:nvSpPr>
        <p:spPr>
          <a:xfrm>
            <a:off x="4448550" y="4223050"/>
            <a:ext cx="1978500" cy="771000"/>
          </a:xfrm>
          <a:prstGeom prst="rect">
            <a:avLst/>
          </a:prstGeom>
          <a:noFill/>
          <a:ln cap="flat" cmpd="sng" w="9525">
            <a:solidFill>
              <a:srgbClr val="FF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a:t>2</a:t>
            </a:r>
            <a:r>
              <a:rPr lang="en"/>
              <a:t> assignments performed n times and 1 constant term</a:t>
            </a:r>
            <a:endParaRPr/>
          </a:p>
        </p:txBody>
      </p:sp>
      <p:pic>
        <p:nvPicPr>
          <p:cNvPr id="93" name="Shape 93"/>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175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Magnitude of Functions</a:t>
            </a:r>
            <a:endParaRPr/>
          </a:p>
          <a:p>
            <a:pPr indent="0" lvl="0" marL="0">
              <a:spcBef>
                <a:spcPts val="0"/>
              </a:spcBef>
              <a:spcAft>
                <a:spcPts val="0"/>
              </a:spcAft>
              <a:buNone/>
            </a:pPr>
            <a:r>
              <a:t/>
            </a:r>
            <a:endParaRPr/>
          </a:p>
        </p:txBody>
      </p:sp>
      <p:pic>
        <p:nvPicPr>
          <p:cNvPr id="99" name="Shape 99"/>
          <p:cNvPicPr preferRelativeResize="0"/>
          <p:nvPr/>
        </p:nvPicPr>
        <p:blipFill>
          <a:blip r:embed="rId3">
            <a:alphaModFix/>
          </a:blip>
          <a:stretch>
            <a:fillRect/>
          </a:stretch>
        </p:blipFill>
        <p:spPr>
          <a:xfrm>
            <a:off x="7997775" y="193750"/>
            <a:ext cx="790350" cy="572700"/>
          </a:xfrm>
          <a:prstGeom prst="rect">
            <a:avLst/>
          </a:prstGeom>
          <a:noFill/>
          <a:ln>
            <a:noFill/>
          </a:ln>
        </p:spPr>
      </p:pic>
      <p:graphicFrame>
        <p:nvGraphicFramePr>
          <p:cNvPr id="100" name="Shape 100"/>
          <p:cNvGraphicFramePr/>
          <p:nvPr/>
        </p:nvGraphicFramePr>
        <p:xfrm>
          <a:off x="682575" y="725275"/>
          <a:ext cx="3000000" cy="3000000"/>
        </p:xfrm>
        <a:graphic>
          <a:graphicData uri="http://schemas.openxmlformats.org/drawingml/2006/table">
            <a:tbl>
              <a:tblPr>
                <a:noFill/>
                <a:tableStyleId>{5FB720D4-3F0B-49F6-B66B-EC86C16593E6}</a:tableStyleId>
              </a:tblPr>
              <a:tblGrid>
                <a:gridCol w="3582100"/>
                <a:gridCol w="3656900"/>
              </a:tblGrid>
              <a:tr h="590975">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rPr>
                        <a:t>f(n)</a:t>
                      </a:r>
                      <a:endParaRPr b="1">
                        <a:solidFill>
                          <a:srgbClr val="333333"/>
                        </a:solidFill>
                        <a:highlight>
                          <a:srgbClr val="FFFFFF"/>
                        </a:highlight>
                      </a:endParaRPr>
                    </a:p>
                  </a:txBody>
                  <a:tcPr marT="76200" marB="76200" marR="76200" marL="762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18975">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rPr>
                        <a:t>Name</a:t>
                      </a:r>
                      <a:endParaRPr b="1">
                        <a:solidFill>
                          <a:srgbClr val="333333"/>
                        </a:solidFill>
                        <a:highlight>
                          <a:srgbClr val="FFFFFF"/>
                        </a:highlight>
                      </a:endParaRPr>
                    </a:p>
                  </a:txBody>
                  <a:tcPr marT="76200" marB="76200" marR="76200" marL="762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18975">
                      <a:solidFill>
                        <a:srgbClr val="000000"/>
                      </a:solidFill>
                      <a:prstDash val="solid"/>
                      <a:round/>
                      <a:headEnd len="med" w="med" type="none"/>
                      <a:tailEnd len="med" w="med"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1</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18975">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Constant</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18975">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Logarithmic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Linear</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nlogn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 Linear</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r>
                        <a:rPr baseline="30000" lang="en" sz="1500">
                          <a:solidFill>
                            <a:srgbClr val="333333"/>
                          </a:solidFill>
                          <a:highlight>
                            <a:srgbClr val="FFFFFF"/>
                          </a:highlight>
                        </a:rPr>
                        <a:t>2</a:t>
                      </a:r>
                      <a:endParaRPr baseline="30000"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Quadratic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r>
                        <a:rPr baseline="30000" lang="en" sz="1500">
                          <a:solidFill>
                            <a:srgbClr val="333333"/>
                          </a:solidFill>
                          <a:highlight>
                            <a:srgbClr val="FFFFFF"/>
                          </a:highlight>
                        </a:rPr>
                        <a:t>3</a:t>
                      </a:r>
                      <a:endParaRPr baseline="30000"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Cubic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00">
                      <a:solidFill>
                        <a:srgbClr val="000000"/>
                      </a:solidFill>
                      <a:prstDash val="solid"/>
                      <a:round/>
                      <a:headEnd len="med" w="med" type="none"/>
                      <a:tailEnd len="med" w="med" type="none"/>
                    </a:lnT>
                    <a:lnB cap="flat" cmpd="sng" w="9500">
                      <a:solidFill>
                        <a:srgbClr val="000000"/>
                      </a:solidFill>
                      <a:prstDash val="solid"/>
                      <a:round/>
                      <a:headEnd len="med" w="med" type="none"/>
                      <a:tailEnd len="med" w="med"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934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a:t>
            </a:r>
            <a:r>
              <a:rPr lang="en"/>
              <a:t>Magnitude</a:t>
            </a:r>
            <a:r>
              <a:rPr lang="en"/>
              <a:t> of Orders</a:t>
            </a:r>
            <a:endParaRPr/>
          </a:p>
        </p:txBody>
      </p:sp>
      <p:pic>
        <p:nvPicPr>
          <p:cNvPr id="106" name="Shape 106"/>
          <p:cNvPicPr preferRelativeResize="0"/>
          <p:nvPr/>
        </p:nvPicPr>
        <p:blipFill>
          <a:blip r:embed="rId3">
            <a:alphaModFix/>
          </a:blip>
          <a:stretch>
            <a:fillRect/>
          </a:stretch>
        </p:blipFill>
        <p:spPr>
          <a:xfrm>
            <a:off x="1517750" y="666150"/>
            <a:ext cx="5820874" cy="4324951"/>
          </a:xfrm>
          <a:prstGeom prst="rect">
            <a:avLst/>
          </a:prstGeom>
          <a:noFill/>
          <a:ln>
            <a:noFill/>
          </a:ln>
        </p:spPr>
      </p:pic>
      <p:pic>
        <p:nvPicPr>
          <p:cNvPr id="107" name="Shape 10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58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data structures? </a:t>
            </a:r>
            <a:endParaRPr/>
          </a:p>
        </p:txBody>
      </p:sp>
      <p:sp>
        <p:nvSpPr>
          <p:cNvPr id="113" name="Shape 113"/>
          <p:cNvSpPr txBox="1"/>
          <p:nvPr>
            <p:ph idx="1" type="body"/>
          </p:nvPr>
        </p:nvSpPr>
        <p:spPr>
          <a:xfrm>
            <a:off x="349125" y="830700"/>
            <a:ext cx="8520600" cy="38736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333333"/>
              </a:buClr>
              <a:buSzPts val="1800"/>
              <a:buChar char="-"/>
            </a:pPr>
            <a:r>
              <a:rPr lang="en">
                <a:solidFill>
                  <a:srgbClr val="333333"/>
                </a:solidFill>
                <a:highlight>
                  <a:srgbClr val="FFFFFF"/>
                </a:highlight>
              </a:rPr>
              <a:t>An </a:t>
            </a:r>
            <a:r>
              <a:rPr b="1" lang="en">
                <a:solidFill>
                  <a:srgbClr val="333333"/>
                </a:solidFill>
                <a:highlight>
                  <a:srgbClr val="FFFFFF"/>
                </a:highlight>
              </a:rPr>
              <a:t>abstract data type</a:t>
            </a:r>
            <a:r>
              <a:rPr lang="en">
                <a:solidFill>
                  <a:srgbClr val="333333"/>
                </a:solidFill>
                <a:highlight>
                  <a:srgbClr val="FFFFFF"/>
                </a:highlight>
              </a:rPr>
              <a:t>, sometimes abbreviated </a:t>
            </a:r>
            <a:r>
              <a:rPr b="1" lang="en">
                <a:solidFill>
                  <a:srgbClr val="333333"/>
                </a:solidFill>
                <a:highlight>
                  <a:srgbClr val="FFFFFF"/>
                </a:highlight>
              </a:rPr>
              <a:t>ADT</a:t>
            </a:r>
            <a:r>
              <a:rPr lang="en">
                <a:solidFill>
                  <a:srgbClr val="333333"/>
                </a:solidFill>
                <a:highlight>
                  <a:srgbClr val="FFFFFF"/>
                </a:highlight>
              </a:rPr>
              <a:t>, is a logical description of how we view the data (the state) and the operations that are allowed (behaviour) without regard to how they will be implemented. The implementation of an abstract data type, often referred to as a </a:t>
            </a:r>
            <a:r>
              <a:rPr b="1" lang="en">
                <a:solidFill>
                  <a:srgbClr val="333333"/>
                </a:solidFill>
                <a:highlight>
                  <a:srgbClr val="FFFFFF"/>
                </a:highlight>
              </a:rPr>
              <a:t>data structure</a:t>
            </a:r>
            <a:r>
              <a:rPr lang="en">
                <a:solidFill>
                  <a:srgbClr val="333333"/>
                </a:solidFill>
                <a:highlight>
                  <a:srgbClr val="FFFFFF"/>
                </a:highlight>
              </a:rPr>
              <a:t>, will require that we provide a physical view of the data using some collection of programming constructs and primitive data types. </a:t>
            </a:r>
            <a:endParaRPr>
              <a:solidFill>
                <a:srgbClr val="333333"/>
              </a:solidFill>
              <a:highlight>
                <a:srgbClr val="FFFFFF"/>
              </a:highlight>
            </a:endParaRPr>
          </a:p>
          <a:p>
            <a:pPr indent="-342900" lvl="0" marL="457200">
              <a:lnSpc>
                <a:spcPct val="115000"/>
              </a:lnSpc>
              <a:spcBef>
                <a:spcPts val="0"/>
              </a:spcBef>
              <a:spcAft>
                <a:spcPts val="0"/>
              </a:spcAft>
              <a:buClr>
                <a:srgbClr val="333333"/>
              </a:buClr>
              <a:buSzPts val="1800"/>
              <a:buChar char="-"/>
            </a:pPr>
            <a:r>
              <a:rPr lang="en">
                <a:solidFill>
                  <a:srgbClr val="333333"/>
                </a:solidFill>
                <a:highlight>
                  <a:srgbClr val="FFFFFF"/>
                </a:highlight>
              </a:rPr>
              <a:t>An ADT is a mathematical model for data types, where a data type is defined by its behavior (semantics) from the point of view of a user of the data, specifically in terms of possible values, possible operations on data of this type, and the behavior of these operations. This contrasts with data structures, which are concrete representations of data, and are the point of view of an implementer, not a user.</a:t>
            </a:r>
            <a:endParaRPr>
              <a:solidFill>
                <a:srgbClr val="333333"/>
              </a:solidFill>
              <a:highlight>
                <a:srgbClr val="FFFFFF"/>
              </a:highlight>
            </a:endParaRPr>
          </a:p>
          <a:p>
            <a:pPr indent="0" lvl="0" marL="0">
              <a:spcBef>
                <a:spcPts val="1600"/>
              </a:spcBef>
              <a:spcAft>
                <a:spcPts val="1600"/>
              </a:spcAft>
              <a:buNone/>
            </a:pPr>
            <a:r>
              <a:t/>
            </a:r>
            <a:endParaRPr>
              <a:solidFill>
                <a:srgbClr val="333333"/>
              </a:solidFill>
              <a:highlight>
                <a:srgbClr val="FFFFFF"/>
              </a:highlight>
            </a:endParaRPr>
          </a:p>
        </p:txBody>
      </p:sp>
      <p:pic>
        <p:nvPicPr>
          <p:cNvPr id="114" name="Shape 11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a Stack?</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Stack </a:t>
            </a:r>
            <a:r>
              <a:rPr lang="en"/>
              <a:t>is an ordered collection of items where the addition of new items and the removal of existing items always takes place at the same end. This end is commonly referred to as the “top.” The end opposite the top is known as the “base.”</a:t>
            </a:r>
            <a:endParaRPr/>
          </a:p>
          <a:p>
            <a:pPr indent="0" lvl="0" marL="0">
              <a:spcBef>
                <a:spcPts val="160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627600" y="2483500"/>
            <a:ext cx="3316900" cy="2387550"/>
          </a:xfrm>
          <a:prstGeom prst="rect">
            <a:avLst/>
          </a:prstGeom>
          <a:noFill/>
          <a:ln>
            <a:noFill/>
          </a:ln>
        </p:spPr>
      </p:pic>
      <p:pic>
        <p:nvPicPr>
          <p:cNvPr id="122" name="Shape 122"/>
          <p:cNvPicPr preferRelativeResize="0"/>
          <p:nvPr/>
        </p:nvPicPr>
        <p:blipFill>
          <a:blip r:embed="rId4">
            <a:alphaModFix/>
          </a:blip>
          <a:stretch>
            <a:fillRect/>
          </a:stretch>
        </p:blipFill>
        <p:spPr>
          <a:xfrm>
            <a:off x="4537675" y="2292500"/>
            <a:ext cx="4057575" cy="2578550"/>
          </a:xfrm>
          <a:prstGeom prst="rect">
            <a:avLst/>
          </a:prstGeom>
          <a:noFill/>
          <a:ln>
            <a:noFill/>
          </a:ln>
        </p:spPr>
      </p:pic>
      <p:pic>
        <p:nvPicPr>
          <p:cNvPr id="123" name="Shape 123"/>
          <p:cNvPicPr preferRelativeResize="0"/>
          <p:nvPr/>
        </p:nvPicPr>
        <p:blipFill>
          <a:blip r:embed="rId5">
            <a:alphaModFix/>
          </a:blip>
          <a:stretch>
            <a:fillRect/>
          </a:stretch>
        </p:blipFill>
        <p:spPr>
          <a:xfrm>
            <a:off x="7997775" y="193750"/>
            <a:ext cx="79035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