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gov.in/catalog/company-master-data"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seleniumhq.org/download/"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 to Web Scraping II</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a:spcBef>
                <a:spcPts val="0"/>
              </a:spcBef>
              <a:spcAft>
                <a:spcPts val="0"/>
              </a:spcAft>
              <a:buNone/>
            </a:pPr>
            <a:r>
              <a:rPr lang="en"/>
              <a:t> 		Selenium</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rgbClr val="000000"/>
              </a:buClr>
              <a:buSzPts val="1900"/>
              <a:buChar char="-"/>
            </a:pPr>
            <a:r>
              <a:rPr lang="en" sz="1900">
                <a:solidFill>
                  <a:srgbClr val="000000"/>
                </a:solidFill>
              </a:rPr>
              <a:t>Selenium is an automated web-browsing framework</a:t>
            </a:r>
            <a:endParaRPr sz="1900">
              <a:solidFill>
                <a:srgbClr val="000000"/>
              </a:solidFill>
            </a:endParaRPr>
          </a:p>
          <a:p>
            <a:pPr indent="-349250" lvl="0" marL="457200" marR="0" rtl="0" algn="l">
              <a:lnSpc>
                <a:spcPct val="115000"/>
              </a:lnSpc>
              <a:spcBef>
                <a:spcPts val="0"/>
              </a:spcBef>
              <a:spcAft>
                <a:spcPts val="0"/>
              </a:spcAft>
              <a:buClr>
                <a:srgbClr val="000000"/>
              </a:buClr>
              <a:buSzPts val="1900"/>
              <a:buChar char="-"/>
            </a:pPr>
            <a:r>
              <a:rPr lang="en" sz="1900">
                <a:solidFill>
                  <a:srgbClr val="000000"/>
                </a:solidFill>
              </a:rPr>
              <a:t>While it is extensively used for software testing it is also quite useful for webscraping.</a:t>
            </a:r>
            <a:endParaRPr sz="1900">
              <a:solidFill>
                <a:srgbClr val="000000"/>
              </a:solidFill>
            </a:endParaRPr>
          </a:p>
          <a:p>
            <a:pPr indent="0" lvl="0" marL="0" marR="0" rtl="0" algn="l">
              <a:lnSpc>
                <a:spcPct val="115000"/>
              </a:lnSpc>
              <a:spcBef>
                <a:spcPts val="1600"/>
              </a:spcBef>
              <a:spcAft>
                <a:spcPts val="0"/>
              </a:spcAft>
              <a:buNone/>
            </a:pPr>
            <a:r>
              <a:rPr lang="en" sz="1900">
                <a:solidFill>
                  <a:srgbClr val="000000"/>
                </a:solidFill>
              </a:rPr>
              <a:t>Why Selenium?</a:t>
            </a:r>
            <a:endParaRPr sz="1900">
              <a:solidFill>
                <a:srgbClr val="000000"/>
              </a:solidFill>
            </a:endParaRPr>
          </a:p>
          <a:p>
            <a:pPr indent="0" lvl="0" marL="0" marR="0" rtl="0" algn="l">
              <a:lnSpc>
                <a:spcPct val="115000"/>
              </a:lnSpc>
              <a:spcBef>
                <a:spcPts val="1600"/>
              </a:spcBef>
              <a:spcAft>
                <a:spcPts val="1600"/>
              </a:spcAft>
              <a:buNone/>
            </a:pPr>
            <a:r>
              <a:rPr lang="en" sz="1900">
                <a:solidFill>
                  <a:srgbClr val="000000"/>
                </a:solidFill>
              </a:rPr>
              <a:t>The problem with tools like BS4 is that they only retrieve the static HTML and CSS that comes from the server and not the dynamic part which is rendered using JavaScript. </a:t>
            </a:r>
            <a:endParaRPr sz="1900">
              <a:solidFill>
                <a:srgbClr val="000000"/>
              </a:solidFill>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a:spcBef>
                <a:spcPts val="0"/>
              </a:spcBef>
              <a:spcAft>
                <a:spcPts val="0"/>
              </a:spcAft>
              <a:buNone/>
            </a:pPr>
            <a:r>
              <a:rPr lang="en"/>
              <a:t> Scraper’s enemy: AJAX</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AJAX stands for Asynchronous Javascript and XML. It is a developer’s dream because one can </a:t>
            </a:r>
            <a:r>
              <a:rPr lang="en">
                <a:solidFill>
                  <a:srgbClr val="000000"/>
                </a:solidFill>
              </a:rPr>
              <a:t>update a web page without reloading the page.</a:t>
            </a:r>
            <a:endParaRPr>
              <a:solidFill>
                <a:srgbClr val="000000"/>
              </a:solidFill>
            </a:endParaRPr>
          </a:p>
          <a:p>
            <a:pPr indent="0" lvl="0" marL="0">
              <a:spcBef>
                <a:spcPts val="1600"/>
              </a:spcBef>
              <a:spcAft>
                <a:spcPts val="1600"/>
              </a:spcAft>
              <a:buNone/>
            </a:pPr>
            <a:r>
              <a:t/>
            </a:r>
            <a:endParaRPr/>
          </a:p>
        </p:txBody>
      </p:sp>
      <p:pic>
        <p:nvPicPr>
          <p:cNvPr id="69" name="Shape 69"/>
          <p:cNvPicPr preferRelativeResize="0"/>
          <p:nvPr/>
        </p:nvPicPr>
        <p:blipFill>
          <a:blip r:embed="rId3">
            <a:alphaModFix/>
          </a:blip>
          <a:stretch>
            <a:fillRect/>
          </a:stretch>
        </p:blipFill>
        <p:spPr>
          <a:xfrm>
            <a:off x="1862138" y="2067300"/>
            <a:ext cx="5419725" cy="2853300"/>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India govt. Public data website</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Consider the URL: </a:t>
            </a:r>
            <a:r>
              <a:rPr lang="en" u="sng">
                <a:solidFill>
                  <a:schemeClr val="hlink"/>
                </a:solidFill>
                <a:hlinkClick r:id="rId3"/>
              </a:rPr>
              <a:t>https://data.gov.in/catalog/company-master-data</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1600"/>
              </a:spcAft>
              <a:buNone/>
            </a:pPr>
            <a:r>
              <a:rPr lang="en">
                <a:solidFill>
                  <a:srgbClr val="000000"/>
                </a:solidFill>
              </a:rPr>
              <a:t>As you can see it is not possible to write a script using BS4 to scrape the webpage. </a:t>
            </a:r>
            <a:endParaRPr>
              <a:solidFill>
                <a:srgbClr val="000000"/>
              </a:solidFill>
            </a:endParaRPr>
          </a:p>
        </p:txBody>
      </p:sp>
      <p:pic>
        <p:nvPicPr>
          <p:cNvPr id="77" name="Shape 77"/>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 Selenium!</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Since Selenium essential mimics a human’s </a:t>
            </a:r>
            <a:r>
              <a:rPr lang="en">
                <a:solidFill>
                  <a:srgbClr val="000000"/>
                </a:solidFill>
              </a:rPr>
              <a:t>behaviour</a:t>
            </a:r>
            <a:r>
              <a:rPr lang="en">
                <a:solidFill>
                  <a:srgbClr val="000000"/>
                </a:solidFill>
              </a:rPr>
              <a:t> on the web as it can click, wait for pages to load etc. we can avoid the pitfalls of AJAX. </a:t>
            </a:r>
            <a:endParaRPr>
              <a:solidFill>
                <a:srgbClr val="000000"/>
              </a:solidFill>
            </a:endParaRPr>
          </a:p>
          <a:p>
            <a:pPr indent="0" lvl="0" marL="0">
              <a:spcBef>
                <a:spcPts val="1600"/>
              </a:spcBef>
              <a:spcAft>
                <a:spcPts val="0"/>
              </a:spcAft>
              <a:buNone/>
            </a:pPr>
            <a:r>
              <a:rPr lang="en" u="sng">
                <a:solidFill>
                  <a:srgbClr val="000000"/>
                </a:solidFill>
              </a:rPr>
              <a:t>Getting Started</a:t>
            </a:r>
            <a:endParaRPr u="sng">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Pip3 install -U selenium</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WebDrivers for your preferred browser: </a:t>
            </a:r>
            <a:endParaRPr>
              <a:solidFill>
                <a:srgbClr val="000000"/>
              </a:solidFill>
            </a:endParaRPr>
          </a:p>
          <a:p>
            <a:pPr indent="0" lvl="0" marL="0">
              <a:spcBef>
                <a:spcPts val="1600"/>
              </a:spcBef>
              <a:spcAft>
                <a:spcPts val="0"/>
              </a:spcAft>
              <a:buNone/>
            </a:pPr>
            <a:r>
              <a:rPr lang="en" u="sng">
                <a:solidFill>
                  <a:schemeClr val="hlink"/>
                </a:solidFill>
                <a:hlinkClick r:id="rId3"/>
              </a:rPr>
              <a:t>http://www.seleniumhq.org/download/</a:t>
            </a:r>
            <a:endParaRPr>
              <a:solidFill>
                <a:srgbClr val="000000"/>
              </a:solidFill>
            </a:endParaRPr>
          </a:p>
          <a:p>
            <a:pPr indent="0" lvl="0" marL="0">
              <a:spcBef>
                <a:spcPts val="1600"/>
              </a:spcBef>
              <a:spcAft>
                <a:spcPts val="0"/>
              </a:spcAft>
              <a:buNone/>
            </a:pPr>
            <a:r>
              <a:rPr lang="en" u="sng">
                <a:solidFill>
                  <a:srgbClr val="000000"/>
                </a:solidFill>
              </a:rPr>
              <a:t>Documentation</a:t>
            </a:r>
            <a:endParaRPr u="sng">
              <a:solidFill>
                <a:srgbClr val="000000"/>
              </a:solidFill>
            </a:endParaRPr>
          </a:p>
          <a:p>
            <a:pPr indent="0" lvl="0" marL="0">
              <a:spcBef>
                <a:spcPts val="1600"/>
              </a:spcBef>
              <a:spcAft>
                <a:spcPts val="1600"/>
              </a:spcAft>
              <a:buNone/>
            </a:pPr>
            <a:r>
              <a:rPr lang="en">
                <a:solidFill>
                  <a:srgbClr val="000000"/>
                </a:solidFill>
              </a:rPr>
              <a:t>http://selenium-python.readthedocs.io/</a:t>
            </a:r>
            <a:endParaRPr>
              <a:solidFill>
                <a:srgbClr val="000000"/>
              </a:solidFill>
            </a:endParaRPr>
          </a:p>
        </p:txBody>
      </p:sp>
      <p:pic>
        <p:nvPicPr>
          <p:cNvPr id="84" name="Shape 84"/>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