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3" r:id="rId10"/>
    <p:sldId id="275" r:id="rId11"/>
    <p:sldId id="276" r:id="rId12"/>
    <p:sldId id="277" r:id="rId13"/>
    <p:sldId id="278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3141"/>
  </p:normalViewPr>
  <p:slideViewPr>
    <p:cSldViewPr snapToGrid="0" snapToObjects="1">
      <p:cViewPr varScale="1">
        <p:scale>
          <a:sx n="88" d="100"/>
          <a:sy n="8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MongoDB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Mongo from ‘Humongous’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Free and Open </a:t>
            </a:r>
            <a:r>
              <a:rPr lang="en-US" sz="2400" dirty="0" smtClean="0">
                <a:solidFill>
                  <a:schemeClr val="bg1"/>
                </a:solidFill>
              </a:rPr>
              <a:t>Source written using C++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Oriented Database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Classified as NO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Users JSON like documents called BSON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Developed by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 Incorporation in C++, but some drivers are libraries are in C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MongoDB</a:t>
            </a:r>
            <a:r>
              <a:rPr lang="en-US" b="1" dirty="0" smtClean="0">
                <a:solidFill>
                  <a:schemeClr val="bg1"/>
                </a:solidFill>
              </a:rPr>
              <a:t> Fundamental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Physical container of collections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Collections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Group of Mongo DB Documents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key-value pair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RDBMS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Mongo </a:t>
            </a:r>
            <a:r>
              <a:rPr lang="en-US" sz="2400" dirty="0" smtClean="0">
                <a:solidFill>
                  <a:schemeClr val="bg1"/>
                </a:solidFill>
              </a:rPr>
              <a:t>DB (Comparison)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Database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Database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Table </a:t>
            </a:r>
            <a:r>
              <a:rPr lang="mr-IN" sz="2400" dirty="0" smtClean="0">
                <a:solidFill>
                  <a:schemeClr val="bg1"/>
                </a:solidFill>
              </a:rPr>
              <a:t>–</a:t>
            </a:r>
            <a:r>
              <a:rPr lang="en-US" sz="2400" dirty="0" smtClean="0">
                <a:solidFill>
                  <a:schemeClr val="bg1"/>
                </a:solidFill>
              </a:rPr>
              <a:t> Collections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Record (Row) - Document</a:t>
            </a: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Use cases, Pros and Cons of No-SQL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4" y="1476804"/>
            <a:ext cx="99012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Schema Less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Ease of scaling out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Why to Use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Document storage in the form of JSON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Index any attribute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Auto </a:t>
            </a:r>
            <a:r>
              <a:rPr lang="en-US" sz="2400" dirty="0" err="1" smtClean="0">
                <a:solidFill>
                  <a:schemeClr val="bg1"/>
                </a:solidFill>
              </a:rPr>
              <a:t>Sharding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Professional Support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When to use </a:t>
            </a:r>
            <a:r>
              <a:rPr lang="en-US" sz="2400" dirty="0" err="1" smtClean="0">
                <a:solidFill>
                  <a:schemeClr val="bg1"/>
                </a:solidFill>
              </a:rPr>
              <a:t>MongoDB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Big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Content Management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Mobile and Social Infrastructure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Hubs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192137"/>
            <a:ext cx="99012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err="1" smtClean="0">
                <a:solidFill>
                  <a:schemeClr val="bg1"/>
                </a:solidFill>
              </a:rPr>
              <a:t>Adhoc</a:t>
            </a:r>
            <a:r>
              <a:rPr lang="en-US" sz="2400" dirty="0" smtClean="0">
                <a:solidFill>
                  <a:schemeClr val="bg1"/>
                </a:solidFill>
              </a:rPr>
              <a:t> Queries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Indexing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Replication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Load balancing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File Storage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Aggregation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 Modeling with Website Blog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192137"/>
            <a:ext cx="9901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8207" y="1884363"/>
            <a:ext cx="9783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Every post has a unique title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can have one or more tags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has the name of the publisher and total number of likes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post has comments given by users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RDBMS Schema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Posts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Taglist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err="1" smtClean="0">
                <a:solidFill>
                  <a:schemeClr val="bg1"/>
                </a:solidFill>
              </a:rPr>
              <a:t>MongoDB</a:t>
            </a:r>
            <a:r>
              <a:rPr lang="en-US" b="1" smtClean="0">
                <a:solidFill>
                  <a:schemeClr val="bg1"/>
                </a:solidFill>
              </a:rPr>
              <a:t> Schema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826" y="1192137"/>
            <a:ext cx="9901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9794" y="1643273"/>
            <a:ext cx="95721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{ _id: POST_ID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title: TITLE_OF_POST,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description: POST_DESCRIPTION,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by: POST_BY, 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r>
              <a:rPr lang="en-US" dirty="0" smtClean="0">
                <a:solidFill>
                  <a:schemeClr val="bg1"/>
                </a:solidFill>
              </a:rPr>
              <a:t>: URL_OF_POST,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tags: [TAG1, TAG2, TAG3],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likes: TOTAL_LIKES,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comments: [ { </a:t>
            </a:r>
            <a:r>
              <a:rPr lang="en-US" dirty="0" err="1" smtClean="0">
                <a:solidFill>
                  <a:schemeClr val="bg1"/>
                </a:solidFill>
              </a:rPr>
              <a:t>user:'COMMENT_BY</a:t>
            </a:r>
            <a:r>
              <a:rPr lang="en-US" dirty="0" smtClean="0">
                <a:solidFill>
                  <a:schemeClr val="bg1"/>
                </a:solidFill>
              </a:rPr>
              <a:t>',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message: TEXT, 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dateCreated</a:t>
            </a:r>
            <a:r>
              <a:rPr lang="en-US" dirty="0" smtClean="0">
                <a:solidFill>
                  <a:schemeClr val="bg1"/>
                </a:solidFill>
              </a:rPr>
              <a:t>: DATE_TIME,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like: LIKES },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en-US" dirty="0" err="1" smtClean="0">
                <a:solidFill>
                  <a:schemeClr val="bg1"/>
                </a:solidFill>
              </a:rPr>
              <a:t>user:'COMMENT_BY</a:t>
            </a:r>
            <a:r>
              <a:rPr lang="en-US" dirty="0" smtClean="0">
                <a:solidFill>
                  <a:schemeClr val="bg1"/>
                </a:solidFill>
              </a:rPr>
              <a:t>', message: TEXT, </a:t>
            </a:r>
            <a:r>
              <a:rPr lang="en-US" dirty="0" err="1" smtClean="0">
                <a:solidFill>
                  <a:schemeClr val="bg1"/>
                </a:solidFill>
              </a:rPr>
              <a:t>dateCreated</a:t>
            </a:r>
            <a:r>
              <a:rPr lang="en-US" dirty="0" smtClean="0">
                <a:solidFill>
                  <a:schemeClr val="bg1"/>
                </a:solidFill>
              </a:rPr>
              <a:t>: DATE_TIME, like: LIKES } ] 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solidFill>
            <a:schemeClr val="accent2">
              <a:alpha val="41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6829426" y="2489120"/>
            <a:ext cx="536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err="1" smtClean="0">
                <a:solidFill>
                  <a:schemeClr val="bg1"/>
                </a:solidFill>
              </a:rPr>
              <a:t>MongoDB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Agenda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No SQL Introduction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No SQL Example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Architecture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Features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Installation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Python Library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3200" dirty="0" err="1" smtClean="0">
                <a:solidFill>
                  <a:schemeClr val="bg1"/>
                </a:solidFill>
              </a:rPr>
              <a:t>MongoDB</a:t>
            </a:r>
            <a:r>
              <a:rPr lang="en-US" sz="3200" dirty="0" smtClean="0">
                <a:solidFill>
                  <a:schemeClr val="bg1"/>
                </a:solidFill>
              </a:rPr>
              <a:t>  - </a:t>
            </a:r>
            <a:r>
              <a:rPr lang="en-US" sz="3200" dirty="0" err="1" smtClean="0">
                <a:solidFill>
                  <a:schemeClr val="bg1"/>
                </a:solidFill>
              </a:rPr>
              <a:t>Handson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Introduction to No - SQL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6800" y="1168399"/>
            <a:ext cx="97242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Non Relational DBMS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Designed for distributed data stores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Data </a:t>
            </a:r>
            <a:r>
              <a:rPr lang="en-US" sz="2400" dirty="0" smtClean="0">
                <a:solidFill>
                  <a:schemeClr val="bg1"/>
                </a:solidFill>
              </a:rPr>
              <a:t>Storing may not require fixed schema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Avoid Join Operations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Scale horizontally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Exponential data </a:t>
            </a:r>
            <a:r>
              <a:rPr lang="en-US" sz="2400" dirty="0" smtClean="0">
                <a:solidFill>
                  <a:schemeClr val="bg1"/>
                </a:solidFill>
              </a:rPr>
              <a:t>increase in following cases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Google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Facebook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Personal User Information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Social Graphs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Geo Location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User generated content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Machine Logs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RDBMS vs No-SQL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8125" y="1133356"/>
            <a:ext cx="97229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RDBMS (ACID Rules)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Structured and Organized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and Relationships are stored in separate tables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Data manipulation language, Data definition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Tight </a:t>
            </a:r>
            <a:r>
              <a:rPr lang="en-US" dirty="0" smtClean="0">
                <a:solidFill>
                  <a:schemeClr val="bg1"/>
                </a:solidFill>
              </a:rPr>
              <a:t>Consistency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ACID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Atomicity, Consistency, Isolated, Durability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Not only SQL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declarative query language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predefined schema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Categories : Key-Value </a:t>
            </a:r>
            <a:r>
              <a:rPr lang="en-US" dirty="0" smtClean="0">
                <a:solidFill>
                  <a:schemeClr val="bg1"/>
                </a:solidFill>
              </a:rPr>
              <a:t>pair storage, </a:t>
            </a:r>
            <a:r>
              <a:rPr lang="en-US" dirty="0" smtClean="0">
                <a:solidFill>
                  <a:schemeClr val="bg1"/>
                </a:solidFill>
              </a:rPr>
              <a:t>Column </a:t>
            </a:r>
            <a:r>
              <a:rPr lang="en-US" dirty="0" smtClean="0">
                <a:solidFill>
                  <a:schemeClr val="bg1"/>
                </a:solidFill>
              </a:rPr>
              <a:t>storage, </a:t>
            </a:r>
            <a:r>
              <a:rPr lang="en-US" dirty="0" smtClean="0">
                <a:solidFill>
                  <a:schemeClr val="bg1"/>
                </a:solidFill>
              </a:rPr>
              <a:t>Document </a:t>
            </a:r>
            <a:r>
              <a:rPr lang="en-US" dirty="0" smtClean="0">
                <a:solidFill>
                  <a:schemeClr val="bg1"/>
                </a:solidFill>
              </a:rPr>
              <a:t>store and </a:t>
            </a:r>
            <a:r>
              <a:rPr lang="en-US" dirty="0" smtClean="0">
                <a:solidFill>
                  <a:schemeClr val="bg1"/>
                </a:solidFill>
              </a:rPr>
              <a:t>Graph </a:t>
            </a:r>
            <a:r>
              <a:rPr lang="en-US" dirty="0" smtClean="0">
                <a:solidFill>
                  <a:schemeClr val="bg1"/>
                </a:solidFill>
              </a:rPr>
              <a:t>database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Eventual consistency rather than ACID property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Unstructured and unpredictable data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CAP (Consistency, Availability and Partitioning) theorem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Prioritizes high performance, high availability and scalability</a:t>
            </a:r>
          </a:p>
          <a:p>
            <a:pPr marL="742950" lvl="1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CAP Theorem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8959" y="1251890"/>
            <a:ext cx="972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74" y="0"/>
            <a:ext cx="1007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Key value stores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Most Commonly Used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Designed to handle huge amount of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Based on Amazon Dynamo’s Paper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Schema Less Data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Key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strings, lists, sets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Work well for shopping cart contents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dirty="0" smtClean="0">
                <a:solidFill>
                  <a:schemeClr val="bg1"/>
                </a:solidFill>
              </a:rPr>
              <a:t>, Dynamo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Column Oriented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Primarily work on columns , every column treated individually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Values of single column stored contiguously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Query processors work on columns only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Works good on data warehouses, business intelligence, CRMs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BigTable</a:t>
            </a:r>
            <a:r>
              <a:rPr lang="en-US" dirty="0" smtClean="0">
                <a:solidFill>
                  <a:schemeClr val="bg1"/>
                </a:solidFill>
              </a:rPr>
              <a:t>, Cassandra, </a:t>
            </a:r>
            <a:r>
              <a:rPr lang="en-US" dirty="0" err="1" smtClean="0">
                <a:solidFill>
                  <a:schemeClr val="bg1"/>
                </a:solidFill>
              </a:rPr>
              <a:t>SimpleDB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 Databases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 Contd..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 Databases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Stores data in graphs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Graphs contains edges and </a:t>
            </a:r>
            <a:r>
              <a:rPr lang="en-US" dirty="0" err="1" smtClean="0">
                <a:solidFill>
                  <a:schemeClr val="bg1"/>
                </a:solidFill>
              </a:rPr>
              <a:t>verticies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Collection of nodes and edges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Node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Entity, Edge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Relationship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(Node, Edge) defined by unique identifier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Each node knows its adjacent nodes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OrientDB</a:t>
            </a:r>
            <a:endParaRPr lang="en-US" dirty="0" smtClean="0">
              <a:solidFill>
                <a:schemeClr val="bg1"/>
              </a:solidFill>
            </a:endParaRPr>
          </a:p>
          <a:p>
            <a:pPr marL="1200150" lvl="2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38193"/>
              </p:ext>
            </p:extLst>
          </p:nvPr>
        </p:nvGraphicFramePr>
        <p:xfrm>
          <a:off x="2892029" y="4078804"/>
          <a:ext cx="8305800" cy="23876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Graph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Vertices and Edges set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Rows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Columns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Key/value pairs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Joins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Edges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59794" y="279400"/>
            <a:ext cx="9901238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NO SQL Categories Contd..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8826" y="1884363"/>
            <a:ext cx="100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9795" y="1270000"/>
            <a:ext cx="9901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Oriented Databases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Collection of documents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Document is Key-Value Collection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 schema in documents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Eg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MongoDB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25175"/>
              </p:ext>
            </p:extLst>
          </p:nvPr>
        </p:nvGraphicFramePr>
        <p:xfrm>
          <a:off x="2637367" y="4132678"/>
          <a:ext cx="8305800" cy="23876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355547"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Document model</a:t>
                      </a:r>
                    </a:p>
                  </a:txBody>
                  <a:tcPr marL="101600" marR="101600" marT="101600" marB="101600" anchor="b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3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Rows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Columns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Key/value pairs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Joins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not available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9828</TotalTime>
  <Words>606</Words>
  <Application>Microsoft Macintosh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Agenda </vt:lpstr>
      <vt:lpstr>Introduction to No - SQL </vt:lpstr>
      <vt:lpstr>RDBMS vs No-SQL </vt:lpstr>
      <vt:lpstr>CAP Theorem</vt:lpstr>
      <vt:lpstr>NO SQL Categories</vt:lpstr>
      <vt:lpstr>NO SQL Categories Contd..</vt:lpstr>
      <vt:lpstr>NO SQL Categories Contd..</vt:lpstr>
      <vt:lpstr>MongoDB</vt:lpstr>
      <vt:lpstr>MongoDB Fundamental Elements</vt:lpstr>
      <vt:lpstr>Use cases, Pros and Cons of No-SQL</vt:lpstr>
      <vt:lpstr>Features</vt:lpstr>
      <vt:lpstr>Data Modeling with Website Blog</vt:lpstr>
      <vt:lpstr>MongoDB Schema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149</cp:revision>
  <dcterms:created xsi:type="dcterms:W3CDTF">2017-08-17T08:48:39Z</dcterms:created>
  <dcterms:modified xsi:type="dcterms:W3CDTF">2017-12-24T06:50:22Z</dcterms:modified>
</cp:coreProperties>
</file>