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2" r:id="rId8"/>
    <p:sldId id="274" r:id="rId9"/>
    <p:sldId id="273" r:id="rId10"/>
    <p:sldId id="275" r:id="rId11"/>
    <p:sldId id="276" r:id="rId12"/>
    <p:sldId id="277" r:id="rId13"/>
    <p:sldId id="278" r:id="rId14"/>
    <p:sldId id="284" r:id="rId15"/>
    <p:sldId id="285" r:id="rId16"/>
    <p:sldId id="287" r:id="rId17"/>
    <p:sldId id="286" r:id="rId18"/>
    <p:sldId id="283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2960"/>
  </p:normalViewPr>
  <p:slideViewPr>
    <p:cSldViewPr snapToGrid="0" snapToObjects="1">
      <p:cViewPr varScale="1">
        <p:scale>
          <a:sx n="87" d="100"/>
          <a:sy n="87" d="100"/>
        </p:scale>
        <p:origin x="1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1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9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9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9602-A345-3849-A33B-CD44CAA0DA77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MongoDB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9795" y="1270000"/>
            <a:ext cx="990123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Mongo from ‘Humongous’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Free and Open Source written using C++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Document Oriented Database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Classified as NO SQL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Users JSON like documents called BSON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Developed by </a:t>
            </a:r>
            <a:r>
              <a:rPr lang="en-US" sz="2400" dirty="0" err="1" smtClean="0">
                <a:solidFill>
                  <a:schemeClr val="bg1"/>
                </a:solidFill>
              </a:rPr>
              <a:t>MongoDB</a:t>
            </a:r>
            <a:r>
              <a:rPr lang="en-US" sz="2400" dirty="0" smtClean="0">
                <a:solidFill>
                  <a:schemeClr val="bg1"/>
                </a:solidFill>
              </a:rPr>
              <a:t> Incorporation in C++, but some drivers are libraries are in C</a:t>
            </a: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0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MongoDB</a:t>
            </a:r>
            <a:r>
              <a:rPr lang="en-US" b="1" dirty="0" smtClean="0">
                <a:solidFill>
                  <a:schemeClr val="bg1"/>
                </a:solidFill>
              </a:rPr>
              <a:t> Fundamental Elements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9795" y="1270000"/>
            <a:ext cx="99012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Database </a:t>
            </a:r>
            <a:r>
              <a:rPr lang="mr-IN" sz="2400" dirty="0" smtClean="0">
                <a:solidFill>
                  <a:schemeClr val="bg1"/>
                </a:solidFill>
              </a:rPr>
              <a:t>–</a:t>
            </a:r>
            <a:r>
              <a:rPr lang="en-US" sz="2400" dirty="0" smtClean="0">
                <a:solidFill>
                  <a:schemeClr val="bg1"/>
                </a:solidFill>
              </a:rPr>
              <a:t> Physical container of collections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Collections </a:t>
            </a:r>
            <a:r>
              <a:rPr lang="mr-IN" sz="2400" dirty="0" smtClean="0">
                <a:solidFill>
                  <a:schemeClr val="bg1"/>
                </a:solidFill>
              </a:rPr>
              <a:t>–</a:t>
            </a:r>
            <a:r>
              <a:rPr lang="en-US" sz="2400" dirty="0" smtClean="0">
                <a:solidFill>
                  <a:schemeClr val="bg1"/>
                </a:solidFill>
              </a:rPr>
              <a:t> Group of Mongo DB Documents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Document </a:t>
            </a:r>
            <a:r>
              <a:rPr lang="mr-IN" sz="2400" dirty="0" smtClean="0">
                <a:solidFill>
                  <a:schemeClr val="bg1"/>
                </a:solidFill>
              </a:rPr>
              <a:t>–</a:t>
            </a:r>
            <a:r>
              <a:rPr lang="en-US" sz="2400" dirty="0" smtClean="0">
                <a:solidFill>
                  <a:schemeClr val="bg1"/>
                </a:solidFill>
              </a:rPr>
              <a:t> key-value pair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RDBMS </a:t>
            </a:r>
            <a:r>
              <a:rPr lang="mr-IN" sz="2400" dirty="0" smtClean="0">
                <a:solidFill>
                  <a:schemeClr val="bg1"/>
                </a:solidFill>
              </a:rPr>
              <a:t>–</a:t>
            </a:r>
            <a:r>
              <a:rPr lang="en-US" sz="2400" dirty="0" smtClean="0">
                <a:solidFill>
                  <a:schemeClr val="bg1"/>
                </a:solidFill>
              </a:rPr>
              <a:t> Mongo DB (Comparison)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Database </a:t>
            </a:r>
            <a:r>
              <a:rPr lang="mr-IN" sz="2400" dirty="0" smtClean="0">
                <a:solidFill>
                  <a:schemeClr val="bg1"/>
                </a:solidFill>
              </a:rPr>
              <a:t>–</a:t>
            </a:r>
            <a:r>
              <a:rPr lang="en-US" sz="2400" dirty="0" smtClean="0">
                <a:solidFill>
                  <a:schemeClr val="bg1"/>
                </a:solidFill>
              </a:rPr>
              <a:t> Database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Table </a:t>
            </a:r>
            <a:r>
              <a:rPr lang="mr-IN" sz="2400" dirty="0" smtClean="0">
                <a:solidFill>
                  <a:schemeClr val="bg1"/>
                </a:solidFill>
              </a:rPr>
              <a:t>–</a:t>
            </a:r>
            <a:r>
              <a:rPr lang="en-US" sz="2400" dirty="0" smtClean="0">
                <a:solidFill>
                  <a:schemeClr val="bg1"/>
                </a:solidFill>
              </a:rPr>
              <a:t> Collections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Record (Row) - Document</a:t>
            </a:r>
          </a:p>
          <a:p>
            <a:pPr marL="742950" lvl="1" indent="-28575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Use cases, Pros and Cons of No-SQL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9794" y="1476804"/>
            <a:ext cx="990123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Schema Less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Ease of scaling out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Why to Use </a:t>
            </a:r>
            <a:r>
              <a:rPr lang="en-US" sz="2400" dirty="0" err="1" smtClean="0">
                <a:solidFill>
                  <a:schemeClr val="bg1"/>
                </a:solidFill>
              </a:rPr>
              <a:t>MongoDB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Document storage in the form of JSON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Index any attribute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Auto </a:t>
            </a:r>
            <a:r>
              <a:rPr lang="en-US" sz="2400" dirty="0" err="1" smtClean="0">
                <a:solidFill>
                  <a:schemeClr val="bg1"/>
                </a:solidFill>
              </a:rPr>
              <a:t>Sharding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Professional Support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When to use </a:t>
            </a:r>
            <a:r>
              <a:rPr lang="en-US" sz="2400" dirty="0" err="1" smtClean="0">
                <a:solidFill>
                  <a:schemeClr val="bg1"/>
                </a:solidFill>
              </a:rPr>
              <a:t>MongoDB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Big Data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Content Management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Mobile and Social Infrastructure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Data Hubs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	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Features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8741" y="1320799"/>
            <a:ext cx="93320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err="1" smtClean="0">
                <a:solidFill>
                  <a:schemeClr val="bg1"/>
                </a:solidFill>
              </a:rPr>
              <a:t>Adhoc</a:t>
            </a:r>
            <a:r>
              <a:rPr lang="en-US" sz="2400" dirty="0" smtClean="0">
                <a:solidFill>
                  <a:schemeClr val="bg1"/>
                </a:solidFill>
              </a:rPr>
              <a:t> Queries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Indexing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Replication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Keep data safe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Disaster Recovery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Aggregation (sum, </a:t>
            </a:r>
            <a:r>
              <a:rPr lang="en-US" sz="2400" dirty="0" err="1" smtClean="0">
                <a:solidFill>
                  <a:schemeClr val="bg1"/>
                </a:solidFill>
              </a:rPr>
              <a:t>avg</a:t>
            </a:r>
            <a:r>
              <a:rPr lang="en-US" sz="2400" dirty="0" smtClean="0">
                <a:solidFill>
                  <a:schemeClr val="bg1"/>
                </a:solidFill>
              </a:rPr>
              <a:t>, min, max)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err="1" smtClean="0">
                <a:solidFill>
                  <a:schemeClr val="bg1"/>
                </a:solidFill>
              </a:rPr>
              <a:t>Sharding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Replication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8826" y="1215632"/>
            <a:ext cx="933200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Keep the data safe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Disaster Recovery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No downtime maintenance (like backups, index rebuilds)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Replica set is transparent to the application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How does replication works?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Replica set is a group of 2 or more nodes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One node is primary, others are secondary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Data replicates from primary to  secondary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At the time of failure, election establishes for primary and a new primary node is elected. </a:t>
            </a:r>
          </a:p>
          <a:p>
            <a:pPr marL="1257300" lvl="2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Replication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0369" y="1709118"/>
            <a:ext cx="9332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1257300" lvl="2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47" y="1367896"/>
            <a:ext cx="6449464" cy="498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Sharding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0369" y="1709118"/>
            <a:ext cx="9332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1257300" lvl="2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59794" y="1099517"/>
            <a:ext cx="9332007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err="1" smtClean="0">
                <a:solidFill>
                  <a:schemeClr val="bg1"/>
                </a:solidFill>
              </a:rPr>
              <a:t>Sharding</a:t>
            </a:r>
            <a:r>
              <a:rPr lang="en-US" sz="2400" dirty="0" smtClean="0">
                <a:solidFill>
                  <a:schemeClr val="bg1"/>
                </a:solidFill>
              </a:rPr>
              <a:t> is a process of storing data records across multiple machines and it is </a:t>
            </a:r>
            <a:r>
              <a:rPr lang="en-US" sz="2400" dirty="0" err="1" smtClean="0">
                <a:solidFill>
                  <a:schemeClr val="bg1"/>
                </a:solidFill>
              </a:rPr>
              <a:t>mongodb’s</a:t>
            </a:r>
            <a:r>
              <a:rPr lang="en-US" sz="2400" dirty="0" smtClean="0">
                <a:solidFill>
                  <a:schemeClr val="bg1"/>
                </a:solidFill>
              </a:rPr>
              <a:t> approach to meet the demands of the data growth.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As the size of the data increases, </a:t>
            </a:r>
            <a:r>
              <a:rPr lang="en-US" sz="2400" dirty="0" err="1" smtClean="0">
                <a:solidFill>
                  <a:schemeClr val="bg1"/>
                </a:solidFill>
              </a:rPr>
              <a:t>sharding</a:t>
            </a:r>
            <a:r>
              <a:rPr lang="en-US" sz="2400" dirty="0" smtClean="0">
                <a:solidFill>
                  <a:schemeClr val="bg1"/>
                </a:solidFill>
              </a:rPr>
              <a:t> solves the problem of horizontal scaling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With </a:t>
            </a:r>
            <a:r>
              <a:rPr lang="en-US" sz="2400" dirty="0" err="1" smtClean="0">
                <a:solidFill>
                  <a:schemeClr val="bg1"/>
                </a:solidFill>
              </a:rPr>
              <a:t>sharding</a:t>
            </a:r>
            <a:r>
              <a:rPr lang="en-US" sz="2400" dirty="0" smtClean="0">
                <a:solidFill>
                  <a:schemeClr val="bg1"/>
                </a:solidFill>
              </a:rPr>
              <a:t> you add more machines to support data growth and the demands of read and write operations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Shards </a:t>
            </a:r>
            <a:r>
              <a:rPr lang="mr-IN" sz="2400" dirty="0" smtClean="0">
                <a:solidFill>
                  <a:schemeClr val="bg1"/>
                </a:solidFill>
              </a:rPr>
              <a:t>–</a:t>
            </a:r>
            <a:r>
              <a:rPr lang="en-US" sz="2400" dirty="0" smtClean="0">
                <a:solidFill>
                  <a:schemeClr val="bg1"/>
                </a:solidFill>
              </a:rPr>
              <a:t> used to store data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err="1" smtClean="0">
                <a:solidFill>
                  <a:schemeClr val="bg1"/>
                </a:solidFill>
              </a:rPr>
              <a:t>Config</a:t>
            </a:r>
            <a:r>
              <a:rPr lang="en-US" sz="2400" dirty="0" smtClean="0">
                <a:solidFill>
                  <a:schemeClr val="bg1"/>
                </a:solidFill>
              </a:rPr>
              <a:t> servers </a:t>
            </a:r>
            <a:r>
              <a:rPr lang="mr-IN" sz="2400" dirty="0" smtClean="0">
                <a:solidFill>
                  <a:schemeClr val="bg1"/>
                </a:solidFill>
              </a:rPr>
              <a:t>–</a:t>
            </a:r>
            <a:r>
              <a:rPr lang="en-US" sz="2400" dirty="0" smtClean="0">
                <a:solidFill>
                  <a:schemeClr val="bg1"/>
                </a:solidFill>
              </a:rPr>
              <a:t> stores the cluster’s metadata. This data contains the mapping of cluster’s data set to the shards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Query routers </a:t>
            </a:r>
            <a:r>
              <a:rPr lang="mr-IN" sz="2400" dirty="0" smtClean="0">
                <a:solidFill>
                  <a:schemeClr val="bg1"/>
                </a:solidFill>
              </a:rPr>
              <a:t>–</a:t>
            </a:r>
            <a:r>
              <a:rPr lang="en-US" sz="2400" dirty="0" smtClean="0">
                <a:solidFill>
                  <a:schemeClr val="bg1"/>
                </a:solidFill>
              </a:rPr>
              <a:t> they are mongo client instances which will interface with the client applications and direct operations to the appropriate shard. </a:t>
            </a:r>
          </a:p>
          <a:p>
            <a:pPr marL="1257300" lvl="2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Sharding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0369" y="1709118"/>
            <a:ext cx="9332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1257300" lvl="2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369" y="1368612"/>
            <a:ext cx="73025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Content Placeholder 3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2159640" y="279360"/>
            <a:ext cx="990000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Mongo DB Installation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028960" y="1884240"/>
            <a:ext cx="100310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2159640" y="1270080"/>
            <a:ext cx="9900000" cy="51897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Ubuntu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sudo</a:t>
            </a:r>
            <a:r>
              <a:rPr lang="en-IN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IN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apt-get install </a:t>
            </a:r>
            <a:r>
              <a:rPr lang="en-IN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mongodb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sudo</a:t>
            </a:r>
            <a:r>
              <a:rPr lang="en-IN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IN" sz="2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mongod</a:t>
            </a:r>
            <a:endParaRPr lang="en-IN" sz="20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743040" lvl="1" indent="-28476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</a:t>
            </a:r>
            <a:r>
              <a:rPr lang="en-IN" sz="20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mongod</a:t>
            </a:r>
            <a:r>
              <a:rPr lang="en-IN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terminates </a:t>
            </a:r>
          </a:p>
          <a:p>
            <a:pPr marL="1200240" lvl="2" indent="-284760">
              <a:buClr>
                <a:srgbClr val="FFFFFF"/>
              </a:buClr>
              <a:buFont typeface="Wingdings" charset="2"/>
              <a:buChar char=""/>
            </a:pPr>
            <a:r>
              <a:rPr lang="en-IN" sz="20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sudo</a:t>
            </a:r>
            <a:r>
              <a:rPr lang="en-IN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IN" sz="20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mkdir</a:t>
            </a:r>
            <a:r>
              <a:rPr lang="en-IN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/data</a:t>
            </a:r>
          </a:p>
          <a:p>
            <a:pPr marL="1200240" lvl="2" indent="-284760">
              <a:buClr>
                <a:srgbClr val="FFFFFF"/>
              </a:buClr>
              <a:buFont typeface="Wingdings" charset="2"/>
              <a:buChar char=""/>
            </a:pPr>
            <a:r>
              <a:rPr lang="en-IN" sz="2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sudo</a:t>
            </a:r>
            <a:r>
              <a:rPr lang="en-IN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IN" sz="2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mkdir</a:t>
            </a:r>
            <a:r>
              <a:rPr lang="en-IN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/data/</a:t>
            </a:r>
            <a:r>
              <a:rPr lang="en-IN" sz="2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db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another terminal and enter mongo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will see one connection has been made message in the </a:t>
            </a:r>
            <a:r>
              <a:rPr lang="en-IN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mongod</a:t>
            </a:r>
            <a:r>
              <a:rPr lang="en-IN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IN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daemon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</a:t>
            </a:r>
            <a:r>
              <a:rPr lang="en-IN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MacOS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brew install </a:t>
            </a:r>
            <a:r>
              <a:rPr lang="en-IN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mongodb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sudo</a:t>
            </a:r>
            <a:r>
              <a:rPr lang="en-IN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IN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mongod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another terminal and enter mongo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will see one connection has been made message in the </a:t>
            </a:r>
            <a:r>
              <a:rPr lang="en-IN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mongod</a:t>
            </a:r>
            <a:r>
              <a:rPr lang="en-IN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IN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daemon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https://</a:t>
            </a:r>
            <a:r>
              <a:rPr lang="en-IN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docs.mongodb.com</a:t>
            </a:r>
            <a:r>
              <a:rPr lang="en-IN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/manual/tutorial/install-</a:t>
            </a:r>
            <a:r>
              <a:rPr lang="en-IN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mongodb</a:t>
            </a:r>
            <a:r>
              <a:rPr lang="en-IN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-on-</a:t>
            </a:r>
            <a:r>
              <a:rPr lang="en-IN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ubuntu</a:t>
            </a:r>
            <a:r>
              <a:rPr lang="en-IN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3206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Data Modeling with Website Blog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8826" y="1192137"/>
            <a:ext cx="9901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	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08207" y="1884363"/>
            <a:ext cx="97837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Every post has a unique title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Every post can have one or more tags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Every post has the name of the publisher and total number of likes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Every post has comments given by users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RDBMS Schema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Comments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Posts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Taglist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0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solidFill>
            <a:schemeClr val="accent2">
              <a:alpha val="41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6829426" y="2489120"/>
            <a:ext cx="5362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 err="1" smtClean="0">
                <a:solidFill>
                  <a:schemeClr val="bg1"/>
                </a:solidFill>
              </a:rPr>
              <a:t>MongoDB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err="1" smtClean="0">
                <a:solidFill>
                  <a:schemeClr val="bg1"/>
                </a:solidFill>
              </a:rPr>
              <a:t>MongoDB</a:t>
            </a:r>
            <a:r>
              <a:rPr lang="en-US" b="1" smtClean="0">
                <a:solidFill>
                  <a:schemeClr val="bg1"/>
                </a:solidFill>
              </a:rPr>
              <a:t> Schema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8826" y="1192137"/>
            <a:ext cx="9901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	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59794" y="1643273"/>
            <a:ext cx="95721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{ _id: POST_ID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</a:rPr>
              <a:t>title: TITLE_OF_POST,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</a:rPr>
              <a:t>description: POST_DESCRIPTION,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</a:rPr>
              <a:t>by: POST_BY, </a:t>
            </a: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url</a:t>
            </a:r>
            <a:r>
              <a:rPr lang="en-US" dirty="0" smtClean="0">
                <a:solidFill>
                  <a:schemeClr val="bg1"/>
                </a:solidFill>
              </a:rPr>
              <a:t>: URL_OF_POST,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</a:rPr>
              <a:t>tags: [TAG1, TAG2, TAG3],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</a:rPr>
              <a:t>likes: TOTAL_LIKES,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</a:rPr>
              <a:t>comments: [ { </a:t>
            </a:r>
            <a:r>
              <a:rPr lang="en-US" dirty="0" err="1" smtClean="0">
                <a:solidFill>
                  <a:schemeClr val="bg1"/>
                </a:solidFill>
              </a:rPr>
              <a:t>user:'COMMENT_BY</a:t>
            </a:r>
            <a:r>
              <a:rPr lang="en-US" dirty="0" smtClean="0">
                <a:solidFill>
                  <a:schemeClr val="bg1"/>
                </a:solidFill>
              </a:rPr>
              <a:t>',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</a:rPr>
              <a:t>message: TEXT, </a:t>
            </a: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dateCreated</a:t>
            </a:r>
            <a:r>
              <a:rPr lang="en-US" dirty="0" smtClean="0">
                <a:solidFill>
                  <a:schemeClr val="bg1"/>
                </a:solidFill>
              </a:rPr>
              <a:t>: DATE_TIME,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</a:rPr>
              <a:t>like: LIKES },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en-US" dirty="0" err="1" smtClean="0">
                <a:solidFill>
                  <a:schemeClr val="bg1"/>
                </a:solidFill>
              </a:rPr>
              <a:t>user:'COMMENT_BY</a:t>
            </a:r>
            <a:r>
              <a:rPr lang="en-US" dirty="0" smtClean="0">
                <a:solidFill>
                  <a:schemeClr val="bg1"/>
                </a:solidFill>
              </a:rPr>
              <a:t>', message: TEXT, </a:t>
            </a:r>
            <a:r>
              <a:rPr lang="en-US" dirty="0" err="1" smtClean="0">
                <a:solidFill>
                  <a:schemeClr val="bg1"/>
                </a:solidFill>
              </a:rPr>
              <a:t>dateCreated</a:t>
            </a:r>
            <a:r>
              <a:rPr lang="en-US" dirty="0" smtClean="0">
                <a:solidFill>
                  <a:schemeClr val="bg1"/>
                </a:solidFill>
              </a:rPr>
              <a:t>: DATE_TIME, like: LIKES } ] 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Agenda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No SQL Introduction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No SQL Example </a:t>
            </a:r>
            <a:r>
              <a:rPr lang="mr-IN" sz="3200" dirty="0" smtClean="0">
                <a:solidFill>
                  <a:schemeClr val="bg1"/>
                </a:solidFill>
              </a:rPr>
              <a:t>–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MongoDB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3200" dirty="0" err="1" smtClean="0">
                <a:solidFill>
                  <a:schemeClr val="bg1"/>
                </a:solidFill>
              </a:rPr>
              <a:t>MongoDB</a:t>
            </a:r>
            <a:r>
              <a:rPr lang="en-US" sz="3200" dirty="0" smtClean="0">
                <a:solidFill>
                  <a:schemeClr val="bg1"/>
                </a:solidFill>
              </a:rPr>
              <a:t> Architecture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3200" dirty="0" err="1" smtClean="0">
                <a:solidFill>
                  <a:schemeClr val="bg1"/>
                </a:solidFill>
              </a:rPr>
              <a:t>MongoDB</a:t>
            </a:r>
            <a:r>
              <a:rPr lang="en-US" sz="3200" dirty="0" smtClean="0">
                <a:solidFill>
                  <a:schemeClr val="bg1"/>
                </a:solidFill>
              </a:rPr>
              <a:t> Features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Installation </a:t>
            </a:r>
            <a:r>
              <a:rPr lang="mr-IN" sz="3200" dirty="0" smtClean="0">
                <a:solidFill>
                  <a:schemeClr val="bg1"/>
                </a:solidFill>
              </a:rPr>
              <a:t>–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MongoDB</a:t>
            </a:r>
            <a:r>
              <a:rPr lang="en-US" sz="3200" dirty="0" smtClean="0">
                <a:solidFill>
                  <a:schemeClr val="bg1"/>
                </a:solidFill>
              </a:rPr>
              <a:t> Python Library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3200" dirty="0" err="1" smtClean="0">
                <a:solidFill>
                  <a:schemeClr val="bg1"/>
                </a:solidFill>
              </a:rPr>
              <a:t>MongoDB</a:t>
            </a:r>
            <a:r>
              <a:rPr lang="en-US" sz="3200" dirty="0" smtClean="0">
                <a:solidFill>
                  <a:schemeClr val="bg1"/>
                </a:solidFill>
              </a:rPr>
              <a:t>  - </a:t>
            </a:r>
            <a:r>
              <a:rPr lang="en-US" sz="3200" dirty="0" err="1" smtClean="0">
                <a:solidFill>
                  <a:schemeClr val="bg1"/>
                </a:solidFill>
              </a:rPr>
              <a:t>Handson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Introduction to No - SQL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6800" y="1168399"/>
            <a:ext cx="972423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Non Relational DBMS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Designed for distributed data stores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Data Storing may not require fixed schema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Avoid Join Operations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Scale horizontally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Exponential data increase in following cases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Google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Facebook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Personal User Information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Social Graphs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Geo Location Data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User generated content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Machine Logs</a:t>
            </a: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0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RDBMS vs No-SQL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8125" y="1133356"/>
            <a:ext cx="97229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RDBMS (ACID Rules)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Structured and Organized Data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SQL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Data and Relationships are stored in separate tables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Data manipulation language, Data definition language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Tight Consistency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ACID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Atomicity, Consistency, Isolated, Durability</a:t>
            </a: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No SQL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Not only SQL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No declarative query language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No predefined schema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Categories : Key-Value pair storage, Column storage, Document store and Graph database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Eventual consistency rather than ACID property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Unstructured and unpredictable data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CAP (Consistency, Availability and Partitioning) theorem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Prioritizes high performance, high availability and scalability</a:t>
            </a: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CAP Theorem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8959" y="1251890"/>
            <a:ext cx="9722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274" y="0"/>
            <a:ext cx="10076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NO SQL Categories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9795" y="1270000"/>
            <a:ext cx="99012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Key value stores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Most Commonly Used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Designed to handle huge amount of data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Based on Amazon Dynamo’s Paper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Schema Less Data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Key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strings, lists, sets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Work well for shopping cart contents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Redis</a:t>
            </a:r>
            <a:r>
              <a:rPr lang="en-US" dirty="0" smtClean="0">
                <a:solidFill>
                  <a:schemeClr val="bg1"/>
                </a:solidFill>
              </a:rPr>
              <a:t>, Dynamo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Column Oriented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Primarily work on columns , every column treated individually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Values of single column stored contiguously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Query processors work on columns only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Works good on data warehouses, business intelligence, CRMs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BigTable</a:t>
            </a:r>
            <a:r>
              <a:rPr lang="en-US" dirty="0" smtClean="0">
                <a:solidFill>
                  <a:schemeClr val="bg1"/>
                </a:solidFill>
              </a:rPr>
              <a:t>, Cassandra, </a:t>
            </a:r>
            <a:r>
              <a:rPr lang="en-US" dirty="0" err="1" smtClean="0">
                <a:solidFill>
                  <a:schemeClr val="bg1"/>
                </a:solidFill>
              </a:rPr>
              <a:t>SimpleDB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Graph Databases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Document Oriented</a:t>
            </a: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NO SQL Categories Contd..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9795" y="1270000"/>
            <a:ext cx="9901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Graph Databases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Stores data in graphs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Graphs contains edges and vertices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Collection of nodes and edges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Node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Entity, Edge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Relationship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(Node, Edge) defined by unique identifier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Each node knows its adjacent nodes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OrientDB</a:t>
            </a:r>
            <a:endParaRPr lang="en-US" dirty="0" smtClean="0">
              <a:solidFill>
                <a:schemeClr val="bg1"/>
              </a:solidFill>
            </a:endParaRPr>
          </a:p>
          <a:p>
            <a:pPr marL="1200150" lvl="2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Document Oriented</a:t>
            </a: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38193"/>
              </p:ext>
            </p:extLst>
          </p:nvPr>
        </p:nvGraphicFramePr>
        <p:xfrm>
          <a:off x="2892029" y="4078804"/>
          <a:ext cx="8305800" cy="2387600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Relational model</a:t>
                      </a:r>
                    </a:p>
                  </a:txBody>
                  <a:tcPr marL="101600" marR="101600" marT="101600" marB="101600" anchor="b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8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Graph model</a:t>
                      </a:r>
                    </a:p>
                  </a:txBody>
                  <a:tcPr marL="101600" marR="101600" marT="101600" marB="101600" anchor="b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8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Tables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Vertices and Edges set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Rows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Vertices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Columns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Key/value pairs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Joins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Edges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NO SQL Categories Contd..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9795" y="1270000"/>
            <a:ext cx="9901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Document Oriented Databases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Collection of documents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Document is Key-Value Collection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No schema in documents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MongoDB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025175"/>
              </p:ext>
            </p:extLst>
          </p:nvPr>
        </p:nvGraphicFramePr>
        <p:xfrm>
          <a:off x="2637367" y="4132678"/>
          <a:ext cx="8305800" cy="2387600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355547"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Relational model</a:t>
                      </a:r>
                    </a:p>
                  </a:txBody>
                  <a:tcPr marL="101600" marR="101600" marT="101600" marB="101600" anchor="b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Document model</a:t>
                      </a:r>
                    </a:p>
                  </a:txBody>
                  <a:tcPr marL="101600" marR="101600" marT="101600" marB="101600" anchor="b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3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Tables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Collections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Rows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Documents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Columns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Key/value pairs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Joins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not available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17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11348</TotalTime>
  <Words>871</Words>
  <Application>Microsoft Macintosh PowerPoint</Application>
  <PresentationFormat>Widescreen</PresentationFormat>
  <Paragraphs>268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DejaVu Sans</vt:lpstr>
      <vt:lpstr>Mangal</vt:lpstr>
      <vt:lpstr>Wingdings</vt:lpstr>
      <vt:lpstr>Arial</vt:lpstr>
      <vt:lpstr>Office Theme</vt:lpstr>
      <vt:lpstr>PowerPoint Presentation</vt:lpstr>
      <vt:lpstr>PowerPoint Presentation</vt:lpstr>
      <vt:lpstr>Agenda </vt:lpstr>
      <vt:lpstr>Introduction to No - SQL </vt:lpstr>
      <vt:lpstr>RDBMS vs No-SQL </vt:lpstr>
      <vt:lpstr>CAP Theorem</vt:lpstr>
      <vt:lpstr>NO SQL Categories</vt:lpstr>
      <vt:lpstr>NO SQL Categories Contd..</vt:lpstr>
      <vt:lpstr>NO SQL Categories Contd..</vt:lpstr>
      <vt:lpstr>MongoDB</vt:lpstr>
      <vt:lpstr>MongoDB Fundamental Elements</vt:lpstr>
      <vt:lpstr>Use cases, Pros and Cons of No-SQL</vt:lpstr>
      <vt:lpstr>Features</vt:lpstr>
      <vt:lpstr>Replication</vt:lpstr>
      <vt:lpstr>Replication</vt:lpstr>
      <vt:lpstr>Sharding</vt:lpstr>
      <vt:lpstr>Sharding</vt:lpstr>
      <vt:lpstr>PowerPoint Presentation</vt:lpstr>
      <vt:lpstr>Data Modeling with Website Blog</vt:lpstr>
      <vt:lpstr>MongoDB Schema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lakshmi teeka</dc:creator>
  <cp:lastModifiedBy>lakshmi teeka</cp:lastModifiedBy>
  <cp:revision>181</cp:revision>
  <dcterms:created xsi:type="dcterms:W3CDTF">2017-08-17T08:48:39Z</dcterms:created>
  <dcterms:modified xsi:type="dcterms:W3CDTF">2018-05-09T11:44:55Z</dcterms:modified>
</cp:coreProperties>
</file>