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5.jpeg" ContentType="image/jpeg"/>
  <Override PartName="/ppt/media/image14.jpeg" ContentType="image/jpeg"/>
  <Override PartName="/ppt/media/image13.jpeg" ContentType="image/jpeg"/>
  <Override PartName="/ppt/media/image12.jpeg" ContentType="image/jpeg"/>
  <Override PartName="/ppt/media/image11.jpeg" ContentType="image/jpeg"/>
  <Override PartName="/ppt/media/image4.png" ContentType="image/png"/>
  <Override PartName="/ppt/media/image6.jpeg" ContentType="image/jpeg"/>
  <Override PartName="/ppt/media/image3.png" ContentType="image/png"/>
  <Override PartName="/ppt/media/image1.png" ContentType="image/png"/>
  <Override PartName="/ppt/media/image8.jpeg" ContentType="image/jpeg"/>
  <Override PartName="/ppt/media/image5.jpeg" ContentType="image/jpeg"/>
  <Override PartName="/ppt/media/image2.png" ContentType="image/png"/>
  <Override PartName="/ppt/media/image7.jpeg" ContentType="image/jpeg"/>
  <Override PartName="/ppt/media/image9.jpeg" ContentType="image/jpeg"/>
  <Override PartName="/ppt/media/image10.jpeg" ContentType="image/jpe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1523880" y="1122480"/>
            <a:ext cx="9143280" cy="2386800"/>
          </a:xfrm>
          <a:prstGeom prst="rect">
            <a:avLst/>
          </a:prstGeom>
          <a:noFill/>
          <a:ln>
            <a:noFill/>
          </a:ln>
        </p:spPr>
        <p:style>
          <a:lnRef idx="0"/>
          <a:fillRef idx="0"/>
          <a:effectRef idx="0"/>
          <a:fontRef idx="minor"/>
        </p:style>
      </p:sp>
      <p:sp>
        <p:nvSpPr>
          <p:cNvPr id="73" name="CustomShape 2"/>
          <p:cNvSpPr/>
          <p:nvPr/>
        </p:nvSpPr>
        <p:spPr>
          <a:xfrm>
            <a:off x="1523880" y="3602160"/>
            <a:ext cx="9143280" cy="1654920"/>
          </a:xfrm>
          <a:prstGeom prst="rect">
            <a:avLst/>
          </a:prstGeom>
          <a:noFill/>
          <a:ln>
            <a:noFill/>
          </a:ln>
        </p:spPr>
        <p:style>
          <a:lnRef idx="0"/>
          <a:fillRef idx="0"/>
          <a:effectRef idx="0"/>
          <a:fontRef idx="minor"/>
        </p:style>
      </p:sp>
      <p:pic>
        <p:nvPicPr>
          <p:cNvPr id="74" name="Picture 4" descr=""/>
          <p:cNvPicPr/>
          <p:nvPr/>
        </p:nvPicPr>
        <p:blipFill>
          <a:blip r:embed="rId1"/>
          <a:stretch/>
        </p:blipFill>
        <p:spPr>
          <a:xfrm>
            <a:off x="0" y="0"/>
            <a:ext cx="12191400" cy="6857280"/>
          </a:xfrm>
          <a:prstGeom prst="rect">
            <a:avLst/>
          </a:prstGeom>
          <a:ln>
            <a:noFill/>
          </a:ln>
        </p:spPr>
      </p:pic>
      <p:sp>
        <p:nvSpPr>
          <p:cNvPr id="75" name="CustomShape 3"/>
          <p:cNvSpPr/>
          <p:nvPr/>
        </p:nvSpPr>
        <p:spPr>
          <a:xfrm>
            <a:off x="2641680" y="5747760"/>
            <a:ext cx="6762960" cy="36864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Picture 3" descr=""/>
          <p:cNvPicPr/>
          <p:nvPr/>
        </p:nvPicPr>
        <p:blipFill>
          <a:blip r:embed="rId1"/>
          <a:stretch/>
        </p:blipFill>
        <p:spPr>
          <a:xfrm>
            <a:off x="0" y="0"/>
            <a:ext cx="12191400" cy="6857280"/>
          </a:xfrm>
          <a:prstGeom prst="rect">
            <a:avLst/>
          </a:prstGeom>
          <a:ln>
            <a:noFill/>
          </a:ln>
        </p:spPr>
      </p:pic>
      <p:sp>
        <p:nvSpPr>
          <p:cNvPr id="100" name="CustomShape 1"/>
          <p:cNvSpPr/>
          <p:nvPr/>
        </p:nvSpPr>
        <p:spPr>
          <a:xfrm>
            <a:off x="2177280" y="389520"/>
            <a:ext cx="8998200" cy="158328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ffe699"/>
                </a:solidFill>
                <a:uFill>
                  <a:solidFill>
                    <a:srgbClr val="ffffff"/>
                  </a:solidFill>
                </a:uFill>
                <a:latin typeface="Calibri"/>
                <a:ea typeface="DejaVu Sans"/>
              </a:rPr>
              <a:t>Jinja2 Features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01" name="CustomShape 2"/>
          <p:cNvSpPr/>
          <p:nvPr/>
        </p:nvSpPr>
        <p:spPr>
          <a:xfrm>
            <a:off x="2177280" y="1824480"/>
            <a:ext cx="9796320" cy="44791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ffe699"/>
                </a:solidFill>
                <a:uFill>
                  <a:solidFill>
                    <a:srgbClr val="ffffff"/>
                  </a:solidFill>
                </a:uFill>
                <a:latin typeface="Calibri"/>
                <a:ea typeface="DejaVu Sans"/>
              </a:rPr>
              <a:t>For substituting only a single dynamic value into the html page, we may use {{...}}</a:t>
            </a:r>
            <a:endParaRPr b="0" lang="en-IN" sz="1800" spc="-1" strike="noStrike">
              <a:solidFill>
                <a:srgbClr val="000000"/>
              </a:solidFill>
              <a:uFill>
                <a:solidFill>
                  <a:srgbClr val="ffffff"/>
                </a:solidFill>
              </a:uFill>
              <a:latin typeface="Arial"/>
            </a:endParaRPr>
          </a:p>
          <a:p>
            <a:pPr>
              <a:lnSpc>
                <a:spcPct val="100000"/>
              </a:lnSpc>
            </a:pPr>
            <a:r>
              <a:rPr b="0" lang="en-IN" sz="3600" spc="-1" strike="noStrike">
                <a:solidFill>
                  <a:srgbClr val="ffe699"/>
                </a:solidFill>
                <a:uFill>
                  <a:solidFill>
                    <a:srgbClr val="ffffff"/>
                  </a:solidFill>
                </a:uFill>
                <a:latin typeface="Calibri"/>
                <a:ea typeface="DejaVu Sans"/>
              </a:rPr>
              <a:t>{{ detail }}</a:t>
            </a:r>
            <a:endParaRPr b="0" lang="en-IN" sz="1800" spc="-1" strike="noStrike">
              <a:solidFill>
                <a:srgbClr val="000000"/>
              </a:solidFill>
              <a:uFill>
                <a:solidFill>
                  <a:srgbClr val="ffffff"/>
                </a:solidFill>
              </a:uFill>
              <a:latin typeface="Arial"/>
            </a:endParaRPr>
          </a:p>
          <a:p>
            <a:pPr>
              <a:lnSpc>
                <a:spcPct val="100000"/>
              </a:lnSpc>
            </a:pPr>
            <a:r>
              <a:rPr b="0" lang="en-IN" sz="3600" spc="-1" strike="noStrike">
                <a:solidFill>
                  <a:srgbClr val="ffe699"/>
                </a:solidFill>
                <a:uFill>
                  <a:solidFill>
                    <a:srgbClr val="ffffff"/>
                  </a:solidFill>
                </a:uFill>
                <a:latin typeface="Calibri"/>
                <a:ea typeface="DejaVu Sans"/>
              </a:rPr>
              <a:t>In the html, whatever is the value that is passed by Flask view, render_template(), for detail will be printed here.</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Picture 3" descr=""/>
          <p:cNvPicPr/>
          <p:nvPr/>
        </p:nvPicPr>
        <p:blipFill>
          <a:blip r:embed="rId1"/>
          <a:stretch/>
        </p:blipFill>
        <p:spPr>
          <a:xfrm>
            <a:off x="0" y="0"/>
            <a:ext cx="12191400" cy="68572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Picture 3" descr=""/>
          <p:cNvPicPr/>
          <p:nvPr/>
        </p:nvPicPr>
        <p:blipFill>
          <a:blip r:embed="rId1"/>
          <a:stretch/>
        </p:blipFill>
        <p:spPr>
          <a:xfrm>
            <a:off x="0" y="0"/>
            <a:ext cx="12191400" cy="6857280"/>
          </a:xfrm>
          <a:prstGeom prst="rect">
            <a:avLst/>
          </a:prstGeom>
          <a:ln>
            <a:noFill/>
          </a:ln>
        </p:spPr>
      </p:pic>
      <p:sp>
        <p:nvSpPr>
          <p:cNvPr id="77" name="CustomShape 1"/>
          <p:cNvSpPr/>
          <p:nvPr/>
        </p:nvSpPr>
        <p:spPr>
          <a:xfrm>
            <a:off x="7184520" y="1756080"/>
            <a:ext cx="4716360" cy="41421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400" spc="-1" strike="noStrike">
                <a:solidFill>
                  <a:srgbClr val="ffe699"/>
                </a:solidFill>
                <a:uFill>
                  <a:solidFill>
                    <a:srgbClr val="ffffff"/>
                  </a:solidFill>
                </a:uFill>
                <a:latin typeface="Calibri"/>
                <a:ea typeface="DejaVu Sans"/>
              </a:rPr>
              <a:t>Jinja2</a:t>
            </a:r>
            <a:endParaRPr b="0" lang="en-IN" sz="1800" spc="-1" strike="noStrike">
              <a:solidFill>
                <a:srgbClr val="000000"/>
              </a:solidFill>
              <a:uFill>
                <a:solidFill>
                  <a:srgbClr val="ffffff"/>
                </a:solidFill>
              </a:uFill>
              <a:latin typeface="Arial"/>
            </a:endParaRPr>
          </a:p>
          <a:p>
            <a:pPr>
              <a:lnSpc>
                <a:spcPct val="100000"/>
              </a:lnSpc>
            </a:pPr>
            <a:r>
              <a:rPr b="0" lang="en-IN" sz="4400" spc="-1" strike="noStrike">
                <a:solidFill>
                  <a:srgbClr val="ffe699"/>
                </a:solidFill>
                <a:uFill>
                  <a:solidFill>
                    <a:srgbClr val="ffffff"/>
                  </a:solidFill>
                </a:uFill>
                <a:latin typeface="Calibri"/>
                <a:ea typeface="DejaVu Sans"/>
              </a:rPr>
              <a:t>Template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Picture 3" descr=""/>
          <p:cNvPicPr/>
          <p:nvPr/>
        </p:nvPicPr>
        <p:blipFill>
          <a:blip r:embed="rId1"/>
          <a:stretch/>
        </p:blipFill>
        <p:spPr>
          <a:xfrm>
            <a:off x="0" y="0"/>
            <a:ext cx="12191400" cy="6857280"/>
          </a:xfrm>
          <a:prstGeom prst="rect">
            <a:avLst/>
          </a:prstGeom>
          <a:ln>
            <a:noFill/>
          </a:ln>
        </p:spPr>
      </p:pic>
      <p:sp>
        <p:nvSpPr>
          <p:cNvPr id="79" name="CustomShape 1"/>
          <p:cNvSpPr/>
          <p:nvPr/>
        </p:nvSpPr>
        <p:spPr>
          <a:xfrm>
            <a:off x="2177280" y="389520"/>
            <a:ext cx="8998200" cy="76032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ffe699"/>
                </a:solidFill>
                <a:uFill>
                  <a:solidFill>
                    <a:srgbClr val="ffffff"/>
                  </a:solidFill>
                </a:uFill>
                <a:latin typeface="Calibri"/>
                <a:ea typeface="DejaVu Sans"/>
              </a:rPr>
              <a:t>Jinja2 Template </a:t>
            </a:r>
            <a:endParaRPr b="0" lang="en-IN" sz="1800" spc="-1" strike="noStrike">
              <a:solidFill>
                <a:srgbClr val="000000"/>
              </a:solidFill>
              <a:uFill>
                <a:solidFill>
                  <a:srgbClr val="ffffff"/>
                </a:solidFill>
              </a:uFill>
              <a:latin typeface="Arial"/>
            </a:endParaRPr>
          </a:p>
        </p:txBody>
      </p:sp>
      <p:sp>
        <p:nvSpPr>
          <p:cNvPr id="80" name="CustomShape 2"/>
          <p:cNvSpPr/>
          <p:nvPr/>
        </p:nvSpPr>
        <p:spPr>
          <a:xfrm>
            <a:off x="2083320" y="1629720"/>
            <a:ext cx="9796320" cy="477792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ffe699"/>
              </a:buClr>
              <a:buFont typeface="Wingdings" charset="2"/>
              <a:buChar char=""/>
            </a:pPr>
            <a:r>
              <a:rPr b="0" lang="en-IN" sz="2800" spc="-1" strike="noStrike">
                <a:solidFill>
                  <a:srgbClr val="ffe699"/>
                </a:solidFill>
                <a:uFill>
                  <a:solidFill>
                    <a:srgbClr val="ffffff"/>
                  </a:solidFill>
                </a:uFill>
                <a:latin typeface="Calibri"/>
                <a:ea typeface="DejaVu Sans"/>
              </a:rPr>
              <a:t>Jinja2 is a modern and designer-friendly templating language for Python</a:t>
            </a:r>
            <a:endParaRPr b="0" lang="en-IN" sz="1800" spc="-1" strike="noStrike">
              <a:solidFill>
                <a:srgbClr val="000000"/>
              </a:solidFill>
              <a:uFill>
                <a:solidFill>
                  <a:srgbClr val="ffffff"/>
                </a:solidFill>
              </a:uFill>
              <a:latin typeface="Arial"/>
            </a:endParaRPr>
          </a:p>
          <a:p>
            <a:pPr marL="216000" indent="-215640">
              <a:lnSpc>
                <a:spcPct val="100000"/>
              </a:lnSpc>
              <a:buClr>
                <a:srgbClr val="ffe699"/>
              </a:buClr>
              <a:buFont typeface="Wingdings" charset="2"/>
              <a:buChar char=""/>
            </a:pPr>
            <a:r>
              <a:rPr b="0" lang="en-IN" sz="2800" spc="-1" strike="noStrike">
                <a:solidFill>
                  <a:srgbClr val="ffe699"/>
                </a:solidFill>
                <a:uFill>
                  <a:solidFill>
                    <a:srgbClr val="ffffff"/>
                  </a:solidFill>
                </a:uFill>
                <a:latin typeface="Calibri"/>
                <a:ea typeface="DejaVu Sans"/>
              </a:rPr>
              <a:t>Powerful automatic HTML escaping system for XSS prevention</a:t>
            </a:r>
            <a:endParaRPr b="0" lang="en-IN" sz="1800" spc="-1" strike="noStrike">
              <a:solidFill>
                <a:srgbClr val="000000"/>
              </a:solidFill>
              <a:uFill>
                <a:solidFill>
                  <a:srgbClr val="ffffff"/>
                </a:solidFill>
              </a:uFill>
              <a:latin typeface="Arial"/>
            </a:endParaRPr>
          </a:p>
          <a:p>
            <a:pPr marL="216000" indent="-215640">
              <a:lnSpc>
                <a:spcPct val="100000"/>
              </a:lnSpc>
              <a:buClr>
                <a:srgbClr val="ffe699"/>
              </a:buClr>
              <a:buFont typeface="Wingdings" charset="2"/>
              <a:buChar char=""/>
            </a:pPr>
            <a:r>
              <a:rPr b="0" lang="en-IN" sz="2800" spc="-1" strike="noStrike">
                <a:solidFill>
                  <a:srgbClr val="ffe699"/>
                </a:solidFill>
                <a:uFill>
                  <a:solidFill>
                    <a:srgbClr val="ffffff"/>
                  </a:solidFill>
                </a:uFill>
                <a:latin typeface="Calibri"/>
                <a:ea typeface="DejaVu Sans"/>
              </a:rPr>
              <a:t>Template inheritance</a:t>
            </a:r>
            <a:endParaRPr b="0" lang="en-IN" sz="1800" spc="-1" strike="noStrike">
              <a:solidFill>
                <a:srgbClr val="000000"/>
              </a:solidFill>
              <a:uFill>
                <a:solidFill>
                  <a:srgbClr val="ffffff"/>
                </a:solidFill>
              </a:uFill>
              <a:latin typeface="Arial"/>
            </a:endParaRPr>
          </a:p>
          <a:p>
            <a:pPr marL="216000" indent="-215640">
              <a:lnSpc>
                <a:spcPct val="100000"/>
              </a:lnSpc>
              <a:buClr>
                <a:srgbClr val="ffe699"/>
              </a:buClr>
              <a:buFont typeface="Wingdings" charset="2"/>
              <a:buChar char=""/>
            </a:pPr>
            <a:r>
              <a:rPr b="0" lang="en-IN" sz="2800" spc="-1" strike="noStrike">
                <a:solidFill>
                  <a:srgbClr val="ffe699"/>
                </a:solidFill>
                <a:uFill>
                  <a:solidFill>
                    <a:srgbClr val="ffffff"/>
                  </a:solidFill>
                </a:uFill>
                <a:latin typeface="Calibri"/>
                <a:ea typeface="DejaVu Sans"/>
              </a:rPr>
              <a:t>Compiles down to the optimal python code just in time</a:t>
            </a:r>
            <a:endParaRPr b="0" lang="en-IN" sz="1800" spc="-1" strike="noStrike">
              <a:solidFill>
                <a:srgbClr val="000000"/>
              </a:solidFill>
              <a:uFill>
                <a:solidFill>
                  <a:srgbClr val="ffffff"/>
                </a:solidFill>
              </a:uFill>
              <a:latin typeface="Arial"/>
            </a:endParaRPr>
          </a:p>
          <a:p>
            <a:pPr marL="216000" indent="-215640">
              <a:lnSpc>
                <a:spcPct val="100000"/>
              </a:lnSpc>
              <a:buClr>
                <a:srgbClr val="ffe699"/>
              </a:buClr>
              <a:buFont typeface="Wingdings" charset="2"/>
              <a:buChar char=""/>
            </a:pPr>
            <a:r>
              <a:rPr b="0" lang="en-IN" sz="2800" spc="-1" strike="noStrike">
                <a:solidFill>
                  <a:srgbClr val="ffe699"/>
                </a:solidFill>
                <a:uFill>
                  <a:solidFill>
                    <a:srgbClr val="ffffff"/>
                  </a:solidFill>
                </a:uFill>
                <a:latin typeface="Calibri"/>
                <a:ea typeface="DejaVu Sans"/>
              </a:rPr>
              <a:t>Optional ahead-of-time template compilation</a:t>
            </a:r>
            <a:endParaRPr b="0" lang="en-IN" sz="1800" spc="-1" strike="noStrike">
              <a:solidFill>
                <a:srgbClr val="000000"/>
              </a:solidFill>
              <a:uFill>
                <a:solidFill>
                  <a:srgbClr val="ffffff"/>
                </a:solidFill>
              </a:uFill>
              <a:latin typeface="Arial"/>
            </a:endParaRPr>
          </a:p>
          <a:p>
            <a:pPr marL="216000" indent="-215640">
              <a:lnSpc>
                <a:spcPct val="100000"/>
              </a:lnSpc>
              <a:buClr>
                <a:srgbClr val="ffe699"/>
              </a:buClr>
              <a:buFont typeface="Wingdings" charset="2"/>
              <a:buChar char=""/>
            </a:pPr>
            <a:r>
              <a:rPr b="0" lang="en-IN" sz="2800" spc="-1" strike="noStrike">
                <a:solidFill>
                  <a:srgbClr val="ffe699"/>
                </a:solidFill>
                <a:uFill>
                  <a:solidFill>
                    <a:srgbClr val="ffffff"/>
                  </a:solidFill>
                </a:uFill>
                <a:latin typeface="Calibri"/>
                <a:ea typeface="DejaVu Sans"/>
              </a:rPr>
              <a:t>Easy to debug. Line numbers of exceptions directly point to the correct line in the template.</a:t>
            </a:r>
            <a:endParaRPr b="0" lang="en-IN" sz="1800" spc="-1" strike="noStrike">
              <a:solidFill>
                <a:srgbClr val="000000"/>
              </a:solidFill>
              <a:uFill>
                <a:solidFill>
                  <a:srgbClr val="ffffff"/>
                </a:solidFill>
              </a:uFill>
              <a:latin typeface="Arial"/>
            </a:endParaRPr>
          </a:p>
          <a:p>
            <a:pPr marL="216000" indent="-215640">
              <a:lnSpc>
                <a:spcPct val="100000"/>
              </a:lnSpc>
              <a:buClr>
                <a:srgbClr val="ffe699"/>
              </a:buClr>
              <a:buFont typeface="Wingdings" charset="2"/>
              <a:buChar char=""/>
            </a:pPr>
            <a:r>
              <a:rPr b="0" lang="en-IN" sz="2800" spc="-1" strike="noStrike">
                <a:solidFill>
                  <a:srgbClr val="ffe699"/>
                </a:solidFill>
                <a:uFill>
                  <a:solidFill>
                    <a:srgbClr val="ffffff"/>
                  </a:solidFill>
                </a:uFill>
                <a:latin typeface="Calibri"/>
                <a:ea typeface="DejaVu Sans"/>
              </a:rPr>
              <a:t>Configurable syntax</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Picture 3" descr=""/>
          <p:cNvPicPr/>
          <p:nvPr/>
        </p:nvPicPr>
        <p:blipFill>
          <a:blip r:embed="rId1"/>
          <a:stretch/>
        </p:blipFill>
        <p:spPr>
          <a:xfrm>
            <a:off x="0" y="0"/>
            <a:ext cx="12191400" cy="6857280"/>
          </a:xfrm>
          <a:prstGeom prst="rect">
            <a:avLst/>
          </a:prstGeom>
          <a:ln>
            <a:noFill/>
          </a:ln>
        </p:spPr>
      </p:pic>
      <p:sp>
        <p:nvSpPr>
          <p:cNvPr id="82" name="CustomShape 1"/>
          <p:cNvSpPr/>
          <p:nvPr/>
        </p:nvSpPr>
        <p:spPr>
          <a:xfrm>
            <a:off x="2177280" y="389520"/>
            <a:ext cx="8998200" cy="76032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ffe699"/>
                </a:solidFill>
                <a:uFill>
                  <a:solidFill>
                    <a:srgbClr val="ffffff"/>
                  </a:solidFill>
                </a:uFill>
                <a:latin typeface="Calibri"/>
                <a:ea typeface="DejaVu Sans"/>
              </a:rPr>
              <a:t>Flask and Jinja2</a:t>
            </a:r>
            <a:endParaRPr b="0" lang="en-IN" sz="1800" spc="-1" strike="noStrike">
              <a:solidFill>
                <a:srgbClr val="000000"/>
              </a:solidFill>
              <a:uFill>
                <a:solidFill>
                  <a:srgbClr val="ffffff"/>
                </a:solidFill>
              </a:uFill>
              <a:latin typeface="Arial"/>
            </a:endParaRPr>
          </a:p>
        </p:txBody>
      </p:sp>
      <p:sp>
        <p:nvSpPr>
          <p:cNvPr id="83" name="CustomShape 2"/>
          <p:cNvSpPr/>
          <p:nvPr/>
        </p:nvSpPr>
        <p:spPr>
          <a:xfrm>
            <a:off x="2177280" y="1824480"/>
            <a:ext cx="9796320" cy="43516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ffe699"/>
              </a:buClr>
              <a:buFont typeface="Wingdings" charset="2"/>
              <a:buChar char=""/>
            </a:pPr>
            <a:r>
              <a:rPr b="0" lang="en-IN" sz="2800" spc="-1" strike="noStrike">
                <a:solidFill>
                  <a:srgbClr val="ffe699"/>
                </a:solidFill>
                <a:uFill>
                  <a:solidFill>
                    <a:srgbClr val="ffffff"/>
                  </a:solidFill>
                </a:uFill>
                <a:latin typeface="Calibri"/>
                <a:ea typeface="DejaVu Sans"/>
              </a:rPr>
              <a:t>Flask leverages Jinja2 as template engine</a:t>
            </a:r>
            <a:endParaRPr b="0" lang="en-IN" sz="1800" spc="-1" strike="noStrike">
              <a:solidFill>
                <a:srgbClr val="000000"/>
              </a:solidFill>
              <a:uFill>
                <a:solidFill>
                  <a:srgbClr val="ffffff"/>
                </a:solidFill>
              </a:uFill>
              <a:latin typeface="Arial"/>
            </a:endParaRPr>
          </a:p>
          <a:p>
            <a:pPr marL="216000" indent="-215640">
              <a:lnSpc>
                <a:spcPct val="100000"/>
              </a:lnSpc>
              <a:buClr>
                <a:srgbClr val="ffe699"/>
              </a:buClr>
              <a:buFont typeface="Wingdings" charset="2"/>
              <a:buChar char=""/>
            </a:pPr>
            <a:r>
              <a:rPr b="0" lang="en-IN" sz="2800" spc="-1" strike="noStrike">
                <a:solidFill>
                  <a:srgbClr val="ffe699"/>
                </a:solidFill>
                <a:uFill>
                  <a:solidFill>
                    <a:srgbClr val="ffffff"/>
                  </a:solidFill>
                </a:uFill>
                <a:latin typeface="Calibri"/>
                <a:ea typeface="DejaVu Sans"/>
              </a:rPr>
              <a:t>Autoescaping is enabled in all templates, ending in .html or .xml when using render_template()</a:t>
            </a:r>
            <a:endParaRPr b="0" lang="en-IN" sz="1800" spc="-1" strike="noStrike">
              <a:solidFill>
                <a:srgbClr val="000000"/>
              </a:solidFill>
              <a:uFill>
                <a:solidFill>
                  <a:srgbClr val="ffffff"/>
                </a:solidFill>
              </a:uFill>
              <a:latin typeface="Arial"/>
            </a:endParaRPr>
          </a:p>
          <a:p>
            <a:pPr marL="216000" indent="-215640">
              <a:lnSpc>
                <a:spcPct val="100000"/>
              </a:lnSpc>
              <a:buClr>
                <a:srgbClr val="ffe699"/>
              </a:buClr>
              <a:buFont typeface="Wingdings" charset="2"/>
              <a:buChar char=""/>
            </a:pPr>
            <a:r>
              <a:rPr b="0" lang="en-IN" sz="2800" spc="-1" strike="noStrike">
                <a:solidFill>
                  <a:srgbClr val="ffe699"/>
                </a:solidFill>
                <a:uFill>
                  <a:solidFill>
                    <a:srgbClr val="ffffff"/>
                  </a:solidFill>
                </a:uFill>
                <a:latin typeface="Calibri"/>
                <a:ea typeface="DejaVu Sans"/>
              </a:rPr>
              <a:t>A template has the ability to opt in/out autoescaping with the {% autoescape %} tag.</a:t>
            </a:r>
            <a:endParaRPr b="0" lang="en-IN" sz="1800" spc="-1" strike="noStrike">
              <a:solidFill>
                <a:srgbClr val="000000"/>
              </a:solidFill>
              <a:uFill>
                <a:solidFill>
                  <a:srgbClr val="ffffff"/>
                </a:solidFill>
              </a:uFill>
              <a:latin typeface="Arial"/>
            </a:endParaRPr>
          </a:p>
          <a:p>
            <a:pPr marL="216000" indent="-215640">
              <a:lnSpc>
                <a:spcPct val="100000"/>
              </a:lnSpc>
              <a:buClr>
                <a:srgbClr val="ffe699"/>
              </a:buClr>
              <a:buFont typeface="Wingdings" charset="2"/>
              <a:buChar char=""/>
            </a:pPr>
            <a:r>
              <a:rPr b="0" lang="en-IN" sz="2800" spc="-1" strike="noStrike">
                <a:solidFill>
                  <a:srgbClr val="ffe699"/>
                </a:solidFill>
                <a:uFill>
                  <a:solidFill>
                    <a:srgbClr val="ffffff"/>
                  </a:solidFill>
                </a:uFill>
                <a:latin typeface="Calibri"/>
                <a:ea typeface="DejaVu Sans"/>
              </a:rPr>
              <a:t>Flask inserts a couple of global functions and helpers into the Jinja2 context, additionally to the values that are present by default.</a:t>
            </a:r>
            <a:endParaRPr b="0" lang="en-IN" sz="1800" spc="-1" strike="noStrike">
              <a:solidFill>
                <a:srgbClr val="000000"/>
              </a:solidFill>
              <a:uFill>
                <a:solidFill>
                  <a:srgbClr val="ffffff"/>
                </a:solidFill>
              </a:uFill>
              <a:latin typeface="Arial"/>
            </a:endParaRPr>
          </a:p>
          <a:p>
            <a:pPr marL="216000" indent="-215640">
              <a:lnSpc>
                <a:spcPct val="100000"/>
              </a:lnSpc>
              <a:buClr>
                <a:srgbClr val="ffe699"/>
              </a:buClr>
              <a:buFont typeface="Wingdings" charset="2"/>
              <a:buChar char=""/>
            </a:pPr>
            <a:r>
              <a:rPr b="0" lang="en-IN" sz="2800" spc="-1" strike="noStrike">
                <a:solidFill>
                  <a:srgbClr val="ffe699"/>
                </a:solidFill>
                <a:uFill>
                  <a:solidFill>
                    <a:srgbClr val="ffffff"/>
                  </a:solidFill>
                </a:uFill>
                <a:latin typeface="Calibri"/>
                <a:ea typeface="DejaVu Sans"/>
              </a:rPr>
              <a:t>Autoescaping is the concept of automatically escpaing special characters</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Picture 3" descr=""/>
          <p:cNvPicPr/>
          <p:nvPr/>
        </p:nvPicPr>
        <p:blipFill>
          <a:blip r:embed="rId1"/>
          <a:stretch/>
        </p:blipFill>
        <p:spPr>
          <a:xfrm>
            <a:off x="0" y="0"/>
            <a:ext cx="12191400" cy="6857280"/>
          </a:xfrm>
          <a:prstGeom prst="rect">
            <a:avLst/>
          </a:prstGeom>
          <a:ln>
            <a:noFill/>
          </a:ln>
        </p:spPr>
      </p:pic>
      <p:sp>
        <p:nvSpPr>
          <p:cNvPr id="85" name="CustomShape 1"/>
          <p:cNvSpPr/>
          <p:nvPr/>
        </p:nvSpPr>
        <p:spPr>
          <a:xfrm>
            <a:off x="2177280" y="389520"/>
            <a:ext cx="8998200" cy="158328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ffe699"/>
                </a:solidFill>
                <a:uFill>
                  <a:solidFill>
                    <a:srgbClr val="ffffff"/>
                  </a:solidFill>
                </a:uFill>
                <a:latin typeface="Calibri"/>
                <a:ea typeface="DejaVu Sans"/>
              </a:rPr>
              <a:t>Jinja2 Features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86" name="CustomShape 2"/>
          <p:cNvSpPr/>
          <p:nvPr/>
        </p:nvSpPr>
        <p:spPr>
          <a:xfrm>
            <a:off x="2177280" y="1824480"/>
            <a:ext cx="9796320" cy="44791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ffe699"/>
                </a:solidFill>
                <a:uFill>
                  <a:solidFill>
                    <a:srgbClr val="ffffff"/>
                  </a:solidFill>
                </a:uFill>
                <a:latin typeface="Calibri"/>
                <a:ea typeface="DejaVu Sans"/>
              </a:rPr>
              <a:t>If you want to access a specific variable send by the Flask view, use {{}}</a:t>
            </a:r>
            <a:endParaRPr b="0" lang="en-IN" sz="1800" spc="-1" strike="noStrike">
              <a:solidFill>
                <a:srgbClr val="000000"/>
              </a:solidFill>
              <a:uFill>
                <a:solidFill>
                  <a:srgbClr val="ffffff"/>
                </a:solidFill>
              </a:uFill>
              <a:latin typeface="Arial"/>
            </a:endParaRPr>
          </a:p>
          <a:p>
            <a:pPr>
              <a:lnSpc>
                <a:spcPct val="100000"/>
              </a:lnSpc>
            </a:pPr>
            <a:r>
              <a:rPr b="0" lang="en-IN" sz="3600" spc="-1" strike="noStrike">
                <a:solidFill>
                  <a:srgbClr val="ffe699"/>
                </a:solidFill>
                <a:uFill>
                  <a:solidFill>
                    <a:srgbClr val="ffffff"/>
                  </a:solidFill>
                </a:uFill>
                <a:latin typeface="Calibri"/>
                <a:ea typeface="DejaVu Sans"/>
              </a:rPr>
              <a:t>{{name}}</a:t>
            </a:r>
            <a:endParaRPr b="0" lang="en-IN" sz="1800" spc="-1" strike="noStrike">
              <a:solidFill>
                <a:srgbClr val="000000"/>
              </a:solidFill>
              <a:uFill>
                <a:solidFill>
                  <a:srgbClr val="ffffff"/>
                </a:solidFill>
              </a:uFill>
              <a:latin typeface="Arial"/>
            </a:endParaRPr>
          </a:p>
          <a:p>
            <a:pPr>
              <a:lnSpc>
                <a:spcPct val="100000"/>
              </a:lnSpc>
            </a:pPr>
            <a:r>
              <a:rPr b="0" lang="en-IN" sz="3600" spc="-1" strike="noStrike">
                <a:solidFill>
                  <a:srgbClr val="ffe699"/>
                </a:solidFill>
                <a:uFill>
                  <a:solidFill>
                    <a:srgbClr val="ffffff"/>
                  </a:solidFill>
                </a:uFill>
                <a:latin typeface="Calibri"/>
                <a:ea typeface="DejaVu Sans"/>
              </a:rPr>
              <a:t>In the Flask view,</a:t>
            </a:r>
            <a:endParaRPr b="0" lang="en-IN" sz="1800" spc="-1" strike="noStrike">
              <a:solidFill>
                <a:srgbClr val="000000"/>
              </a:solidFill>
              <a:uFill>
                <a:solidFill>
                  <a:srgbClr val="ffffff"/>
                </a:solidFill>
              </a:uFill>
              <a:latin typeface="Arial"/>
            </a:endParaRPr>
          </a:p>
          <a:p>
            <a:pPr>
              <a:lnSpc>
                <a:spcPct val="100000"/>
              </a:lnSpc>
            </a:pPr>
            <a:r>
              <a:rPr b="0" lang="en-IN" sz="3600" spc="-1" strike="noStrike">
                <a:solidFill>
                  <a:srgbClr val="ffe699"/>
                </a:solidFill>
                <a:uFill>
                  <a:solidFill>
                    <a:srgbClr val="ffffff"/>
                  </a:solidFill>
                </a:uFill>
                <a:latin typeface="Calibri"/>
                <a:ea typeface="DejaVu Sans"/>
              </a:rPr>
              <a:t>return render_template(‘&lt;html file&gt;’, name = “&lt;content&gt;”)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Picture 3" descr=""/>
          <p:cNvPicPr/>
          <p:nvPr/>
        </p:nvPicPr>
        <p:blipFill>
          <a:blip r:embed="rId1"/>
          <a:stretch/>
        </p:blipFill>
        <p:spPr>
          <a:xfrm>
            <a:off x="0" y="0"/>
            <a:ext cx="12191400" cy="6857280"/>
          </a:xfrm>
          <a:prstGeom prst="rect">
            <a:avLst/>
          </a:prstGeom>
          <a:ln>
            <a:noFill/>
          </a:ln>
        </p:spPr>
      </p:pic>
      <p:sp>
        <p:nvSpPr>
          <p:cNvPr id="88" name="CustomShape 1"/>
          <p:cNvSpPr/>
          <p:nvPr/>
        </p:nvSpPr>
        <p:spPr>
          <a:xfrm>
            <a:off x="2160000" y="360000"/>
            <a:ext cx="8998200" cy="158328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ffe699"/>
                </a:solidFill>
                <a:uFill>
                  <a:solidFill>
                    <a:srgbClr val="ffffff"/>
                  </a:solidFill>
                </a:uFill>
                <a:latin typeface="Calibri"/>
                <a:ea typeface="DejaVu Sans"/>
              </a:rPr>
              <a:t>Jinja2 Features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89" name="CustomShape 2"/>
          <p:cNvSpPr/>
          <p:nvPr/>
        </p:nvSpPr>
        <p:spPr>
          <a:xfrm>
            <a:off x="2177280" y="1824480"/>
            <a:ext cx="9796320" cy="447912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ffe699"/>
                </a:solidFill>
                <a:uFill>
                  <a:solidFill>
                    <a:srgbClr val="ffffff"/>
                  </a:solidFill>
                </a:uFill>
                <a:latin typeface="Calibri"/>
                <a:ea typeface="DejaVu Sans"/>
              </a:rPr>
              <a:t>For adding a loop in the html page, we use {% ...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In the html page</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a:t>
            </a:r>
            <a:r>
              <a:rPr b="0" lang="en-IN" sz="2800" spc="-1" strike="noStrike">
                <a:solidFill>
                  <a:srgbClr val="ffe699"/>
                </a:solidFill>
                <a:uFill>
                  <a:solidFill>
                    <a:srgbClr val="ffffff"/>
                  </a:solidFill>
                </a:uFill>
                <a:latin typeface="Calibri"/>
                <a:ea typeface="DejaVu Sans"/>
              </a:rPr>
              <a:t>for i in range(10):</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a:t>
            </a:r>
            <a:r>
              <a:rPr b="0" lang="en-IN" sz="2800" spc="-1" strike="noStrike">
                <a:solidFill>
                  <a:srgbClr val="ffe699"/>
                </a:solidFill>
                <a:uFill>
                  <a:solidFill>
                    <a:srgbClr val="ffffff"/>
                  </a:solidFill>
                </a:uFill>
                <a:latin typeface="Calibri"/>
                <a:ea typeface="DejaVu Sans"/>
              </a:rPr>
              <a:t>	</a:t>
            </a:r>
            <a:r>
              <a:rPr b="0" lang="en-IN" sz="2800" spc="-1" strike="noStrike">
                <a:solidFill>
                  <a:srgbClr val="ffe699"/>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a:t>
            </a:r>
            <a:r>
              <a:rPr b="0" lang="en-IN" sz="2800" spc="-1" strike="noStrike">
                <a:solidFill>
                  <a:srgbClr val="ffe699"/>
                </a:solidFill>
                <a:uFill>
                  <a:solidFill>
                    <a:srgbClr val="ffffff"/>
                  </a:solidFill>
                </a:uFill>
                <a:latin typeface="Calibri"/>
                <a:ea typeface="DejaVu Sans"/>
              </a:rPr>
              <a:t>&lt;input type=”text” /&gt;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endfor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The above statement will add 10 input boxes in the html page, one after the other</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Picture 3" descr=""/>
          <p:cNvPicPr/>
          <p:nvPr/>
        </p:nvPicPr>
        <p:blipFill>
          <a:blip r:embed="rId1"/>
          <a:stretch/>
        </p:blipFill>
        <p:spPr>
          <a:xfrm>
            <a:off x="0" y="0"/>
            <a:ext cx="12191400" cy="6857280"/>
          </a:xfrm>
          <a:prstGeom prst="rect">
            <a:avLst/>
          </a:prstGeom>
          <a:ln>
            <a:noFill/>
          </a:ln>
        </p:spPr>
      </p:pic>
      <p:sp>
        <p:nvSpPr>
          <p:cNvPr id="91" name="CustomShape 1"/>
          <p:cNvSpPr/>
          <p:nvPr/>
        </p:nvSpPr>
        <p:spPr>
          <a:xfrm>
            <a:off x="2177280" y="389520"/>
            <a:ext cx="8998200" cy="158328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ffe699"/>
                </a:solidFill>
                <a:uFill>
                  <a:solidFill>
                    <a:srgbClr val="ffffff"/>
                  </a:solidFill>
                </a:uFill>
                <a:latin typeface="Calibri"/>
                <a:ea typeface="DejaVu Sans"/>
              </a:rPr>
              <a:t>Jinja2 Features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2088000" y="1296000"/>
            <a:ext cx="9796320" cy="447912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ffe699"/>
                </a:solidFill>
                <a:uFill>
                  <a:solidFill>
                    <a:srgbClr val="ffffff"/>
                  </a:solidFill>
                </a:uFill>
                <a:latin typeface="Calibri"/>
                <a:ea typeface="DejaVu Sans"/>
              </a:rPr>
              <a:t>You can even add control statements using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In the html page</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if num &lt; 10: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a:t>
            </a:r>
            <a:r>
              <a:rPr b="0" lang="en-IN" sz="2800" spc="-1" strike="noStrike">
                <a:solidFill>
                  <a:srgbClr val="ffe699"/>
                </a:solidFill>
                <a:uFill>
                  <a:solidFill>
                    <a:srgbClr val="ffffff"/>
                  </a:solidFill>
                </a:uFill>
                <a:latin typeface="Calibri"/>
                <a:ea typeface="DejaVu Sans"/>
              </a:rPr>
              <a:t>&lt;p&gt;The number is less than 10&lt;/p&gt;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else: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a:t>
            </a:r>
            <a:r>
              <a:rPr b="0" lang="en-IN" sz="2800" spc="-1" strike="noStrike">
                <a:solidFill>
                  <a:srgbClr val="ffe699"/>
                </a:solidFill>
                <a:uFill>
                  <a:solidFill>
                    <a:srgbClr val="ffffff"/>
                  </a:solidFill>
                </a:uFill>
                <a:latin typeface="Calibri"/>
                <a:ea typeface="DejaVu Sans"/>
              </a:rPr>
              <a:t>&lt;p&gt;The number is greater than or equal to 10&lt;/p&gt;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endif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The above statement will print paragraph “The number is less than 10” if num is less than 10, else it will print “The number is greater than or equal to 10” if num is greater thanor equal to 10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Picture 3" descr=""/>
          <p:cNvPicPr/>
          <p:nvPr/>
        </p:nvPicPr>
        <p:blipFill>
          <a:blip r:embed="rId1"/>
          <a:stretch/>
        </p:blipFill>
        <p:spPr>
          <a:xfrm>
            <a:off x="0" y="0"/>
            <a:ext cx="12191400" cy="6857280"/>
          </a:xfrm>
          <a:prstGeom prst="rect">
            <a:avLst/>
          </a:prstGeom>
          <a:ln>
            <a:noFill/>
          </a:ln>
        </p:spPr>
      </p:pic>
      <p:sp>
        <p:nvSpPr>
          <p:cNvPr id="94" name="CustomShape 1"/>
          <p:cNvSpPr/>
          <p:nvPr/>
        </p:nvSpPr>
        <p:spPr>
          <a:xfrm>
            <a:off x="2177280" y="389520"/>
            <a:ext cx="8998200" cy="158328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ffe699"/>
                </a:solidFill>
                <a:uFill>
                  <a:solidFill>
                    <a:srgbClr val="ffffff"/>
                  </a:solidFill>
                </a:uFill>
                <a:latin typeface="Calibri"/>
                <a:ea typeface="DejaVu Sans"/>
              </a:rPr>
              <a:t>Jinja2 Features</a:t>
            </a: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2177280" y="1824480"/>
            <a:ext cx="9796320" cy="447912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ffe699"/>
                </a:solidFill>
                <a:uFill>
                  <a:solidFill>
                    <a:srgbClr val="ffffff"/>
                  </a:solidFill>
                </a:uFill>
                <a:latin typeface="Calibri"/>
                <a:ea typeface="DejaVu Sans"/>
              </a:rPr>
              <a:t>You can inherit the properties from one html file to another</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layout.html</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&lt;title&gt;{% block title%}{% endblock %}&lt;/title&gt;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&lt;body&gt;{% block body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endblock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test.html</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extends “layout.html”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block title %}My testing{% endblock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e699"/>
                </a:solidFill>
                <a:uFill>
                  <a:solidFill>
                    <a:srgbClr val="ffffff"/>
                  </a:solidFill>
                </a:uFill>
                <a:latin typeface="Calibri"/>
                <a:ea typeface="DejaVu Sans"/>
              </a:rPr>
              <a:t>{% block body %}&lt;content&gt;{% endblock %}</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Picture 3" descr=""/>
          <p:cNvPicPr/>
          <p:nvPr/>
        </p:nvPicPr>
        <p:blipFill>
          <a:blip r:embed="rId1"/>
          <a:stretch/>
        </p:blipFill>
        <p:spPr>
          <a:xfrm>
            <a:off x="0" y="0"/>
            <a:ext cx="12191400" cy="6857280"/>
          </a:xfrm>
          <a:prstGeom prst="rect">
            <a:avLst/>
          </a:prstGeom>
          <a:ln>
            <a:noFill/>
          </a:ln>
        </p:spPr>
      </p:pic>
      <p:sp>
        <p:nvSpPr>
          <p:cNvPr id="97" name="CustomShape 1"/>
          <p:cNvSpPr/>
          <p:nvPr/>
        </p:nvSpPr>
        <p:spPr>
          <a:xfrm>
            <a:off x="2177280" y="389520"/>
            <a:ext cx="8998200" cy="158328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ffe699"/>
                </a:solidFill>
                <a:uFill>
                  <a:solidFill>
                    <a:srgbClr val="ffffff"/>
                  </a:solidFill>
                </a:uFill>
                <a:latin typeface="Calibri"/>
                <a:ea typeface="DejaVu Sans"/>
              </a:rPr>
              <a:t>Jinja2 Features</a:t>
            </a:r>
            <a:endParaRPr b="0" lang="en-IN" sz="1800" spc="-1" strike="noStrike">
              <a:solidFill>
                <a:srgbClr val="000000"/>
              </a:solidFill>
              <a:uFill>
                <a:solidFill>
                  <a:srgbClr val="ffffff"/>
                </a:solidFill>
              </a:uFill>
              <a:latin typeface="Arial"/>
            </a:endParaRPr>
          </a:p>
        </p:txBody>
      </p:sp>
      <p:sp>
        <p:nvSpPr>
          <p:cNvPr id="98" name="CustomShape 2"/>
          <p:cNvSpPr/>
          <p:nvPr/>
        </p:nvSpPr>
        <p:spPr>
          <a:xfrm>
            <a:off x="2177280" y="1824480"/>
            <a:ext cx="9796320" cy="44791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ffe699"/>
                </a:solidFill>
                <a:uFill>
                  <a:solidFill>
                    <a:srgbClr val="ffffff"/>
                  </a:solidFill>
                </a:uFill>
                <a:latin typeface="Calibri"/>
                <a:ea typeface="DejaVu Sans"/>
              </a:rPr>
              <a:t>test.html inherits all the properties from layout.html, replacing “My testing” as the title of the page, and the &lt;content&gt; as the body of the html page.</a:t>
            </a:r>
            <a:endParaRPr b="0" lang="en-IN" sz="1800" spc="-1" strike="noStrike">
              <a:solidFill>
                <a:srgbClr val="000000"/>
              </a:solidFill>
              <a:uFill>
                <a:solidFill>
                  <a:srgbClr val="ffffff"/>
                </a:solidFill>
              </a:uFill>
              <a:latin typeface="Arial"/>
            </a:endParaRPr>
          </a:p>
          <a:p>
            <a:pPr>
              <a:lnSpc>
                <a:spcPct val="100000"/>
              </a:lnSpc>
            </a:pPr>
            <a:r>
              <a:rPr b="0" lang="en-IN" sz="3600" spc="-1" strike="noStrike">
                <a:solidFill>
                  <a:srgbClr val="ffe699"/>
                </a:solidFill>
                <a:uFill>
                  <a:solidFill>
                    <a:srgbClr val="ffffff"/>
                  </a:solidFill>
                </a:uFill>
                <a:latin typeface="Calibri"/>
                <a:ea typeface="DejaVu Sans"/>
              </a:rPr>
              <a:t>This will allow us to create a general page, where we can insert the style tags and the javascript that is required in all the related web pages.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11348</TotalTime>
  <Application>LibreOffice/5.1.6.2$Linux_X86_64 LibreOffice_project/10m0$Build-2</Application>
  <Words>12</Words>
  <Paragraphs>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2017-08-17T08:48:39Z</dcterms:created>
  <dc:creator>lakshmi teeka</dc:creator>
  <dc:description/>
  <dc:language>en-IN</dc:language>
  <cp:lastModifiedBy/>
  <dcterms:modified xsi:type="dcterms:W3CDTF">2018-04-20T15:41:06Z</dcterms:modified>
  <cp:revision>168</cp:revision>
  <dc:subject/>
  <dc:title>MongoDB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