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7" r:id="rId2"/>
    <p:sldId id="268" r:id="rId3"/>
    <p:sldId id="269" r:id="rId4"/>
    <p:sldId id="270" r:id="rId5"/>
    <p:sldId id="265" r:id="rId6"/>
    <p:sldId id="276" r:id="rId7"/>
    <p:sldId id="266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4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0722157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417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7219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</a:pPr>
            <a:endParaRPr dirty="0">
              <a:latin typeface="Mave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570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6770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e3bf3d53c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e3bf3d53c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3121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8" name="Shape 45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Shape 45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0045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0570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8" name="Shape 28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9" name="Shape 28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0" name="Shape 29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8621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JP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/>
        </p:nvSpPr>
        <p:spPr>
          <a:xfrm>
            <a:off x="855076" y="3223800"/>
            <a:ext cx="7434000" cy="8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GB" sz="2600" b="1" dirty="0" smtClean="0">
                <a:solidFill>
                  <a:schemeClr val="tx1"/>
                </a:solidFill>
              </a:rPr>
              <a:t>Centre For Health</a:t>
            </a:r>
            <a:endParaRPr sz="2600" b="1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3388950" y="855575"/>
            <a:ext cx="2147400" cy="2147400"/>
          </a:xfrm>
          <a:prstGeom prst="ellipse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9051" y="855563"/>
            <a:ext cx="2147400" cy="2147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/>
        </p:nvSpPr>
        <p:spPr>
          <a:xfrm>
            <a:off x="855075" y="3962400"/>
            <a:ext cx="7434000" cy="56197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dirty="0" err="1" smtClean="0">
                <a:solidFill>
                  <a:schemeClr val="tx1"/>
                </a:solidFill>
              </a:rPr>
              <a:t>Ishtiaq</a:t>
            </a:r>
            <a:r>
              <a:rPr lang="en-GB" sz="1800" dirty="0" smtClean="0">
                <a:solidFill>
                  <a:schemeClr val="tx1"/>
                </a:solidFill>
              </a:rPr>
              <a:t> Hussain</a:t>
            </a:r>
            <a:endParaRPr sz="1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700" y="659813"/>
            <a:ext cx="4476750" cy="2343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7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/>
        </p:nvSpPr>
        <p:spPr>
          <a:xfrm>
            <a:off x="3757034" y="248877"/>
            <a:ext cx="4915050" cy="653331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2000" endA="300" endPos="35000" dir="5400000" sy="-100000" algn="bl" rotWithShape="0"/>
            <a:softEdge rad="6350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800" b="1" dirty="0" smtClean="0">
                <a:latin typeface="Maven Pro" panose="020B0604020202020204" charset="0"/>
              </a:rPr>
              <a:t>    </a:t>
            </a:r>
            <a:r>
              <a:rPr lang="en-US" sz="2000" dirty="0" smtClean="0">
                <a:latin typeface="+mj-lt"/>
              </a:rPr>
              <a:t>Meet </a:t>
            </a:r>
            <a:r>
              <a:rPr lang="en-US" sz="2000" dirty="0" err="1" smtClean="0">
                <a:latin typeface="+mj-lt"/>
              </a:rPr>
              <a:t>Wazeera</a:t>
            </a:r>
            <a:r>
              <a:rPr lang="en-US" sz="2000" dirty="0" smtClean="0">
                <a:latin typeface="+mj-lt"/>
              </a:rPr>
              <a:t> from My </a:t>
            </a:r>
            <a:r>
              <a:rPr lang="en-US" sz="2000" dirty="0">
                <a:latin typeface="+mj-lt"/>
              </a:rPr>
              <a:t>H</a:t>
            </a:r>
            <a:r>
              <a:rPr lang="en-US" sz="2000" dirty="0" smtClean="0">
                <a:latin typeface="+mj-lt"/>
              </a:rPr>
              <a:t>ometown</a:t>
            </a:r>
          </a:p>
          <a:p>
            <a:pPr lvl="0"/>
            <a:endParaRPr sz="1600" dirty="0">
              <a:latin typeface="Maven Pro" panose="020B0604020202020204" charset="0"/>
            </a:endParaRPr>
          </a:p>
          <a:p>
            <a:pPr marL="457200" lvl="0" indent="-317500" algn="just">
              <a:buSzPts val="1400"/>
              <a:buChar char="●"/>
            </a:pPr>
            <a:r>
              <a:rPr lang="en" sz="1600" dirty="0" smtClean="0"/>
              <a:t>45</a:t>
            </a:r>
            <a:r>
              <a:rPr lang="en" sz="1600" dirty="0" smtClean="0">
                <a:latin typeface="+mn-lt"/>
              </a:rPr>
              <a:t> </a:t>
            </a:r>
            <a:r>
              <a:rPr lang="en" sz="1600" dirty="0">
                <a:latin typeface="+mn-lt"/>
              </a:rPr>
              <a:t>years </a:t>
            </a:r>
            <a:r>
              <a:rPr lang="en" sz="1600" dirty="0" smtClean="0"/>
              <a:t>old </a:t>
            </a:r>
            <a:r>
              <a:rPr lang="en-US" sz="1600" dirty="0"/>
              <a:t>diabetes patient</a:t>
            </a:r>
            <a:endParaRPr sz="1600" dirty="0">
              <a:latin typeface="+mn-l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+mn-lt"/>
            </a:endParaRPr>
          </a:p>
          <a:p>
            <a:pPr marL="457200" lvl="0" indent="-317500" algn="just">
              <a:buSzPts val="1400"/>
              <a:buChar char="●"/>
            </a:pPr>
            <a:r>
              <a:rPr lang="en-US" sz="1600" dirty="0"/>
              <a:t>Doctors recommended that she should perform aerobic exercise regularly. Aerobic activity bouts should ideally last at least 10 min, with the goal of ∼30 min/day or more, most days of the week for adults with type 2 </a:t>
            </a:r>
            <a:r>
              <a:rPr lang="en-US" sz="1600" dirty="0" smtClean="0"/>
              <a:t>diabetes.</a:t>
            </a:r>
            <a:endParaRPr lang="en-US" sz="1600" dirty="0">
              <a:latin typeface="+mn-lt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600" dirty="0">
              <a:latin typeface="+mn-l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+mn-lt"/>
            </a:endParaRPr>
          </a:p>
          <a:p>
            <a:pPr marL="457200" lvl="0" indent="-317500" algn="just">
              <a:buSzPts val="1400"/>
              <a:buChar char="●"/>
            </a:pPr>
            <a:r>
              <a:rPr lang="en-US" sz="1600" dirty="0"/>
              <a:t>But limited opportunities, restrictions on going outside of homes, culture and religion not allow her physical activities in her village. </a:t>
            </a:r>
            <a:endParaRPr lang="en-US" sz="1600" dirty="0" smtClean="0"/>
          </a:p>
          <a:p>
            <a:pPr marL="457200" lvl="0" indent="-317500" algn="just">
              <a:buSzPts val="1400"/>
              <a:buChar char="●"/>
            </a:pPr>
            <a:endParaRPr sz="1600" dirty="0">
              <a:latin typeface="+mn-lt"/>
            </a:endParaRPr>
          </a:p>
          <a:p>
            <a:pPr marL="457200" lvl="0" indent="-317500" algn="just">
              <a:buSzPts val="1400"/>
              <a:buChar char="●"/>
            </a:pPr>
            <a:r>
              <a:rPr lang="en" sz="1600" dirty="0" smtClean="0"/>
              <a:t>Sh</a:t>
            </a:r>
            <a:r>
              <a:rPr lang="en" sz="1600" dirty="0" smtClean="0">
                <a:latin typeface="+mn-lt"/>
              </a:rPr>
              <a:t>e and several other </a:t>
            </a:r>
            <a:r>
              <a:rPr lang="en-US" sz="1600" dirty="0"/>
              <a:t>placing them at increased risk of non-communicable diseases (NCDs) including diabetes, heart disease and cancer</a:t>
            </a:r>
            <a:endParaRPr sz="1600" dirty="0">
              <a:latin typeface="Maven Pro" panose="020B0604020202020204" charset="0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Maven Pro" panose="020B060402020202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86" y="1013574"/>
            <a:ext cx="3528723" cy="226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356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title"/>
          </p:nvPr>
        </p:nvSpPr>
        <p:spPr>
          <a:xfrm>
            <a:off x="311700" y="172125"/>
            <a:ext cx="8520600" cy="572700"/>
          </a:xfrm>
          <a:prstGeom prst="rect">
            <a:avLst/>
          </a:prstGeom>
          <a:solidFill>
            <a:srgbClr val="FFC000"/>
          </a:solidFill>
          <a:effectLst>
            <a:softEdge rad="31750"/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Background and Rationale</a:t>
            </a:r>
            <a:endParaRPr dirty="0"/>
          </a:p>
        </p:txBody>
      </p:sp>
      <p:sp>
        <p:nvSpPr>
          <p:cNvPr id="368" name="Shape 368"/>
          <p:cNvSpPr/>
          <p:nvPr/>
        </p:nvSpPr>
        <p:spPr>
          <a:xfrm>
            <a:off x="4251550" y="952100"/>
            <a:ext cx="4320900" cy="405000"/>
          </a:xfrm>
          <a:prstGeom prst="flowChartAlternateProcess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just"/>
            <a:r>
              <a:rPr lang="en-US" dirty="0"/>
              <a:t>N</a:t>
            </a:r>
            <a:r>
              <a:rPr lang="en-US" dirty="0" smtClean="0"/>
              <a:t>on-communicable </a:t>
            </a:r>
            <a:r>
              <a:rPr lang="en-US" dirty="0"/>
              <a:t>diseases (NCDs)</a:t>
            </a:r>
            <a:r>
              <a:rPr lang="en" dirty="0" smtClean="0">
                <a:latin typeface="Maven Pro" panose="020B0604020202020204" charset="0"/>
              </a:rPr>
              <a:t> </a:t>
            </a:r>
            <a:r>
              <a:rPr lang="en" dirty="0">
                <a:latin typeface="Maven Pro" panose="020B0604020202020204" charset="0"/>
              </a:rPr>
              <a:t>rates in </a:t>
            </a:r>
            <a:r>
              <a:rPr lang="en" dirty="0" smtClean="0">
                <a:latin typeface="Maven Pro" panose="020B0604020202020204" charset="0"/>
              </a:rPr>
              <a:t>Pakistan are significantly on the rise</a:t>
            </a:r>
            <a:endParaRPr dirty="0">
              <a:latin typeface="Maven Pro" panose="020B0604020202020204" charset="0"/>
            </a:endParaRPr>
          </a:p>
        </p:txBody>
      </p:sp>
      <p:cxnSp>
        <p:nvCxnSpPr>
          <p:cNvPr id="369" name="Shape 369"/>
          <p:cNvCxnSpPr>
            <a:endCxn id="368" idx="1"/>
          </p:cNvCxnSpPr>
          <p:nvPr/>
        </p:nvCxnSpPr>
        <p:spPr>
          <a:xfrm>
            <a:off x="4008850" y="1154600"/>
            <a:ext cx="242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0" name="Shape 370"/>
          <p:cNvSpPr/>
          <p:nvPr/>
        </p:nvSpPr>
        <p:spPr>
          <a:xfrm>
            <a:off x="3894850" y="1097600"/>
            <a:ext cx="114000" cy="114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Shape 371"/>
          <p:cNvSpPr/>
          <p:nvPr/>
        </p:nvSpPr>
        <p:spPr>
          <a:xfrm>
            <a:off x="4265050" y="1452450"/>
            <a:ext cx="4320900" cy="683196"/>
          </a:xfrm>
          <a:prstGeom prst="flowChartAlternateProcess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just"/>
            <a:r>
              <a:rPr lang="en-US" dirty="0">
                <a:latin typeface="Maven Pro" panose="020B0604020202020204" charset="0"/>
              </a:rPr>
              <a:t>A growing middle-income population of young women in Pakistan rural areas experience limited opportunities for physical activity.</a:t>
            </a:r>
            <a:endParaRPr dirty="0">
              <a:latin typeface="Maven Pro" panose="020B0604020202020204" charset="0"/>
            </a:endParaRPr>
          </a:p>
        </p:txBody>
      </p:sp>
      <p:cxnSp>
        <p:nvCxnSpPr>
          <p:cNvPr id="372" name="Shape 372"/>
          <p:cNvCxnSpPr>
            <a:stCxn id="373" idx="6"/>
            <a:endCxn id="371" idx="1"/>
          </p:cNvCxnSpPr>
          <p:nvPr/>
        </p:nvCxnSpPr>
        <p:spPr>
          <a:xfrm flipV="1">
            <a:off x="4020725" y="1794048"/>
            <a:ext cx="244325" cy="340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3" name="Shape 373"/>
          <p:cNvSpPr/>
          <p:nvPr/>
        </p:nvSpPr>
        <p:spPr>
          <a:xfrm>
            <a:off x="3906725" y="1740455"/>
            <a:ext cx="114000" cy="114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Shape 377"/>
          <p:cNvSpPr/>
          <p:nvPr/>
        </p:nvSpPr>
        <p:spPr>
          <a:xfrm>
            <a:off x="4251550" y="2247682"/>
            <a:ext cx="4320900" cy="842792"/>
          </a:xfrm>
          <a:prstGeom prst="flowChartAlternateProcess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just"/>
            <a:r>
              <a:rPr lang="en-US" dirty="0" smtClean="0">
                <a:latin typeface="Maven Pro" panose="020B0604020202020204" charset="0"/>
              </a:rPr>
              <a:t>Diabetes </a:t>
            </a:r>
            <a:r>
              <a:rPr lang="en-US" dirty="0">
                <a:latin typeface="Maven Pro" panose="020B0604020202020204" charset="0"/>
              </a:rPr>
              <a:t>affects around 17 to 19pc of Pakistanis, with approximately 35.3 million diabetics, or one out of six of the adult population of the country.</a:t>
            </a:r>
          </a:p>
          <a:p>
            <a:pPr lvl="0" algn="just"/>
            <a:r>
              <a:rPr lang="en-US" dirty="0">
                <a:latin typeface="Maven Pro" panose="020B0604020202020204" charset="0"/>
              </a:rPr>
              <a:t>Dawn 2018 Report</a:t>
            </a:r>
            <a:endParaRPr dirty="0">
              <a:latin typeface="Maven Pro" panose="020B0604020202020204" charset="0"/>
            </a:endParaRPr>
          </a:p>
        </p:txBody>
      </p:sp>
      <p:sp>
        <p:nvSpPr>
          <p:cNvPr id="379" name="Shape 379"/>
          <p:cNvSpPr/>
          <p:nvPr/>
        </p:nvSpPr>
        <p:spPr>
          <a:xfrm>
            <a:off x="3894850" y="2529921"/>
            <a:ext cx="114000" cy="114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Shape 380"/>
          <p:cNvSpPr/>
          <p:nvPr/>
        </p:nvSpPr>
        <p:spPr>
          <a:xfrm>
            <a:off x="6263400" y="3090475"/>
            <a:ext cx="322800" cy="3795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1C458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Shape 381"/>
          <p:cNvSpPr/>
          <p:nvPr/>
        </p:nvSpPr>
        <p:spPr>
          <a:xfrm>
            <a:off x="4265050" y="3363138"/>
            <a:ext cx="4307399" cy="1608255"/>
          </a:xfrm>
          <a:prstGeom prst="roundRect">
            <a:avLst>
              <a:gd name="adj" fmla="val 16667"/>
            </a:avLst>
          </a:prstGeom>
          <a:solidFill>
            <a:schemeClr val="accent2">
              <a:lumMod val="10000"/>
              <a:lumOff val="9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reflection blurRad="6350" stA="52000" endA="300" endPos="35000" dir="5400000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1" dirty="0" smtClean="0">
              <a:solidFill>
                <a:schemeClr val="dk2"/>
              </a:solidFill>
              <a:latin typeface="Maven Pro" panose="020B0604020202020204" charset="0"/>
              <a:ea typeface="Nunito"/>
              <a:cs typeface="Nunito"/>
              <a:sym typeface="Nunito"/>
            </a:endParaRPr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300" b="1" dirty="0">
              <a:solidFill>
                <a:schemeClr val="dk2"/>
              </a:solidFill>
              <a:latin typeface="Maven Pro" panose="020B0604020202020204" charset="0"/>
              <a:ea typeface="Nunito"/>
              <a:cs typeface="Nunito"/>
              <a:sym typeface="Nunito"/>
            </a:endParaRPr>
          </a:p>
          <a:p>
            <a:pPr marL="0" lvl="0" indent="0" algn="ctr" rtl="0"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tx1"/>
                </a:solidFill>
                <a:latin typeface="+mj-lt"/>
                <a:ea typeface="Nunito"/>
                <a:cs typeface="Nunito"/>
                <a:sym typeface="Nunito"/>
              </a:rPr>
              <a:t>Problem of Focus</a:t>
            </a:r>
            <a:endParaRPr b="1" dirty="0">
              <a:solidFill>
                <a:schemeClr val="tx1"/>
              </a:solidFill>
              <a:latin typeface="+mj-lt"/>
              <a:ea typeface="Nunito"/>
              <a:cs typeface="Nunito"/>
              <a:sym typeface="Nunito"/>
            </a:endParaRPr>
          </a:p>
          <a:p>
            <a:pPr lvl="0" algn="just"/>
            <a:r>
              <a:rPr lang="en-US" dirty="0">
                <a:solidFill>
                  <a:schemeClr val="tx1"/>
                </a:solidFill>
                <a:latin typeface="+mn-lt"/>
                <a:ea typeface="Nunito"/>
                <a:cs typeface="Nunito"/>
                <a:sym typeface="Nunito"/>
              </a:rPr>
              <a:t>A growing middle-income population of young women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Nunito"/>
                <a:cs typeface="Nunito"/>
                <a:sym typeface="Nunito"/>
              </a:rPr>
              <a:t>in my hometown </a:t>
            </a:r>
            <a:r>
              <a:rPr lang="en-US" dirty="0">
                <a:solidFill>
                  <a:schemeClr val="tx1"/>
                </a:solidFill>
                <a:latin typeface="+mn-lt"/>
                <a:ea typeface="Nunito"/>
                <a:cs typeface="Nunito"/>
                <a:sym typeface="Nunito"/>
              </a:rPr>
              <a:t>experience limited opportunities for physical activity placing them at increased risk of non-communicable diseases (NCDs) including diabetes, heart disease and cancer.</a:t>
            </a:r>
            <a:r>
              <a:rPr lang="en" dirty="0" smtClean="0">
                <a:solidFill>
                  <a:schemeClr val="tx1"/>
                </a:solidFill>
                <a:latin typeface="Maven Pro" panose="020B0604020202020204" charset="0"/>
                <a:ea typeface="Nunito"/>
                <a:cs typeface="Nunito"/>
                <a:sym typeface="Nunito"/>
              </a:rPr>
              <a:t>. </a:t>
            </a:r>
            <a:endParaRPr dirty="0">
              <a:solidFill>
                <a:schemeClr val="tx1"/>
              </a:solidFill>
              <a:latin typeface="Maven Pro" panose="020B0604020202020204" charset="0"/>
              <a:ea typeface="Nunito"/>
              <a:cs typeface="Nunito"/>
              <a:sym typeface="Nunito"/>
            </a:endParaRPr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300" b="1" dirty="0">
              <a:solidFill>
                <a:schemeClr val="dk2"/>
              </a:solidFill>
              <a:latin typeface="Maven Pro" panose="020B0604020202020204" charset="0"/>
              <a:ea typeface="Nunito"/>
              <a:cs typeface="Nunito"/>
              <a:sym typeface="Nunito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Maven Pro" panose="020B060402020202020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248386" y="3026228"/>
            <a:ext cx="337814" cy="3039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6248386" y="3026229"/>
            <a:ext cx="337457" cy="336910"/>
          </a:xfrm>
          <a:prstGeom prst="downArrow">
            <a:avLst/>
          </a:prstGeom>
          <a:solidFill>
            <a:srgbClr val="92D050"/>
          </a:solidFill>
          <a:ln>
            <a:solidFill>
              <a:schemeClr val="accent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90" y="991848"/>
            <a:ext cx="3901440" cy="1920240"/>
          </a:xfrm>
          <a:prstGeom prst="rect">
            <a:avLst/>
          </a:prstGeom>
        </p:spPr>
      </p:pic>
      <p:cxnSp>
        <p:nvCxnSpPr>
          <p:cNvPr id="26" name="Shape 372"/>
          <p:cNvCxnSpPr/>
          <p:nvPr/>
        </p:nvCxnSpPr>
        <p:spPr>
          <a:xfrm flipV="1">
            <a:off x="4005698" y="2596832"/>
            <a:ext cx="244325" cy="340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5391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" grpId="0" animBg="1"/>
      <p:bldP spid="371" grpId="0" animBg="1"/>
      <p:bldP spid="377" grpId="0" animBg="1"/>
      <p:bldP spid="381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/>
        </p:nvSpPr>
        <p:spPr>
          <a:xfrm>
            <a:off x="494550" y="546863"/>
            <a:ext cx="8154900" cy="1853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just">
              <a:buClr>
                <a:srgbClr val="666666"/>
              </a:buClr>
              <a:buSzPts val="2400"/>
              <a:buFont typeface="Arial"/>
              <a:buChar char="●"/>
            </a:pPr>
            <a:r>
              <a:rPr lang="en-US" sz="1600" b="1" dirty="0">
                <a:solidFill>
                  <a:schemeClr val="tx1"/>
                </a:solidFill>
              </a:rPr>
              <a:t>What is it? </a:t>
            </a:r>
            <a:r>
              <a:rPr lang="en-US" sz="1600" dirty="0">
                <a:solidFill>
                  <a:schemeClr val="tx1"/>
                </a:solidFill>
              </a:rPr>
              <a:t>WhatsApp </a:t>
            </a:r>
            <a:r>
              <a:rPr lang="en-US" sz="1600" dirty="0" err="1">
                <a:solidFill>
                  <a:schemeClr val="tx1"/>
                </a:solidFill>
              </a:rPr>
              <a:t>Chatbot</a:t>
            </a:r>
            <a:r>
              <a:rPr lang="en-US" sz="1600" dirty="0">
                <a:solidFill>
                  <a:schemeClr val="tx1"/>
                </a:solidFill>
              </a:rPr>
              <a:t> channel run by women, for women to provide free convenient fitness classes </a:t>
            </a:r>
            <a:r>
              <a:rPr lang="en-US" sz="1600" smtClean="0">
                <a:solidFill>
                  <a:schemeClr val="tx1"/>
                </a:solidFill>
              </a:rPr>
              <a:t>in Pashto through </a:t>
            </a:r>
            <a:r>
              <a:rPr lang="en-US" sz="1600" dirty="0">
                <a:solidFill>
                  <a:schemeClr val="tx1"/>
                </a:solidFill>
              </a:rPr>
              <a:t>a train-the-trainer model in Parachinar.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457200" lvl="0" indent="-381000" algn="just">
              <a:buClr>
                <a:srgbClr val="666666"/>
              </a:buClr>
              <a:buSzPts val="2400"/>
              <a:buFont typeface="Arial"/>
              <a:buChar char="●"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457200" lvl="0" indent="-381000" algn="just">
              <a:buClr>
                <a:srgbClr val="666666"/>
              </a:buClr>
              <a:buSzPts val="2400"/>
              <a:buFont typeface="Arial"/>
              <a:buChar char="●"/>
            </a:pPr>
            <a:r>
              <a:rPr lang="en-US" sz="1600" b="1" dirty="0">
                <a:solidFill>
                  <a:schemeClr val="tx1"/>
                </a:solidFill>
              </a:rPr>
              <a:t>What does it do? </a:t>
            </a:r>
            <a:r>
              <a:rPr lang="en-US" sz="1600" dirty="0">
                <a:solidFill>
                  <a:schemeClr val="tx1"/>
                </a:solidFill>
              </a:rPr>
              <a:t>Daily send a fitness video by WhatsApp </a:t>
            </a:r>
            <a:r>
              <a:rPr lang="en-US" sz="1600" dirty="0" err="1">
                <a:solidFill>
                  <a:schemeClr val="tx1"/>
                </a:solidFill>
              </a:rPr>
              <a:t>chatbot</a:t>
            </a:r>
            <a:r>
              <a:rPr lang="en-US" sz="1600" dirty="0">
                <a:solidFill>
                  <a:schemeClr val="tx1"/>
                </a:solidFill>
              </a:rPr>
              <a:t> channel directly to a women by female instructors. </a:t>
            </a:r>
          </a:p>
        </p:txBody>
      </p:sp>
      <p:sp>
        <p:nvSpPr>
          <p:cNvPr id="91" name="Google Shape;91;p16"/>
          <p:cNvSpPr/>
          <p:nvPr/>
        </p:nvSpPr>
        <p:spPr>
          <a:xfrm>
            <a:off x="2662835" y="4088813"/>
            <a:ext cx="1047709" cy="9330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1455504" y="4088813"/>
            <a:ext cx="1102612" cy="933012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" name="Shape 394"/>
          <p:cNvGrpSpPr/>
          <p:nvPr/>
        </p:nvGrpSpPr>
        <p:grpSpPr>
          <a:xfrm rot="10800000">
            <a:off x="2496075" y="2060294"/>
            <a:ext cx="5710376" cy="1689903"/>
            <a:chOff x="3267619" y="3377"/>
            <a:chExt cx="9141324" cy="2663070"/>
          </a:xfrm>
        </p:grpSpPr>
        <p:sp>
          <p:nvSpPr>
            <p:cNvPr id="68" name="Shape 399"/>
            <p:cNvSpPr/>
            <p:nvPr/>
          </p:nvSpPr>
          <p:spPr>
            <a:xfrm>
              <a:off x="3416996" y="690507"/>
              <a:ext cx="213300" cy="213300"/>
            </a:xfrm>
            <a:prstGeom prst="ellipse">
              <a:avLst/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Shape 400"/>
            <p:cNvSpPr/>
            <p:nvPr/>
          </p:nvSpPr>
          <p:spPr>
            <a:xfrm>
              <a:off x="3566372" y="391755"/>
              <a:ext cx="213300" cy="213300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Shape 401"/>
            <p:cNvSpPr/>
            <p:nvPr/>
          </p:nvSpPr>
          <p:spPr>
            <a:xfrm>
              <a:off x="3924875" y="451505"/>
              <a:ext cx="335400" cy="335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Shape 402"/>
            <p:cNvSpPr/>
            <p:nvPr/>
          </p:nvSpPr>
          <p:spPr>
            <a:xfrm>
              <a:off x="4223627" y="122878"/>
              <a:ext cx="213300" cy="213300"/>
            </a:xfrm>
            <a:prstGeom prst="ellipse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403"/>
            <p:cNvSpPr/>
            <p:nvPr/>
          </p:nvSpPr>
          <p:spPr>
            <a:xfrm>
              <a:off x="4612005" y="3377"/>
              <a:ext cx="213300" cy="213300"/>
            </a:xfrm>
            <a:prstGeom prst="ellipse">
              <a:avLst/>
            </a:prstGeom>
            <a:solidFill>
              <a:schemeClr val="accent6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404"/>
            <p:cNvSpPr/>
            <p:nvPr/>
          </p:nvSpPr>
          <p:spPr>
            <a:xfrm>
              <a:off x="5090009" y="212503"/>
              <a:ext cx="213300" cy="213300"/>
            </a:xfrm>
            <a:prstGeom prst="ellipse">
              <a:avLst/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405"/>
            <p:cNvSpPr/>
            <p:nvPr/>
          </p:nvSpPr>
          <p:spPr>
            <a:xfrm>
              <a:off x="5388762" y="361880"/>
              <a:ext cx="335400" cy="335400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406"/>
            <p:cNvSpPr/>
            <p:nvPr/>
          </p:nvSpPr>
          <p:spPr>
            <a:xfrm>
              <a:off x="5807015" y="690507"/>
              <a:ext cx="213300" cy="2133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407"/>
            <p:cNvSpPr/>
            <p:nvPr/>
          </p:nvSpPr>
          <p:spPr>
            <a:xfrm>
              <a:off x="5986267" y="1019135"/>
              <a:ext cx="213300" cy="213300"/>
            </a:xfrm>
            <a:prstGeom prst="ellipse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Shape 408"/>
            <p:cNvSpPr/>
            <p:nvPr/>
          </p:nvSpPr>
          <p:spPr>
            <a:xfrm>
              <a:off x="4432754" y="391755"/>
              <a:ext cx="548700" cy="548700"/>
            </a:xfrm>
            <a:prstGeom prst="ellipse">
              <a:avLst/>
            </a:prstGeom>
            <a:solidFill>
              <a:schemeClr val="accent6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Shape 409"/>
            <p:cNvSpPr/>
            <p:nvPr/>
          </p:nvSpPr>
          <p:spPr>
            <a:xfrm>
              <a:off x="3267619" y="1527014"/>
              <a:ext cx="213300" cy="213300"/>
            </a:xfrm>
            <a:prstGeom prst="ellipse">
              <a:avLst/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Shape 410"/>
            <p:cNvSpPr/>
            <p:nvPr/>
          </p:nvSpPr>
          <p:spPr>
            <a:xfrm>
              <a:off x="3446871" y="1795891"/>
              <a:ext cx="335400" cy="335400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411"/>
            <p:cNvSpPr/>
            <p:nvPr/>
          </p:nvSpPr>
          <p:spPr>
            <a:xfrm>
              <a:off x="3895000" y="2034893"/>
              <a:ext cx="487800" cy="4878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412"/>
            <p:cNvSpPr/>
            <p:nvPr/>
          </p:nvSpPr>
          <p:spPr>
            <a:xfrm>
              <a:off x="4522380" y="2423272"/>
              <a:ext cx="213300" cy="213300"/>
            </a:xfrm>
            <a:prstGeom prst="ellipse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413"/>
            <p:cNvSpPr/>
            <p:nvPr/>
          </p:nvSpPr>
          <p:spPr>
            <a:xfrm>
              <a:off x="4641881" y="2034893"/>
              <a:ext cx="335400" cy="335400"/>
            </a:xfrm>
            <a:prstGeom prst="ellipse">
              <a:avLst/>
            </a:prstGeom>
            <a:solidFill>
              <a:schemeClr val="accent6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414"/>
            <p:cNvSpPr/>
            <p:nvPr/>
          </p:nvSpPr>
          <p:spPr>
            <a:xfrm>
              <a:off x="4940633" y="2453147"/>
              <a:ext cx="213300" cy="213300"/>
            </a:xfrm>
            <a:prstGeom prst="ellipse">
              <a:avLst/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415"/>
            <p:cNvSpPr/>
            <p:nvPr/>
          </p:nvSpPr>
          <p:spPr>
            <a:xfrm>
              <a:off x="5209510" y="1975143"/>
              <a:ext cx="487800" cy="487800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416"/>
            <p:cNvSpPr/>
            <p:nvPr/>
          </p:nvSpPr>
          <p:spPr>
            <a:xfrm>
              <a:off x="5866766" y="1855642"/>
              <a:ext cx="335400" cy="335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Shape 417"/>
            <p:cNvSpPr/>
            <p:nvPr/>
          </p:nvSpPr>
          <p:spPr>
            <a:xfrm rot="10800000">
              <a:off x="6548700" y="650517"/>
              <a:ext cx="984901" cy="1880098"/>
            </a:xfrm>
            <a:prstGeom prst="chevron">
              <a:avLst>
                <a:gd name="adj" fmla="val 6231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418"/>
            <p:cNvSpPr/>
            <p:nvPr/>
          </p:nvSpPr>
          <p:spPr>
            <a:xfrm rot="10800000">
              <a:off x="8904496" y="577554"/>
              <a:ext cx="879890" cy="1880098"/>
            </a:xfrm>
            <a:prstGeom prst="chevron">
              <a:avLst>
                <a:gd name="adj" fmla="val 6231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419"/>
            <p:cNvSpPr/>
            <p:nvPr/>
          </p:nvSpPr>
          <p:spPr>
            <a:xfrm>
              <a:off x="10329794" y="279451"/>
              <a:ext cx="2079149" cy="2283000"/>
            </a:xfrm>
            <a:prstGeom prst="ellipse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" name="Google Shape;87;p16"/>
          <p:cNvSpPr txBox="1"/>
          <p:nvPr/>
        </p:nvSpPr>
        <p:spPr>
          <a:xfrm>
            <a:off x="526489" y="2918588"/>
            <a:ext cx="2079266" cy="486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>
              <a:buClr>
                <a:srgbClr val="666666"/>
              </a:buClr>
              <a:buSzPts val="2400"/>
              <a:buFont typeface="Arial"/>
              <a:buChar char="●"/>
            </a:pPr>
            <a:r>
              <a:rPr lang="en-US" sz="1600" b="1" dirty="0">
                <a:solidFill>
                  <a:schemeClr val="tx1"/>
                </a:solidFill>
              </a:rPr>
              <a:t>How does it work?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48" name="Shape 364"/>
          <p:cNvSpPr txBox="1">
            <a:spLocks/>
          </p:cNvSpPr>
          <p:nvPr/>
        </p:nvSpPr>
        <p:spPr>
          <a:xfrm>
            <a:off x="859398" y="85724"/>
            <a:ext cx="7903601" cy="533401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reflection blurRad="6350" stA="50000" endA="300" endPos="38500" dist="50800" dir="5400000" sy="-100000" algn="bl" rotWithShape="0"/>
            <a:softEdge rad="63500"/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Our Solution: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75" y="4088813"/>
            <a:ext cx="1027853" cy="933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658" y="1931719"/>
            <a:ext cx="1702128" cy="16559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778" y="2284523"/>
            <a:ext cx="949342" cy="9751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826" y="2508255"/>
            <a:ext cx="1417368" cy="69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98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4"/>
          <p:cNvSpPr txBox="1">
            <a:spLocks/>
          </p:cNvSpPr>
          <p:nvPr/>
        </p:nvSpPr>
        <p:spPr>
          <a:xfrm>
            <a:off x="311700" y="172125"/>
            <a:ext cx="8520600" cy="5727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softEdge rad="31750"/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2800" dirty="0" smtClean="0"/>
              <a:t>Call To Action</a:t>
            </a:r>
            <a:endParaRPr lang="en-US" sz="2800" dirty="0"/>
          </a:p>
        </p:txBody>
      </p:sp>
      <p:sp>
        <p:nvSpPr>
          <p:cNvPr id="5" name="Rounded Rectangle 4"/>
          <p:cNvSpPr/>
          <p:nvPr/>
        </p:nvSpPr>
        <p:spPr>
          <a:xfrm>
            <a:off x="433974" y="890506"/>
            <a:ext cx="8398325" cy="7996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00693" y="835433"/>
            <a:ext cx="77861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Our Goal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Easy way to teach women, Moms into Fitness is here to help women achieve their fitness goals and prevent them from non-communicable diseases (NCDs.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21" y="1135670"/>
            <a:ext cx="408408" cy="408408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442681" y="1812135"/>
            <a:ext cx="8398325" cy="7996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09399" y="1860905"/>
            <a:ext cx="77774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Our Strategy: We have plan to Initial operate it </a:t>
            </a:r>
            <a:r>
              <a:rPr lang="en-US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Parachinar tribal area 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with the support of Seed Money/Donor to launch Proof of Concept.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72" y="2000326"/>
            <a:ext cx="378478" cy="378478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455227" y="2728353"/>
            <a:ext cx="8398325" cy="12550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1188" y="2787881"/>
            <a:ext cx="57585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Our </a:t>
            </a:r>
            <a:r>
              <a:rPr lang="en-US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Need:               Networks |               Partnerships |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40" y="2770824"/>
            <a:ext cx="530364" cy="46722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796" y="2841516"/>
            <a:ext cx="576965" cy="57696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827" y="2728353"/>
            <a:ext cx="682345" cy="68234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749" y="3410430"/>
            <a:ext cx="569381" cy="569381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623906" y="3488939"/>
            <a:ext cx="77240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          Operational Funding |                Ambassadors 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435" y="3437988"/>
            <a:ext cx="502394" cy="502394"/>
          </a:xfrm>
          <a:prstGeom prst="rect">
            <a:avLst/>
          </a:prstGeom>
        </p:spPr>
      </p:pic>
      <p:sp>
        <p:nvSpPr>
          <p:cNvPr id="19" name="Rounded Rectangle 18"/>
          <p:cNvSpPr/>
          <p:nvPr/>
        </p:nvSpPr>
        <p:spPr>
          <a:xfrm>
            <a:off x="433974" y="4087906"/>
            <a:ext cx="8419578" cy="6759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97704" y="4163867"/>
            <a:ext cx="55752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/>
              <a:t>We will provide you Accountability </a:t>
            </a:r>
            <a:r>
              <a:rPr lang="en-US" sz="1800" dirty="0"/>
              <a:t>and </a:t>
            </a:r>
            <a:r>
              <a:rPr lang="en-US" sz="1800" dirty="0" smtClean="0"/>
              <a:t>Quality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40" y="4144037"/>
            <a:ext cx="563730" cy="5637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10" grpId="0" animBg="1"/>
      <p:bldP spid="12" grpId="0"/>
      <p:bldP spid="17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title"/>
          </p:nvPr>
        </p:nvSpPr>
        <p:spPr>
          <a:xfrm>
            <a:off x="628650" y="389965"/>
            <a:ext cx="7886700" cy="632011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innerShdw blurRad="114300">
              <a:prstClr val="black"/>
            </a:inn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800" i="0" u="none" strike="noStrike" cap="none" dirty="0" smtClean="0">
                <a:solidFill>
                  <a:schemeClr val="dk1"/>
                </a:solidFill>
                <a:latin typeface="+mj-lt"/>
                <a:sym typeface="Calibri"/>
              </a:rPr>
              <a:t>Why </a:t>
            </a:r>
            <a:r>
              <a:rPr lang="en" sz="2800" i="0" u="none" strike="noStrike" cap="none" dirty="0">
                <a:solidFill>
                  <a:schemeClr val="dk1"/>
                </a:solidFill>
                <a:latin typeface="+mj-lt"/>
                <a:sym typeface="Calibri"/>
              </a:rPr>
              <a:t>we deserve your support?</a:t>
            </a:r>
            <a:endParaRPr sz="2800" i="0" u="none" strike="noStrike" cap="none" dirty="0">
              <a:solidFill>
                <a:schemeClr val="dk1"/>
              </a:solidFill>
              <a:latin typeface="+mj-lt"/>
              <a:sym typeface="Calibri"/>
            </a:endParaRPr>
          </a:p>
        </p:txBody>
      </p:sp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731255" y="1362145"/>
            <a:ext cx="7716860" cy="1628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lvl="0" indent="-171450">
              <a:spcBef>
                <a:spcPts val="0"/>
              </a:spcBef>
            </a:pPr>
            <a:r>
              <a:rPr lang="en-US" dirty="0">
                <a:latin typeface="+mn-lt"/>
              </a:rPr>
              <a:t>Addresses crucial scale of non-communicable diseases (NCDs in Parachinar with a model scalable to other rural areas of Pakistan</a:t>
            </a:r>
            <a:r>
              <a:rPr lang="en-US" dirty="0" smtClean="0">
                <a:latin typeface="+mn-lt"/>
              </a:rPr>
              <a:t>.</a:t>
            </a:r>
          </a:p>
          <a:p>
            <a:pPr marL="177800" lvl="0" indent="-171450">
              <a:spcBef>
                <a:spcPts val="0"/>
              </a:spcBef>
            </a:pPr>
            <a:r>
              <a:rPr lang="en" sz="2100" b="0" i="0" u="none" strike="noStrike" cap="none" dirty="0" smtClean="0">
                <a:solidFill>
                  <a:schemeClr val="dk1"/>
                </a:solidFill>
                <a:latin typeface="+mn-lt"/>
                <a:sym typeface="Calibri"/>
              </a:rPr>
              <a:t>Simple </a:t>
            </a:r>
            <a:r>
              <a:rPr lang="en" sz="2100" b="0" i="0" u="none" strike="noStrike" cap="none" dirty="0">
                <a:solidFill>
                  <a:schemeClr val="dk1"/>
                </a:solidFill>
                <a:latin typeface="+mn-lt"/>
                <a:sym typeface="Calibri"/>
              </a:rPr>
              <a:t>solution </a:t>
            </a:r>
            <a:r>
              <a:rPr lang="en" dirty="0" smtClean="0">
                <a:latin typeface="+mn-lt"/>
              </a:rPr>
              <a:t>and </a:t>
            </a:r>
            <a:r>
              <a:rPr lang="en" sz="2100" b="0" i="0" u="none" strike="noStrike" cap="none" dirty="0" smtClean="0">
                <a:solidFill>
                  <a:schemeClr val="dk1"/>
                </a:solidFill>
                <a:latin typeface="+mn-lt"/>
                <a:sym typeface="Calibri"/>
              </a:rPr>
              <a:t>high </a:t>
            </a:r>
            <a:r>
              <a:rPr lang="en" sz="2100" b="0" i="0" u="none" strike="noStrike" cap="none" dirty="0">
                <a:solidFill>
                  <a:schemeClr val="dk1"/>
                </a:solidFill>
                <a:latin typeface="+mn-lt"/>
                <a:sym typeface="Calibri"/>
              </a:rPr>
              <a:t>value</a:t>
            </a:r>
            <a:endParaRPr dirty="0">
              <a:latin typeface="+mn-lt"/>
            </a:endParaRPr>
          </a:p>
          <a:p>
            <a:pPr marL="177800" marR="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 sz="2100" b="0" i="0" u="none" strike="noStrike" cap="none" dirty="0" smtClean="0">
                <a:solidFill>
                  <a:schemeClr val="dk1"/>
                </a:solidFill>
                <a:latin typeface="+mn-lt"/>
                <a:sym typeface="Calibri"/>
              </a:rPr>
              <a:t>Skilled, experienced and comitted team</a:t>
            </a:r>
          </a:p>
        </p:txBody>
      </p:sp>
      <p:sp>
        <p:nvSpPr>
          <p:cNvPr id="8" name="Shape 463"/>
          <p:cNvSpPr/>
          <p:nvPr/>
        </p:nvSpPr>
        <p:spPr>
          <a:xfrm>
            <a:off x="1849081" y="3077452"/>
            <a:ext cx="5486400" cy="1332021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9525" cap="flat" cmpd="sng">
            <a:solidFill>
              <a:schemeClr val="accent3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b="1" dirty="0">
                <a:solidFill>
                  <a:schemeClr val="bg1"/>
                </a:solidFill>
              </a:rPr>
              <a:t>Competitive Advantage</a:t>
            </a:r>
          </a:p>
          <a:p>
            <a:pPr lvl="0" algn="ctr"/>
            <a:endParaRPr lang="en-US" b="1" dirty="0">
              <a:solidFill>
                <a:schemeClr val="bg1"/>
              </a:solidFill>
            </a:endParaRPr>
          </a:p>
          <a:p>
            <a:pPr lvl="0" algn="ctr"/>
            <a:r>
              <a:rPr lang="en-US" b="1" dirty="0">
                <a:solidFill>
                  <a:schemeClr val="bg1"/>
                </a:solidFill>
              </a:rPr>
              <a:t>Unfortunately in Pakistan there are no similar </a:t>
            </a:r>
            <a:r>
              <a:rPr lang="en-US" b="1" dirty="0" smtClean="0">
                <a:solidFill>
                  <a:schemeClr val="bg1"/>
                </a:solidFill>
              </a:rPr>
              <a:t>solution </a:t>
            </a:r>
            <a:r>
              <a:rPr lang="en-US" b="1" dirty="0">
                <a:solidFill>
                  <a:schemeClr val="bg1"/>
                </a:solidFill>
              </a:rPr>
              <a:t>do parts of what we project to do. It will be the first </a:t>
            </a:r>
            <a:r>
              <a:rPr lang="en-US" b="1" dirty="0" err="1" smtClean="0">
                <a:solidFill>
                  <a:schemeClr val="bg1"/>
                </a:solidFill>
              </a:rPr>
              <a:t>whatsapp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chatbot</a:t>
            </a:r>
            <a:r>
              <a:rPr lang="en-US" b="1" dirty="0" smtClean="0">
                <a:solidFill>
                  <a:schemeClr val="bg1"/>
                </a:solidFill>
              </a:rPr>
              <a:t> in local language Pashto for women fitness classes.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71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/>
        </p:nvSpPr>
        <p:spPr>
          <a:xfrm>
            <a:off x="3983626" y="2012638"/>
            <a:ext cx="2700149" cy="8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GB" sz="3000" b="1" i="0" u="none" strike="noStrike" cap="none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Thank You :)</a:t>
            </a:r>
            <a:endParaRPr sz="3000" b="1" dirty="0">
              <a:solidFill>
                <a:srgbClr val="666666"/>
              </a:solidFill>
            </a:endParaRPr>
          </a:p>
        </p:txBody>
      </p:sp>
      <p:sp>
        <p:nvSpPr>
          <p:cNvPr id="169" name="Google Shape;169;p23"/>
          <p:cNvSpPr txBox="1"/>
          <p:nvPr/>
        </p:nvSpPr>
        <p:spPr>
          <a:xfrm>
            <a:off x="400049" y="3820140"/>
            <a:ext cx="8124825" cy="4753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1800"/>
            </a:pPr>
            <a:endParaRPr b="1" i="0" u="none" strike="noStrike" cap="none" dirty="0">
              <a:solidFill>
                <a:srgbClr val="666666"/>
              </a:solidFill>
              <a:sym typeface="Arial"/>
            </a:endParaRPr>
          </a:p>
        </p:txBody>
      </p:sp>
      <p:sp>
        <p:nvSpPr>
          <p:cNvPr id="8" name="Shape 463"/>
          <p:cNvSpPr/>
          <p:nvPr/>
        </p:nvSpPr>
        <p:spPr>
          <a:xfrm>
            <a:off x="2467646" y="642601"/>
            <a:ext cx="5486400" cy="668451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9525" cap="flat" cmpd="sng">
            <a:solidFill>
              <a:schemeClr val="accent3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b="1" dirty="0">
                <a:solidFill>
                  <a:schemeClr val="bg1"/>
                </a:solidFill>
              </a:rPr>
              <a:t>“And I believe that the best buy in public health today must be a combination of regular physical exercise and a healthy diet.” – Julie Bishop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25" y="1534057"/>
            <a:ext cx="2002697" cy="2033626"/>
          </a:xfrm>
          <a:prstGeom prst="rect">
            <a:avLst/>
          </a:prstGeom>
        </p:spPr>
      </p:pic>
      <p:sp>
        <p:nvSpPr>
          <p:cNvPr id="168" name="Google Shape;168;p23"/>
          <p:cNvSpPr txBox="1"/>
          <p:nvPr/>
        </p:nvSpPr>
        <p:spPr>
          <a:xfrm>
            <a:off x="2502371" y="3506836"/>
            <a:ext cx="4681350" cy="9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dirty="0" err="1" smtClean="0">
                <a:solidFill>
                  <a:srgbClr val="666666"/>
                </a:solidFill>
              </a:rPr>
              <a:t>Ishtiaq</a:t>
            </a:r>
            <a:r>
              <a:rPr lang="en-GB" sz="1800" dirty="0" smtClean="0">
                <a:solidFill>
                  <a:srgbClr val="666666"/>
                </a:solidFill>
              </a:rPr>
              <a:t> Hussain</a:t>
            </a:r>
            <a:r>
              <a:rPr lang="en-GB" sz="1800" b="0" i="0" u="none" strike="noStrike" cap="none" dirty="0" smtClean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800" b="0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r>
              <a:rPr lang="en-GB" sz="1800" b="0" i="0" u="none" strike="noStrike" cap="none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800" dirty="0" smtClean="0">
                <a:solidFill>
                  <a:srgbClr val="666666"/>
                </a:solidFill>
              </a:rPr>
              <a:t>Centre for Health</a:t>
            </a:r>
            <a:endParaRPr sz="18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0" animBg="1"/>
      <p:bldP spid="8" grpId="0" animBg="1"/>
      <p:bldP spid="168" grpId="0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748</TotalTime>
  <Words>454</Words>
  <Application>Microsoft Office PowerPoint</Application>
  <PresentationFormat>On-screen Show (16:9)</PresentationFormat>
  <Paragraphs>44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Maven Pro</vt:lpstr>
      <vt:lpstr>Nunito</vt:lpstr>
      <vt:lpstr>Simple Light</vt:lpstr>
      <vt:lpstr>PowerPoint Presentation</vt:lpstr>
      <vt:lpstr>PowerPoint Presentation</vt:lpstr>
      <vt:lpstr>Background and Rationale</vt:lpstr>
      <vt:lpstr>PowerPoint Presentation</vt:lpstr>
      <vt:lpstr>PowerPoint Presentation</vt:lpstr>
      <vt:lpstr>Why we deserve your support?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account</cp:lastModifiedBy>
  <cp:revision>202</cp:revision>
  <dcterms:modified xsi:type="dcterms:W3CDTF">2020-12-08T13:31:18Z</dcterms:modified>
</cp:coreProperties>
</file>