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61" r:id="rId4"/>
    <p:sldId id="684" r:id="rId5"/>
    <p:sldId id="262" r:id="rId6"/>
    <p:sldId id="685" r:id="rId7"/>
    <p:sldId id="681" r:id="rId8"/>
    <p:sldId id="686" r:id="rId9"/>
    <p:sldId id="676" r:id="rId10"/>
    <p:sldId id="687" r:id="rId11"/>
    <p:sldId id="688" r:id="rId12"/>
    <p:sldId id="689" r:id="rId13"/>
    <p:sldId id="690" r:id="rId14"/>
    <p:sldId id="691" r:id="rId15"/>
    <p:sldId id="28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3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DA007"/>
    <a:srgbClr val="00AF92"/>
    <a:srgbClr val="0D6E5A"/>
    <a:srgbClr val="CACFD8"/>
    <a:srgbClr val="028458"/>
    <a:srgbClr val="E5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9" autoAdjust="0"/>
    <p:restoredTop sz="92147" autoAdjust="0"/>
  </p:normalViewPr>
  <p:slideViewPr>
    <p:cSldViewPr snapToGrid="0" showGuides="1">
      <p:cViewPr varScale="1">
        <p:scale>
          <a:sx n="67" d="100"/>
          <a:sy n="67" d="100"/>
        </p:scale>
        <p:origin x="592" y="52"/>
      </p:cViewPr>
      <p:guideLst>
        <p:guide orient="horz" pos="2107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2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7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8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2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4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9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6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0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4590" y="2297521"/>
            <a:ext cx="63808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章 文件及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5816828" y="356298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讲师：木棉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A6763-4BFE-404E-A533-B8F2E8181FFC}"/>
              </a:ext>
            </a:extLst>
          </p:cNvPr>
          <p:cNvSpPr txBox="1"/>
          <p:nvPr/>
        </p:nvSpPr>
        <p:spPr>
          <a:xfrm>
            <a:off x="726304" y="1073964"/>
            <a:ext cx="10431430" cy="32471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关于</a:t>
            </a:r>
            <a:r>
              <a:rPr lang="en-US" altLang="zh-CN" sz="2800" dirty="0"/>
              <a:t>Python</a:t>
            </a:r>
            <a:r>
              <a:rPr lang="zh-CN" altLang="en-US" sz="2800" dirty="0"/>
              <a:t>文件打开模式的描述，以下选项中描述错误的是</a:t>
            </a:r>
            <a:endParaRPr lang="zh-CN" altLang="en-US" sz="2400" dirty="0"/>
          </a:p>
          <a:p>
            <a:r>
              <a:rPr lang="en-US" altLang="zh-CN" sz="2800" dirty="0"/>
              <a:t>A. </a:t>
            </a:r>
            <a:r>
              <a:rPr lang="zh-CN" altLang="en-US" sz="2800" dirty="0"/>
              <a:t>覆盖写模式</a:t>
            </a:r>
            <a:r>
              <a:rPr lang="en-US" altLang="zh-CN" sz="2800" dirty="0"/>
              <a:t>w </a:t>
            </a:r>
            <a:endParaRPr lang="zh-CN" altLang="en-US" sz="2400" dirty="0"/>
          </a:p>
          <a:p>
            <a:r>
              <a:rPr lang="en-US" altLang="zh-CN" sz="2800" dirty="0"/>
              <a:t>B. </a:t>
            </a:r>
            <a:r>
              <a:rPr lang="zh-CN" altLang="en-US" sz="2800" dirty="0"/>
              <a:t>追加写模式</a:t>
            </a:r>
            <a:r>
              <a:rPr lang="en-US" altLang="zh-CN" sz="2800" dirty="0"/>
              <a:t>a </a:t>
            </a:r>
            <a:endParaRPr lang="zh-CN" altLang="en-US" sz="2400" dirty="0"/>
          </a:p>
          <a:p>
            <a:r>
              <a:rPr lang="en-US" altLang="zh-CN" sz="2800" dirty="0"/>
              <a:t>C. </a:t>
            </a:r>
            <a:r>
              <a:rPr lang="zh-CN" altLang="en-US" sz="2800" dirty="0"/>
              <a:t>创建写模式</a:t>
            </a:r>
            <a:r>
              <a:rPr lang="en-US" altLang="zh-CN" sz="2800" dirty="0"/>
              <a:t>n </a:t>
            </a:r>
            <a:endParaRPr lang="zh-CN" altLang="en-US" sz="2400" dirty="0"/>
          </a:p>
          <a:p>
            <a:r>
              <a:rPr lang="en-US" altLang="zh-CN" sz="2800" dirty="0"/>
              <a:t>D. </a:t>
            </a:r>
            <a:r>
              <a:rPr lang="zh-CN" altLang="en-US" sz="2800" dirty="0"/>
              <a:t>只读模式</a:t>
            </a:r>
            <a:r>
              <a:rPr lang="en-US" altLang="zh-CN" sz="2800" dirty="0"/>
              <a:t>r</a:t>
            </a:r>
            <a:endParaRPr lang="zh-CN" altLang="en-US" sz="24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65062-C33A-4DA4-9AA7-80F745E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80" y="3372302"/>
            <a:ext cx="701770" cy="371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09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A6763-4BFE-404E-A533-B8F2E8181FFC}"/>
              </a:ext>
            </a:extLst>
          </p:cNvPr>
          <p:cNvSpPr txBox="1"/>
          <p:nvPr/>
        </p:nvSpPr>
        <p:spPr>
          <a:xfrm>
            <a:off x="726304" y="1073964"/>
            <a:ext cx="10431430" cy="3694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dirty="0"/>
              <a:t>以下选项中，不是</a:t>
            </a:r>
            <a:r>
              <a:rPr lang="en-US" altLang="zh-CN" dirty="0"/>
              <a:t>Python</a:t>
            </a:r>
            <a:r>
              <a:rPr lang="zh-CN" altLang="en-US" dirty="0"/>
              <a:t>对文件的打开模式的是</a:t>
            </a:r>
            <a:endParaRPr lang="zh-CN" altLang="en-US" sz="2800" dirty="0"/>
          </a:p>
          <a:p>
            <a:r>
              <a:rPr lang="en-US" altLang="zh-CN" dirty="0"/>
              <a:t>A. 'w' </a:t>
            </a:r>
            <a:endParaRPr lang="en-US" altLang="zh-CN" sz="2800" dirty="0"/>
          </a:p>
          <a:p>
            <a:r>
              <a:rPr lang="en-US" altLang="zh-CN" dirty="0"/>
              <a:t>B. '+' </a:t>
            </a:r>
            <a:endParaRPr lang="en-US" altLang="zh-CN" sz="2800" dirty="0"/>
          </a:p>
          <a:p>
            <a:r>
              <a:rPr lang="en-US" altLang="zh-CN" dirty="0"/>
              <a:t>C. 'c'</a:t>
            </a:r>
            <a:endParaRPr lang="en-US" altLang="zh-CN" sz="2800" dirty="0"/>
          </a:p>
          <a:p>
            <a:r>
              <a:rPr lang="en-US" altLang="zh-CN" dirty="0"/>
              <a:t>D. 'r'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65062-C33A-4DA4-9AA7-80F745E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5" y="3724728"/>
            <a:ext cx="701770" cy="371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79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A6763-4BFE-404E-A533-B8F2E8181FFC}"/>
              </a:ext>
            </a:extLst>
          </p:cNvPr>
          <p:cNvSpPr txBox="1"/>
          <p:nvPr/>
        </p:nvSpPr>
        <p:spPr>
          <a:xfrm>
            <a:off x="726304" y="1073964"/>
            <a:ext cx="10431430" cy="3694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dirty="0"/>
              <a:t>以下选项中不是</a:t>
            </a:r>
            <a:r>
              <a:rPr lang="en-US" altLang="zh-CN" dirty="0"/>
              <a:t>Python</a:t>
            </a:r>
            <a:r>
              <a:rPr lang="zh-CN" altLang="en-US" dirty="0"/>
              <a:t>文件读操作方法的是</a:t>
            </a:r>
            <a:endParaRPr lang="zh-CN" altLang="en-US" sz="2800" dirty="0"/>
          </a:p>
          <a:p>
            <a:r>
              <a:rPr lang="en-US" altLang="zh-CN" dirty="0"/>
              <a:t>A. </a:t>
            </a:r>
            <a:r>
              <a:rPr lang="en-US" altLang="zh-CN" dirty="0" err="1"/>
              <a:t>readline</a:t>
            </a:r>
            <a:r>
              <a:rPr lang="en-US" altLang="zh-CN" dirty="0"/>
              <a:t> </a:t>
            </a:r>
            <a:endParaRPr lang="en-US" altLang="zh-CN" sz="2800" dirty="0"/>
          </a:p>
          <a:p>
            <a:r>
              <a:rPr lang="en-US" altLang="zh-CN" dirty="0"/>
              <a:t>B. </a:t>
            </a:r>
            <a:r>
              <a:rPr lang="en-US" altLang="zh-CN" dirty="0" err="1"/>
              <a:t>readall</a:t>
            </a:r>
            <a:r>
              <a:rPr lang="en-US" altLang="zh-CN" dirty="0"/>
              <a:t> </a:t>
            </a:r>
            <a:endParaRPr lang="en-US" altLang="zh-CN" sz="2800" dirty="0"/>
          </a:p>
          <a:p>
            <a:r>
              <a:rPr lang="en-US" altLang="zh-CN" dirty="0"/>
              <a:t>C. </a:t>
            </a:r>
            <a:r>
              <a:rPr lang="en-US" altLang="zh-CN" dirty="0" err="1"/>
              <a:t>readtext</a:t>
            </a:r>
            <a:r>
              <a:rPr lang="en-US" altLang="zh-CN" dirty="0"/>
              <a:t> </a:t>
            </a:r>
            <a:endParaRPr lang="en-US" altLang="zh-CN" sz="2800" dirty="0"/>
          </a:p>
          <a:p>
            <a:r>
              <a:rPr lang="en-US" altLang="zh-CN" dirty="0"/>
              <a:t>D. read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65062-C33A-4DA4-9AA7-80F745E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6" y="3705677"/>
            <a:ext cx="701770" cy="371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16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A6763-4BFE-404E-A533-B8F2E8181FFC}"/>
              </a:ext>
            </a:extLst>
          </p:cNvPr>
          <p:cNvSpPr txBox="1"/>
          <p:nvPr/>
        </p:nvSpPr>
        <p:spPr>
          <a:xfrm>
            <a:off x="726304" y="1073964"/>
            <a:ext cx="10431430" cy="3694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dirty="0"/>
              <a:t>Python </a:t>
            </a:r>
            <a:r>
              <a:rPr lang="zh-CN" altLang="en-US" dirty="0"/>
              <a:t>文件只读打开模式是</a:t>
            </a:r>
            <a:endParaRPr lang="zh-CN" altLang="en-US" sz="2800" dirty="0"/>
          </a:p>
          <a:p>
            <a:r>
              <a:rPr lang="en-US" altLang="zh-CN" dirty="0"/>
              <a:t>A. w </a:t>
            </a:r>
            <a:endParaRPr lang="en-US" altLang="zh-CN" sz="2800" dirty="0"/>
          </a:p>
          <a:p>
            <a:r>
              <a:rPr lang="en-US" altLang="zh-CN" dirty="0"/>
              <a:t>B. x</a:t>
            </a:r>
            <a:endParaRPr lang="en-US" altLang="zh-CN" sz="2800" dirty="0"/>
          </a:p>
          <a:p>
            <a:r>
              <a:rPr lang="en-US" altLang="zh-CN" dirty="0"/>
              <a:t>C. b </a:t>
            </a:r>
            <a:endParaRPr lang="en-US" altLang="zh-CN" sz="2800" dirty="0"/>
          </a:p>
          <a:p>
            <a:r>
              <a:rPr lang="en-US" altLang="zh-CN" dirty="0"/>
              <a:t>D. r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65062-C33A-4DA4-9AA7-80F745E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5" y="4477204"/>
            <a:ext cx="701770" cy="371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1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A6763-4BFE-404E-A533-B8F2E8181FFC}"/>
              </a:ext>
            </a:extLst>
          </p:cNvPr>
          <p:cNvSpPr txBox="1"/>
          <p:nvPr/>
        </p:nvSpPr>
        <p:spPr>
          <a:xfrm>
            <a:off x="726304" y="1073964"/>
            <a:ext cx="10431430" cy="279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400" dirty="0"/>
              <a:t>以下关于文件的描述，错误的是</a:t>
            </a:r>
          </a:p>
          <a:p>
            <a:r>
              <a:rPr lang="en-US" altLang="zh-CN" sz="2400" dirty="0"/>
              <a:t>A. </a:t>
            </a:r>
            <a:r>
              <a:rPr lang="zh-CN" altLang="en-US" sz="2400" dirty="0"/>
              <a:t>二进制文件和文本文件的操作步骤都是“打开</a:t>
            </a:r>
            <a:r>
              <a:rPr lang="en-US" altLang="zh-CN" sz="2400" dirty="0"/>
              <a:t>-</a:t>
            </a:r>
            <a:r>
              <a:rPr lang="zh-CN" altLang="en-US" sz="2400" dirty="0"/>
              <a:t>操作</a:t>
            </a:r>
            <a:r>
              <a:rPr lang="en-US" altLang="zh-CN" sz="2400" dirty="0"/>
              <a:t>-</a:t>
            </a:r>
            <a:r>
              <a:rPr lang="zh-CN" altLang="en-US" sz="2400" dirty="0"/>
              <a:t>关闭”</a:t>
            </a:r>
          </a:p>
          <a:p>
            <a:r>
              <a:rPr lang="en-US" altLang="zh-CN" sz="2400" dirty="0"/>
              <a:t>B. open() </a:t>
            </a:r>
            <a:r>
              <a:rPr lang="zh-CN" altLang="en-US" sz="2400" dirty="0"/>
              <a:t>打开文件之后，文件的内容并没有在内存中</a:t>
            </a:r>
          </a:p>
          <a:p>
            <a:r>
              <a:rPr lang="en-US" altLang="zh-CN" sz="2400" dirty="0"/>
              <a:t>C. open()</a:t>
            </a:r>
            <a:r>
              <a:rPr lang="zh-CN" altLang="en-US" sz="2400" dirty="0"/>
              <a:t>只能打开一个已经存在的文件</a:t>
            </a:r>
          </a:p>
          <a:p>
            <a:r>
              <a:rPr lang="en-US" altLang="zh-CN" sz="2400" dirty="0"/>
              <a:t>D. </a:t>
            </a:r>
            <a:r>
              <a:rPr lang="zh-CN" altLang="en-US" sz="2400" dirty="0"/>
              <a:t>文件读写之后，要调用</a:t>
            </a:r>
            <a:r>
              <a:rPr lang="en-US" altLang="zh-CN" sz="2400" dirty="0"/>
              <a:t>close()</a:t>
            </a:r>
            <a:r>
              <a:rPr lang="zh-CN" altLang="en-US" sz="2400" dirty="0"/>
              <a:t>才能确保文件被保存在磁盘中了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65062-C33A-4DA4-9AA7-80F745E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83379" y="3019879"/>
            <a:ext cx="701770" cy="371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9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637" y="3013501"/>
            <a:ext cx="6682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人生苦短，我用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31F16EB-F0CE-4578-B75C-E6FC0D27F530}"/>
              </a:ext>
            </a:extLst>
          </p:cNvPr>
          <p:cNvGrpSpPr/>
          <p:nvPr/>
        </p:nvGrpSpPr>
        <p:grpSpPr>
          <a:xfrm>
            <a:off x="4887077" y="1170845"/>
            <a:ext cx="4085590" cy="706755"/>
            <a:chOff x="5016113" y="1484630"/>
            <a:chExt cx="4085590" cy="706755"/>
          </a:xfrm>
        </p:grpSpPr>
        <p:sp>
          <p:nvSpPr>
            <p:cNvPr id="6" name="矩形 5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211352" y="1630486"/>
              <a:ext cx="2654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文件的基本概念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08B9A78-72F8-4A3C-84F1-F8F969E6E63B}"/>
              </a:ext>
            </a:extLst>
          </p:cNvPr>
          <p:cNvGrpSpPr/>
          <p:nvPr/>
        </p:nvGrpSpPr>
        <p:grpSpPr>
          <a:xfrm>
            <a:off x="4887077" y="1904493"/>
            <a:ext cx="4250119" cy="706755"/>
            <a:chOff x="5016113" y="1484630"/>
            <a:chExt cx="4250119" cy="70675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DF4AB22-D380-4B42-B722-36A3256016A5}"/>
                </a:ext>
              </a:extLst>
            </p:cNvPr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对角圆角矩形 10">
              <a:extLst>
                <a:ext uri="{FF2B5EF4-FFF2-40B4-BE49-F238E27FC236}">
                  <a16:creationId xmlns:a16="http://schemas.microsoft.com/office/drawing/2014/main" id="{52F264C6-927B-46E0-84C1-2EE591C4A821}"/>
                </a:ext>
              </a:extLst>
            </p:cNvPr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18617AB-D200-4841-A21B-095D6A34F391}"/>
                </a:ext>
              </a:extLst>
            </p:cNvPr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2DDC58-1434-4662-ACEE-36371D4CC286}"/>
                </a:ext>
              </a:extLst>
            </p:cNvPr>
            <p:cNvSpPr/>
            <p:nvPr/>
          </p:nvSpPr>
          <p:spPr>
            <a:xfrm>
              <a:off x="5708198" y="1644937"/>
              <a:ext cx="3558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文件的读取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E7A00F8-69FD-4B85-8C60-BF24F040BBDC}"/>
              </a:ext>
            </a:extLst>
          </p:cNvPr>
          <p:cNvGrpSpPr/>
          <p:nvPr/>
        </p:nvGrpSpPr>
        <p:grpSpPr>
          <a:xfrm>
            <a:off x="4887077" y="2638141"/>
            <a:ext cx="4085590" cy="706755"/>
            <a:chOff x="5016113" y="1484630"/>
            <a:chExt cx="4085590" cy="70675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B855417-053C-429A-A0CD-427826E3449D}"/>
                </a:ext>
              </a:extLst>
            </p:cNvPr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对角圆角矩形 10">
              <a:extLst>
                <a:ext uri="{FF2B5EF4-FFF2-40B4-BE49-F238E27FC236}">
                  <a16:creationId xmlns:a16="http://schemas.microsoft.com/office/drawing/2014/main" id="{56C3B680-8BBF-4B18-9A4E-EAE95375292F}"/>
                </a:ext>
              </a:extLst>
            </p:cNvPr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82B1885-A9C0-45AE-BD2F-5DBCA678BD8E}"/>
                </a:ext>
              </a:extLst>
            </p:cNvPr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762C3DB-DC35-45C0-AB33-22AC38BAB8AB}"/>
                </a:ext>
              </a:extLst>
            </p:cNvPr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文件的追加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762AC53-F929-469D-8153-B49A2BB4641B}"/>
              </a:ext>
            </a:extLst>
          </p:cNvPr>
          <p:cNvGrpSpPr/>
          <p:nvPr/>
        </p:nvGrpSpPr>
        <p:grpSpPr>
          <a:xfrm>
            <a:off x="4887077" y="3371789"/>
            <a:ext cx="4085590" cy="706755"/>
            <a:chOff x="5016113" y="1484630"/>
            <a:chExt cx="4085590" cy="70675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B368E04-7A11-4CC4-84D0-9EB0356ADDDD}"/>
                </a:ext>
              </a:extLst>
            </p:cNvPr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对角圆角矩形 10">
              <a:extLst>
                <a:ext uri="{FF2B5EF4-FFF2-40B4-BE49-F238E27FC236}">
                  <a16:creationId xmlns:a16="http://schemas.microsoft.com/office/drawing/2014/main" id="{B634F655-14BD-441E-B96E-ECE57E800C05}"/>
                </a:ext>
              </a:extLst>
            </p:cNvPr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E32D23-C782-451C-BFB7-E5B65AE87760}"/>
                </a:ext>
              </a:extLst>
            </p:cNvPr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FF19CCE-3B21-4993-9EF5-13C54C8A48D7}"/>
                </a:ext>
              </a:extLst>
            </p:cNvPr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文件的写入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4E689D-47DE-E23E-B512-A532D1E2B985}"/>
              </a:ext>
            </a:extLst>
          </p:cNvPr>
          <p:cNvGrpSpPr/>
          <p:nvPr/>
        </p:nvGrpSpPr>
        <p:grpSpPr>
          <a:xfrm>
            <a:off x="4887077" y="4105437"/>
            <a:ext cx="4085590" cy="706755"/>
            <a:chOff x="5016113" y="1484630"/>
            <a:chExt cx="4085590" cy="70675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F6CABE6-AFE8-6241-72D0-FD0F6AD28C05}"/>
                </a:ext>
              </a:extLst>
            </p:cNvPr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角圆角矩形 10">
              <a:extLst>
                <a:ext uri="{FF2B5EF4-FFF2-40B4-BE49-F238E27FC236}">
                  <a16:creationId xmlns:a16="http://schemas.microsoft.com/office/drawing/2014/main" id="{745C7193-ABA8-C3F0-6741-04165DFD09FE}"/>
                </a:ext>
              </a:extLst>
            </p:cNvPr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984ADB1-815A-B104-05A9-EE8E5B919FB2}"/>
                </a:ext>
              </a:extLst>
            </p:cNvPr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1EB240D-0193-41F0-C539-869FE73A706C}"/>
                </a:ext>
              </a:extLst>
            </p:cNvPr>
            <p:cNvSpPr/>
            <p:nvPr/>
          </p:nvSpPr>
          <p:spPr>
            <a:xfrm>
              <a:off x="6009220" y="1637952"/>
              <a:ext cx="29559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with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语句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94CE16C-BF76-4237-8880-359093729327}"/>
              </a:ext>
            </a:extLst>
          </p:cNvPr>
          <p:cNvGrpSpPr/>
          <p:nvPr/>
        </p:nvGrpSpPr>
        <p:grpSpPr>
          <a:xfrm>
            <a:off x="4887077" y="4839086"/>
            <a:ext cx="4085590" cy="706755"/>
            <a:chOff x="5016113" y="1484630"/>
            <a:chExt cx="4085590" cy="7067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B3BDAA9-09F3-4B26-89A9-B2161751A6CF}"/>
                </a:ext>
              </a:extLst>
            </p:cNvPr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" name="对角圆角矩形 10">
              <a:extLst>
                <a:ext uri="{FF2B5EF4-FFF2-40B4-BE49-F238E27FC236}">
                  <a16:creationId xmlns:a16="http://schemas.microsoft.com/office/drawing/2014/main" id="{F44023AE-BF30-4582-A124-D2B1E94089FC}"/>
                </a:ext>
              </a:extLst>
            </p:cNvPr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B8A03DA-3CD7-447E-A3D6-06DA9FAC8858}"/>
                </a:ext>
              </a:extLst>
            </p:cNvPr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cs typeface="+mn-cs"/>
                </a:rPr>
                <a:t>6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8D9D3DF-EE77-461C-8EF6-839F9F41FF26}"/>
                </a:ext>
              </a:extLst>
            </p:cNvPr>
            <p:cNvSpPr/>
            <p:nvPr/>
          </p:nvSpPr>
          <p:spPr>
            <a:xfrm>
              <a:off x="6211352" y="1600835"/>
              <a:ext cx="2654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/>
                  <a:ea typeface="微软雅黑"/>
                  <a:cs typeface="+mn-cs"/>
                </a:rPr>
                <a:t>知识总结及练习题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摄图网_401078807_卡通手绘矩形星星边框(企业商用)">
            <a:extLst>
              <a:ext uri="{FF2B5EF4-FFF2-40B4-BE49-F238E27FC236}">
                <a16:creationId xmlns:a16="http://schemas.microsoft.com/office/drawing/2014/main" id="{11FEE35D-6D16-43E1-A0DB-7A5B0162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422" b="19208"/>
          <a:stretch>
            <a:fillRect/>
          </a:stretch>
        </p:blipFill>
        <p:spPr>
          <a:xfrm>
            <a:off x="599843" y="1438846"/>
            <a:ext cx="10557891" cy="4489341"/>
          </a:xfrm>
          <a:prstGeom prst="rect">
            <a:avLst/>
          </a:prstGeom>
        </p:spPr>
      </p:pic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D8E749C0-0745-4745-AF2F-6FC1083EC61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文件的基本概念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1CB2D5-1592-483D-9B29-F02D31F8D95C}"/>
              </a:ext>
            </a:extLst>
          </p:cNvPr>
          <p:cNvSpPr/>
          <p:nvPr/>
        </p:nvSpPr>
        <p:spPr>
          <a:xfrm>
            <a:off x="1547972" y="1962066"/>
            <a:ext cx="87364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6450"/>
                </a:solidFill>
              </a:rPr>
              <a:t>文件是以计算机硬盘为载体存储在计算机上的信息集合，文件可以是文本文档、图片、程序等等。计算机文件基本上分为二种：二进制文件（没有统一的字符编码）和纯文本文件（有统一的编码，可以被看做存储在磁盘上的长字符串）。</a:t>
            </a:r>
            <a:endParaRPr lang="en-US" altLang="zh-CN" dirty="0">
              <a:solidFill>
                <a:srgbClr val="006450"/>
              </a:solidFill>
            </a:endParaRPr>
          </a:p>
          <a:p>
            <a:endParaRPr lang="zh-CN" altLang="en-US" dirty="0">
              <a:solidFill>
                <a:srgbClr val="006450"/>
              </a:solidFill>
            </a:endParaRPr>
          </a:p>
          <a:p>
            <a:r>
              <a:rPr lang="zh-CN" altLang="en-US" b="1" dirty="0">
                <a:solidFill>
                  <a:srgbClr val="006450"/>
                </a:solidFill>
              </a:rPr>
              <a:t>纯文本文件</a:t>
            </a:r>
            <a:r>
              <a:rPr lang="zh-CN" altLang="en-US" dirty="0">
                <a:solidFill>
                  <a:srgbClr val="006450"/>
                </a:solidFill>
              </a:rPr>
              <a:t>编码格式常见的有 </a:t>
            </a:r>
            <a:r>
              <a:rPr lang="en-US" altLang="zh-CN" dirty="0">
                <a:solidFill>
                  <a:srgbClr val="006450"/>
                </a:solidFill>
              </a:rPr>
              <a:t>ASCII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ISO-8859-1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GB2312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GBK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UTF-8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UTF-16 </a:t>
            </a:r>
            <a:r>
              <a:rPr lang="zh-CN" altLang="en-US" dirty="0">
                <a:solidFill>
                  <a:srgbClr val="006450"/>
                </a:solidFill>
              </a:rPr>
              <a:t>等。</a:t>
            </a:r>
            <a:endParaRPr lang="en-US" altLang="zh-CN" dirty="0">
              <a:solidFill>
                <a:srgbClr val="006450"/>
              </a:solidFill>
            </a:endParaRPr>
          </a:p>
          <a:p>
            <a:endParaRPr lang="zh-CN" altLang="en-US" dirty="0">
              <a:solidFill>
                <a:srgbClr val="006450"/>
              </a:solidFill>
            </a:endParaRPr>
          </a:p>
          <a:p>
            <a:r>
              <a:rPr lang="zh-CN" altLang="en-US" b="1" dirty="0">
                <a:solidFill>
                  <a:srgbClr val="006450"/>
                </a:solidFill>
              </a:rPr>
              <a:t>二进制文件</a:t>
            </a:r>
            <a:r>
              <a:rPr lang="zh-CN" altLang="en-US" dirty="0">
                <a:solidFill>
                  <a:srgbClr val="006450"/>
                </a:solidFill>
              </a:rPr>
              <a:t>与文本文件的一个最主要的区别在于是否有统一的字符编码格式，二进制文件顾名思义是直接由</a:t>
            </a:r>
            <a:r>
              <a:rPr lang="en-US" altLang="zh-CN" dirty="0">
                <a:solidFill>
                  <a:srgbClr val="006450"/>
                </a:solidFill>
              </a:rPr>
              <a:t>0</a:t>
            </a:r>
            <a:r>
              <a:rPr lang="zh-CN" altLang="en-US" dirty="0">
                <a:solidFill>
                  <a:srgbClr val="006450"/>
                </a:solidFill>
              </a:rPr>
              <a:t>与</a:t>
            </a:r>
            <a:r>
              <a:rPr lang="en-US" altLang="zh-CN" dirty="0">
                <a:solidFill>
                  <a:srgbClr val="006450"/>
                </a:solidFill>
              </a:rPr>
              <a:t>1</a:t>
            </a:r>
            <a:r>
              <a:rPr lang="zh-CN" altLang="en-US" dirty="0">
                <a:solidFill>
                  <a:srgbClr val="006450"/>
                </a:solidFill>
              </a:rPr>
              <a:t>组成，无统一的字符编码。如图片文件（</a:t>
            </a:r>
            <a:r>
              <a:rPr lang="en-US" altLang="zh-CN" dirty="0">
                <a:solidFill>
                  <a:srgbClr val="006450"/>
                </a:solidFill>
              </a:rPr>
              <a:t>jpg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 err="1">
                <a:solidFill>
                  <a:srgbClr val="006450"/>
                </a:solidFill>
              </a:rPr>
              <a:t>png</a:t>
            </a:r>
            <a:r>
              <a:rPr lang="zh-CN" altLang="en-US" dirty="0">
                <a:solidFill>
                  <a:srgbClr val="006450"/>
                </a:solidFill>
              </a:rPr>
              <a:t>），视频文件（</a:t>
            </a:r>
            <a:r>
              <a:rPr lang="en-US" altLang="zh-CN" dirty="0" err="1">
                <a:solidFill>
                  <a:srgbClr val="006450"/>
                </a:solidFill>
              </a:rPr>
              <a:t>avi</a:t>
            </a:r>
            <a:r>
              <a:rPr lang="zh-CN" altLang="en-US" dirty="0">
                <a:solidFill>
                  <a:srgbClr val="006450"/>
                </a:solidFill>
              </a:rPr>
              <a:t>）等。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EE13B-AD58-4BC0-B6AB-626B593BEAE1}"/>
              </a:ext>
            </a:extLst>
          </p:cNvPr>
          <p:cNvSpPr txBox="1"/>
          <p:nvPr/>
        </p:nvSpPr>
        <p:spPr>
          <a:xfrm>
            <a:off x="726304" y="110701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文件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摄图网_401078807_卡通手绘矩形星星边框(企业商用)">
            <a:extLst>
              <a:ext uri="{FF2B5EF4-FFF2-40B4-BE49-F238E27FC236}">
                <a16:creationId xmlns:a16="http://schemas.microsoft.com/office/drawing/2014/main" id="{11FEE35D-6D16-43E1-A0DB-7A5B0162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422" b="19208"/>
          <a:stretch>
            <a:fillRect/>
          </a:stretch>
        </p:blipFill>
        <p:spPr>
          <a:xfrm>
            <a:off x="651213" y="1716248"/>
            <a:ext cx="10557891" cy="4489341"/>
          </a:xfrm>
          <a:prstGeom prst="rect">
            <a:avLst/>
          </a:prstGeom>
        </p:spPr>
      </p:pic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D8E749C0-0745-4745-AF2F-6FC1083EC61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文件的基本概念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1CB2D5-1592-483D-9B29-F02D31F8D95C}"/>
              </a:ext>
            </a:extLst>
          </p:cNvPr>
          <p:cNvSpPr/>
          <p:nvPr/>
        </p:nvSpPr>
        <p:spPr>
          <a:xfrm>
            <a:off x="1599342" y="2239468"/>
            <a:ext cx="87364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6450"/>
                </a:solidFill>
              </a:rPr>
              <a:t>文件是以计算机硬盘为载体存储在计算机上的信息集合，文件可以是文本文档、图片、程序等等。计算机文件基本上分为二种：二进制文件（没有统一的字符编码）和纯文本文件（有统一的编码，可以被看做存储在磁盘上的长字符串）。</a:t>
            </a:r>
            <a:endParaRPr lang="en-US" altLang="zh-CN" dirty="0">
              <a:solidFill>
                <a:srgbClr val="006450"/>
              </a:solidFill>
            </a:endParaRPr>
          </a:p>
          <a:p>
            <a:endParaRPr lang="zh-CN" altLang="en-US" dirty="0">
              <a:solidFill>
                <a:srgbClr val="006450"/>
              </a:solidFill>
            </a:endParaRPr>
          </a:p>
          <a:p>
            <a:r>
              <a:rPr lang="zh-CN" altLang="en-US" b="1" dirty="0">
                <a:solidFill>
                  <a:srgbClr val="006450"/>
                </a:solidFill>
              </a:rPr>
              <a:t>纯文本文件</a:t>
            </a:r>
            <a:r>
              <a:rPr lang="zh-CN" altLang="en-US" dirty="0">
                <a:solidFill>
                  <a:srgbClr val="006450"/>
                </a:solidFill>
              </a:rPr>
              <a:t>编码格式常见的有 </a:t>
            </a:r>
            <a:r>
              <a:rPr lang="en-US" altLang="zh-CN" dirty="0">
                <a:solidFill>
                  <a:srgbClr val="006450"/>
                </a:solidFill>
              </a:rPr>
              <a:t>ASCII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ISO-8859-1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GB2312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GBK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UTF-8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>
                <a:solidFill>
                  <a:srgbClr val="006450"/>
                </a:solidFill>
              </a:rPr>
              <a:t>UTF-16 </a:t>
            </a:r>
            <a:r>
              <a:rPr lang="zh-CN" altLang="en-US" dirty="0">
                <a:solidFill>
                  <a:srgbClr val="006450"/>
                </a:solidFill>
              </a:rPr>
              <a:t>等。</a:t>
            </a:r>
            <a:endParaRPr lang="en-US" altLang="zh-CN" dirty="0">
              <a:solidFill>
                <a:srgbClr val="006450"/>
              </a:solidFill>
            </a:endParaRPr>
          </a:p>
          <a:p>
            <a:endParaRPr lang="zh-CN" altLang="en-US" dirty="0">
              <a:solidFill>
                <a:srgbClr val="006450"/>
              </a:solidFill>
            </a:endParaRPr>
          </a:p>
          <a:p>
            <a:r>
              <a:rPr lang="zh-CN" altLang="en-US" b="1" dirty="0">
                <a:solidFill>
                  <a:srgbClr val="006450"/>
                </a:solidFill>
              </a:rPr>
              <a:t>二进制文件</a:t>
            </a:r>
            <a:r>
              <a:rPr lang="zh-CN" altLang="en-US" dirty="0">
                <a:solidFill>
                  <a:srgbClr val="006450"/>
                </a:solidFill>
              </a:rPr>
              <a:t>与文本文件的一个最主要的区别在于是否有统一的字符编码格式，二进制文件顾名思义是直接由</a:t>
            </a:r>
            <a:r>
              <a:rPr lang="en-US" altLang="zh-CN" dirty="0">
                <a:solidFill>
                  <a:srgbClr val="006450"/>
                </a:solidFill>
              </a:rPr>
              <a:t>0</a:t>
            </a:r>
            <a:r>
              <a:rPr lang="zh-CN" altLang="en-US" dirty="0">
                <a:solidFill>
                  <a:srgbClr val="006450"/>
                </a:solidFill>
              </a:rPr>
              <a:t>与</a:t>
            </a:r>
            <a:r>
              <a:rPr lang="en-US" altLang="zh-CN" dirty="0">
                <a:solidFill>
                  <a:srgbClr val="006450"/>
                </a:solidFill>
              </a:rPr>
              <a:t>1</a:t>
            </a:r>
            <a:r>
              <a:rPr lang="zh-CN" altLang="en-US" dirty="0">
                <a:solidFill>
                  <a:srgbClr val="006450"/>
                </a:solidFill>
              </a:rPr>
              <a:t>组成，无统一的字符编码。如图片文件（</a:t>
            </a:r>
            <a:r>
              <a:rPr lang="en-US" altLang="zh-CN" dirty="0">
                <a:solidFill>
                  <a:srgbClr val="006450"/>
                </a:solidFill>
              </a:rPr>
              <a:t>jpg</a:t>
            </a:r>
            <a:r>
              <a:rPr lang="zh-CN" altLang="en-US" dirty="0">
                <a:solidFill>
                  <a:srgbClr val="006450"/>
                </a:solidFill>
              </a:rPr>
              <a:t>、</a:t>
            </a:r>
            <a:r>
              <a:rPr lang="en-US" altLang="zh-CN" dirty="0" err="1">
                <a:solidFill>
                  <a:srgbClr val="006450"/>
                </a:solidFill>
              </a:rPr>
              <a:t>png</a:t>
            </a:r>
            <a:r>
              <a:rPr lang="zh-CN" altLang="en-US" dirty="0">
                <a:solidFill>
                  <a:srgbClr val="006450"/>
                </a:solidFill>
              </a:rPr>
              <a:t>），视频文件（</a:t>
            </a:r>
            <a:r>
              <a:rPr lang="en-US" altLang="zh-CN" dirty="0" err="1">
                <a:solidFill>
                  <a:srgbClr val="006450"/>
                </a:solidFill>
              </a:rPr>
              <a:t>avi</a:t>
            </a:r>
            <a:r>
              <a:rPr lang="zh-CN" altLang="en-US" dirty="0">
                <a:solidFill>
                  <a:srgbClr val="006450"/>
                </a:solidFill>
              </a:rPr>
              <a:t>）等。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EE13B-AD58-4BC0-B6AB-626B593BEAE1}"/>
              </a:ext>
            </a:extLst>
          </p:cNvPr>
          <p:cNvSpPr txBox="1"/>
          <p:nvPr/>
        </p:nvSpPr>
        <p:spPr>
          <a:xfrm>
            <a:off x="726304" y="110701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绝对路径与相对路径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4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9C43B74E-33F1-411E-9729-93C6FFED77BB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文件的读取</a:t>
            </a:r>
          </a:p>
        </p:txBody>
      </p:sp>
      <p:pic>
        <p:nvPicPr>
          <p:cNvPr id="3" name="图片 2" descr="摄图网_401078807_卡通手绘矩形星星边框(企业商用)">
            <a:extLst>
              <a:ext uri="{FF2B5EF4-FFF2-40B4-BE49-F238E27FC236}">
                <a16:creationId xmlns:a16="http://schemas.microsoft.com/office/drawing/2014/main" id="{0ADDDF73-6397-40AE-A842-11DD2F2A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422" b="19208"/>
          <a:stretch>
            <a:fillRect/>
          </a:stretch>
        </p:blipFill>
        <p:spPr>
          <a:xfrm>
            <a:off x="3421294" y="1716248"/>
            <a:ext cx="3400746" cy="44893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86E1C9F-755F-4177-85DD-8ECD742A12AB}"/>
              </a:ext>
            </a:extLst>
          </p:cNvPr>
          <p:cNvSpPr/>
          <p:nvPr/>
        </p:nvSpPr>
        <p:spPr>
          <a:xfrm>
            <a:off x="3684997" y="2391258"/>
            <a:ext cx="28801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</a:rPr>
              <a:t>打开文件</a:t>
            </a:r>
            <a:endParaRPr lang="en-US" altLang="zh-CN" sz="3200" dirty="0">
              <a:solidFill>
                <a:srgbClr val="006450"/>
              </a:solidFill>
            </a:endParaRPr>
          </a:p>
          <a:p>
            <a:pPr algn="ctr"/>
            <a:endParaRPr lang="en-US" altLang="zh-CN" sz="3200" dirty="0">
              <a:solidFill>
                <a:srgbClr val="006450"/>
              </a:solidFill>
            </a:endParaRPr>
          </a:p>
          <a:p>
            <a:pPr algn="ctr"/>
            <a:r>
              <a:rPr lang="zh-CN" altLang="en-US" sz="3200" dirty="0">
                <a:solidFill>
                  <a:srgbClr val="006450"/>
                </a:solidFill>
              </a:rPr>
              <a:t>读取文件内容</a:t>
            </a:r>
            <a:endParaRPr lang="en-US" altLang="zh-CN" sz="3200" dirty="0">
              <a:solidFill>
                <a:srgbClr val="006450"/>
              </a:solidFill>
            </a:endParaRPr>
          </a:p>
          <a:p>
            <a:pPr algn="ctr"/>
            <a:r>
              <a:rPr lang="en-US" altLang="zh-CN" sz="3200" dirty="0">
                <a:solidFill>
                  <a:srgbClr val="006450"/>
                </a:solidFill>
              </a:rPr>
              <a:t> </a:t>
            </a:r>
          </a:p>
          <a:p>
            <a:pPr algn="ctr"/>
            <a:r>
              <a:rPr lang="zh-CN" altLang="en-US" sz="3200" dirty="0">
                <a:solidFill>
                  <a:srgbClr val="006450"/>
                </a:solidFill>
              </a:rPr>
              <a:t>关闭文件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AEB99-6F46-4F39-9B99-0584F4098D58}"/>
              </a:ext>
            </a:extLst>
          </p:cNvPr>
          <p:cNvSpPr txBox="1"/>
          <p:nvPr/>
        </p:nvSpPr>
        <p:spPr>
          <a:xfrm>
            <a:off x="726304" y="110701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读取文件的步骤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77BF7E-DAC2-4A95-9B3D-1C567892E173}"/>
              </a:ext>
            </a:extLst>
          </p:cNvPr>
          <p:cNvCxnSpPr/>
          <p:nvPr/>
        </p:nvCxnSpPr>
        <p:spPr>
          <a:xfrm>
            <a:off x="5147353" y="2917861"/>
            <a:ext cx="0" cy="511139"/>
          </a:xfrm>
          <a:prstGeom prst="straightConnector1">
            <a:avLst/>
          </a:prstGeom>
          <a:ln w="41275">
            <a:solidFill>
              <a:srgbClr val="0064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3B9261-6B80-40C0-B5FF-8D0B97112AFD}"/>
              </a:ext>
            </a:extLst>
          </p:cNvPr>
          <p:cNvCxnSpPr/>
          <p:nvPr/>
        </p:nvCxnSpPr>
        <p:spPr>
          <a:xfrm>
            <a:off x="5147353" y="3892194"/>
            <a:ext cx="0" cy="511139"/>
          </a:xfrm>
          <a:prstGeom prst="straightConnector1">
            <a:avLst/>
          </a:prstGeom>
          <a:ln w="41275">
            <a:solidFill>
              <a:srgbClr val="0064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9C43B74E-33F1-411E-9729-93C6FFED77BB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10.2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文件的读取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AEB99-6F46-4F39-9B99-0584F4098D58}"/>
              </a:ext>
            </a:extLst>
          </p:cNvPr>
          <p:cNvSpPr txBox="1"/>
          <p:nvPr/>
        </p:nvSpPr>
        <p:spPr>
          <a:xfrm>
            <a:off x="726304" y="1107014"/>
            <a:ext cx="728122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dirty="0"/>
              <a:t>打开文件的模式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6ABC17E-BA1C-483B-9A34-BA68664D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23464"/>
              </p:ext>
            </p:extLst>
          </p:nvPr>
        </p:nvGraphicFramePr>
        <p:xfrm>
          <a:off x="1623318" y="1763394"/>
          <a:ext cx="8367868" cy="41314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99396">
                  <a:extLst>
                    <a:ext uri="{9D8B030D-6E8A-4147-A177-3AD203B41FA5}">
                      <a16:colId xmlns:a16="http://schemas.microsoft.com/office/drawing/2014/main" val="951402063"/>
                    </a:ext>
                  </a:extLst>
                </a:gridCol>
                <a:gridCol w="7568472">
                  <a:extLst>
                    <a:ext uri="{9D8B030D-6E8A-4147-A177-3AD203B41FA5}">
                      <a16:colId xmlns:a16="http://schemas.microsoft.com/office/drawing/2014/main" val="381594882"/>
                    </a:ext>
                  </a:extLst>
                </a:gridCol>
              </a:tblGrid>
              <a:tr h="521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mode</a:t>
                      </a:r>
                      <a:endParaRPr 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解释</a:t>
                      </a:r>
                      <a:endParaRPr lang="zh-CN" alt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42128384"/>
                  </a:ext>
                </a:extLst>
              </a:tr>
              <a:tr h="521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</a:t>
                      </a:r>
                      <a:endParaRPr 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只读</a:t>
                      </a:r>
                      <a:r>
                        <a:rPr lang="en-US" altLang="zh-CN" sz="1600">
                          <a:effectLst/>
                        </a:rPr>
                        <a:t>【</a:t>
                      </a:r>
                      <a:r>
                        <a:rPr lang="zh-CN" altLang="en-US" sz="1600">
                          <a:effectLst/>
                        </a:rPr>
                        <a:t>默认模式，文件必须存在，不存在则抛出异常</a:t>
                      </a:r>
                      <a:r>
                        <a:rPr lang="en-US" altLang="zh-CN" sz="1600">
                          <a:effectLst/>
                        </a:rPr>
                        <a:t>】</a:t>
                      </a:r>
                      <a:endParaRPr lang="en-US" altLang="zh-CN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13300302"/>
                  </a:ext>
                </a:extLst>
              </a:tr>
              <a:tr h="521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</a:t>
                      </a:r>
                      <a:endParaRPr 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只写，写之前会清空文件的内容，如果文件不存在，会创建新文件</a:t>
                      </a:r>
                      <a:endParaRPr lang="zh-CN" alt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3040194"/>
                  </a:ext>
                </a:extLst>
              </a:tr>
              <a:tr h="521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追加的方式，在原本内容中继续写，如果文件不存在，则会创建新文件</a:t>
                      </a:r>
                      <a:endParaRPr lang="zh-CN" altLang="en-US" sz="1600" dirty="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06270063"/>
                  </a:ext>
                </a:extLst>
              </a:tr>
              <a:tr h="3259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r+</a:t>
                      </a:r>
                      <a:endParaRPr 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可读可写</a:t>
                      </a:r>
                      <a:endParaRPr lang="zh-CN" alt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61216763"/>
                  </a:ext>
                </a:extLst>
              </a:tr>
              <a:tr h="521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w+</a:t>
                      </a:r>
                      <a:endParaRPr 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打开一个文件用于读写。如果该文件已存在则将其覆盖。如果该文件不存在，创建新文件。</a:t>
                      </a:r>
                      <a:endParaRPr lang="zh-CN" alt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22330468"/>
                  </a:ext>
                </a:extLst>
              </a:tr>
              <a:tr h="5426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a+</a:t>
                      </a:r>
                      <a:endParaRPr lang="en-US" sz="1600" dirty="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  <a:endParaRPr lang="zh-CN" altLang="en-US" sz="1600" dirty="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64365246"/>
                  </a:ext>
                </a:extLst>
              </a:tr>
              <a:tr h="521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dirty="0" err="1">
                          <a:effectLst/>
                        </a:rPr>
                        <a:t>rb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altLang="zh-CN" sz="1600" dirty="0" err="1">
                          <a:effectLst/>
                        </a:rPr>
                        <a:t>wb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altLang="zh-CN" sz="1600" dirty="0">
                          <a:effectLst/>
                        </a:rPr>
                        <a:t>ab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altLang="zh-CN" sz="1600" dirty="0" err="1">
                          <a:effectLst/>
                        </a:rPr>
                        <a:t>rb</a:t>
                      </a:r>
                      <a:r>
                        <a:rPr lang="en-US" altLang="zh-CN" sz="1600" dirty="0">
                          <a:effectLst/>
                        </a:rPr>
                        <a:t>+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altLang="zh-CN" sz="1600" dirty="0" err="1">
                          <a:effectLst/>
                        </a:rPr>
                        <a:t>wb</a:t>
                      </a:r>
                      <a:r>
                        <a:rPr lang="en-US" altLang="zh-CN" sz="1600" dirty="0">
                          <a:effectLst/>
                        </a:rPr>
                        <a:t>+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altLang="zh-CN" sz="1600" dirty="0">
                          <a:effectLst/>
                        </a:rPr>
                        <a:t>ab+</a:t>
                      </a:r>
                      <a:r>
                        <a:rPr lang="zh-CN" altLang="en-US" sz="1600" dirty="0">
                          <a:effectLst/>
                        </a:rPr>
                        <a:t>意义和上面一样，用于二进制文件操作</a:t>
                      </a:r>
                      <a:endParaRPr lang="zh-CN" altLang="en-US" sz="1600" dirty="0">
                        <a:solidFill>
                          <a:srgbClr val="00645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5866179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0FBE89DE-CDBB-4226-BB7A-A0C25849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30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97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570193-3062-4E6A-8625-423249AF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9908"/>
            <a:ext cx="12192000" cy="4918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913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D93BEC0-288D-424F-973D-E1101F7C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59116"/>
              </p:ext>
            </p:extLst>
          </p:nvPr>
        </p:nvGraphicFramePr>
        <p:xfrm>
          <a:off x="3756025" y="1688066"/>
          <a:ext cx="3873500" cy="348186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75770">
                  <a:extLst>
                    <a:ext uri="{9D8B030D-6E8A-4147-A177-3AD203B41FA5}">
                      <a16:colId xmlns:a16="http://schemas.microsoft.com/office/drawing/2014/main" val="1945789148"/>
                    </a:ext>
                  </a:extLst>
                </a:gridCol>
                <a:gridCol w="2197730">
                  <a:extLst>
                    <a:ext uri="{9D8B030D-6E8A-4147-A177-3AD203B41FA5}">
                      <a16:colId xmlns:a16="http://schemas.microsoft.com/office/drawing/2014/main" val="3535719979"/>
                    </a:ext>
                  </a:extLst>
                </a:gridCol>
              </a:tblGrid>
              <a:tr h="61026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单词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释义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13928574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file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文件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07689233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with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和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75880539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打开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28473601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read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读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73529290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write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写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8682888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append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添加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72769818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close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关闭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5019590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ED3343A-C9DC-464D-9BD6-E110BB85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986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56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857B8B71-0A88-45CD-8B19-6F6C2D3E07E0}"/>
              </a:ext>
            </a:extLst>
          </p:cNvPr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A6763-4BFE-404E-A533-B8F2E8181FFC}"/>
              </a:ext>
            </a:extLst>
          </p:cNvPr>
          <p:cNvSpPr txBox="1"/>
          <p:nvPr/>
        </p:nvSpPr>
        <p:spPr>
          <a:xfrm>
            <a:off x="726304" y="1073964"/>
            <a:ext cx="10431430" cy="38904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altLang="zh-CN" sz="2800" dirty="0"/>
              <a:t>5. </a:t>
            </a:r>
            <a:r>
              <a:rPr lang="zh-CN" altLang="en-US" sz="2800" dirty="0"/>
              <a:t>下列代码哪个可以用来接收输入的内容（    ）。</a:t>
            </a:r>
            <a:endParaRPr lang="en-US" altLang="zh-CN" sz="2800" dirty="0"/>
          </a:p>
          <a:p>
            <a:endParaRPr lang="en-US" altLang="zh-CN" sz="2800" dirty="0"/>
          </a:p>
          <a:p>
            <a:pPr marL="514350" indent="-514350">
              <a:buAutoNum type="alphaUcPeriod"/>
            </a:pPr>
            <a:r>
              <a:rPr lang="en-US" altLang="zh-CN" sz="2800" dirty="0"/>
              <a:t>a = input</a:t>
            </a:r>
          </a:p>
          <a:p>
            <a:pPr marL="514350" indent="-514350">
              <a:buAutoNum type="alphaUcPeriod"/>
            </a:pPr>
            <a:r>
              <a:rPr lang="en-US" altLang="zh-CN" sz="2800" dirty="0"/>
              <a:t>a = input()</a:t>
            </a:r>
          </a:p>
          <a:p>
            <a:r>
              <a:rPr lang="en-US" altLang="zh-CN" sz="2800" dirty="0"/>
              <a:t>C. a = print</a:t>
            </a:r>
          </a:p>
          <a:p>
            <a:r>
              <a:rPr lang="en-US" altLang="zh-CN" sz="2800" dirty="0"/>
              <a:t>D. a = print()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65062-C33A-4DA4-9AA7-80F745E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76" y="2038803"/>
            <a:ext cx="701770" cy="371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482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WM2ZTM5MWI1NGI2YTlmMTlhZGVmZWRhMzc2ZTZjNz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Microsoft Office PowerPoint</Application>
  <PresentationFormat>宽屏</PresentationFormat>
  <Paragraphs>207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</cp:revision>
  <dcterms:created xsi:type="dcterms:W3CDTF">2023-12-21T01:25:46Z</dcterms:created>
  <dcterms:modified xsi:type="dcterms:W3CDTF">2024-03-17T20:46:00Z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DF495646A725DBCDB9FD8265BF6D35F3_43</vt:lpwstr>
  </property>
</Properties>
</file>