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261" r:id="rId6"/>
    <p:sldId id="685" r:id="rId7"/>
    <p:sldId id="262" r:id="rId8"/>
    <p:sldId id="686" r:id="rId9"/>
    <p:sldId id="683" r:id="rId10"/>
    <p:sldId id="680" r:id="rId11"/>
    <p:sldId id="681" r:id="rId12"/>
    <p:sldId id="705" r:id="rId13"/>
    <p:sldId id="687" r:id="rId14"/>
    <p:sldId id="690" r:id="rId15"/>
    <p:sldId id="676" r:id="rId16"/>
    <p:sldId id="688" r:id="rId17"/>
    <p:sldId id="689" r:id="rId18"/>
    <p:sldId id="691" r:id="rId19"/>
    <p:sldId id="692" r:id="rId20"/>
    <p:sldId id="693" r:id="rId21"/>
    <p:sldId id="695" r:id="rId22"/>
    <p:sldId id="696" r:id="rId23"/>
    <p:sldId id="697" r:id="rId24"/>
    <p:sldId id="684" r:id="rId25"/>
    <p:sldId id="288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50"/>
    <a:srgbClr val="FDA007"/>
    <a:srgbClr val="00AF92"/>
    <a:srgbClr val="0D6E5A"/>
    <a:srgbClr val="CACFD8"/>
    <a:srgbClr val="028458"/>
    <a:srgbClr val="E5C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9" autoAdjust="0"/>
    <p:restoredTop sz="92147" autoAdjust="0"/>
  </p:normalViewPr>
  <p:slideViewPr>
    <p:cSldViewPr snapToGrid="0" showGuides="1">
      <p:cViewPr varScale="1">
        <p:scale>
          <a:sx n="62" d="100"/>
          <a:sy n="62" d="100"/>
        </p:scale>
        <p:origin x="776" y="48"/>
      </p:cViewPr>
      <p:guideLst>
        <p:guide orient="horz" pos="2107"/>
        <p:guide pos="3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22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25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10.jpe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24590" y="2297521"/>
            <a:ext cx="72789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章 面向对象程序设计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16828" y="3562985"/>
            <a:ext cx="22365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讲师：木棉</a:t>
            </a:r>
            <a:endParaRPr lang="zh-CN" altLang="en-US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11.7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本章总结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08500" y="235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图片 6" descr="截屏2024-03-12 23.11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216660"/>
            <a:ext cx="6858000" cy="4424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11.7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本章总结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956036" y="1183640"/>
          <a:ext cx="3912884" cy="449072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87548"/>
                <a:gridCol w="2525336"/>
              </a:tblGrid>
              <a:tr h="24765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单词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释义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24765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class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类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24765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dict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字典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24765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dir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目录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24765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property 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属性；特性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24765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static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静态的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24765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init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初始化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24765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abstract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抽象的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24765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method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方法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24765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设置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24765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get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获取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24765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super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非常的</a:t>
                      </a:r>
                      <a:endParaRPr lang="zh-CN" altLang="en-US" sz="160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24765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self</a:t>
                      </a:r>
                      <a:endParaRPr lang="en-US" sz="160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自己的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08500" y="235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11.8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41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中，哪个关键字用于定义一个类？</a:t>
            </a:r>
            <a:endParaRPr lang="en-US" altLang="zh-CN" sz="2800" dirty="0"/>
          </a:p>
          <a:p>
            <a:r>
              <a:rPr lang="en-US" altLang="zh-CN" sz="2800" dirty="0"/>
              <a:t>A. class </a:t>
            </a:r>
            <a:endParaRPr lang="en-US" altLang="zh-CN" sz="2800" dirty="0"/>
          </a:p>
          <a:p>
            <a:r>
              <a:rPr lang="en-US" altLang="zh-CN" sz="2800" dirty="0"/>
              <a:t>B. function </a:t>
            </a:r>
            <a:endParaRPr lang="en-US" altLang="zh-CN" sz="2800" dirty="0"/>
          </a:p>
          <a:p>
            <a:r>
              <a:rPr lang="en-US" altLang="zh-CN" sz="2800" dirty="0"/>
              <a:t>C. def </a:t>
            </a:r>
            <a:endParaRPr lang="en-US" altLang="zh-CN" sz="2800" dirty="0"/>
          </a:p>
          <a:p>
            <a:r>
              <a:rPr lang="en-US" altLang="zh-CN" sz="2800" dirty="0"/>
              <a:t>D. type</a:t>
            </a:r>
            <a:endParaRPr lang="en-US" altLang="zh-CN" sz="2800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0" y="2076255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11.8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8935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下列关于</a:t>
            </a:r>
            <a:r>
              <a:rPr lang="en-US" altLang="zh-CN" sz="2800" dirty="0"/>
              <a:t>Python</a:t>
            </a:r>
            <a:r>
              <a:rPr lang="zh-CN" altLang="en-US" sz="2800" dirty="0"/>
              <a:t>类中的方法的描述，哪一个是错误的？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实例方法是与类的实例绑定的方法，需要通过实例来调用。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类方法是与类本身绑定的方法，可以使用类名直接调用。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静态方法既不与实例绑定，也不与类绑定，它只是一个普通的函数。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所有类的方法都必须显式地定义</a:t>
            </a:r>
            <a:r>
              <a:rPr lang="en-US" altLang="zh-CN" sz="2800" dirty="0"/>
              <a:t>self</a:t>
            </a:r>
            <a:r>
              <a:rPr lang="zh-CN" altLang="en-US" sz="2800" dirty="0"/>
              <a:t>参数来代表类的实例。</a:t>
            </a:r>
            <a:endParaRPr lang="zh-CN" altLang="en-US" sz="2800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1" y="4613973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11.8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5186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中，如果一个类没有显式地定义</a:t>
            </a:r>
            <a:r>
              <a:rPr lang="en-US" altLang="zh-CN" sz="2800" dirty="0"/>
              <a:t>__</a:t>
            </a:r>
            <a:r>
              <a:rPr lang="en-US" altLang="zh-CN" sz="2800" dirty="0" err="1"/>
              <a:t>init</a:t>
            </a:r>
            <a:r>
              <a:rPr lang="en-US" altLang="zh-CN" sz="2800" dirty="0"/>
              <a:t>__</a:t>
            </a:r>
            <a:r>
              <a:rPr lang="zh-CN" altLang="en-US" sz="2800" dirty="0"/>
              <a:t>方法，那么当创建该类的实例时，</a:t>
            </a:r>
            <a:r>
              <a:rPr lang="en-US" altLang="zh-CN" sz="2800" dirty="0"/>
              <a:t>Python</a:t>
            </a:r>
            <a:r>
              <a:rPr lang="zh-CN" altLang="en-US" sz="2800" dirty="0"/>
              <a:t>会做什么？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抛出一个错误，因为必须定义</a:t>
            </a:r>
            <a:r>
              <a:rPr lang="en-US" altLang="zh-CN" sz="2800" dirty="0"/>
              <a:t>__</a:t>
            </a:r>
            <a:r>
              <a:rPr lang="en-US" altLang="zh-CN" sz="2800" dirty="0" err="1"/>
              <a:t>init</a:t>
            </a:r>
            <a:r>
              <a:rPr lang="en-US" altLang="zh-CN" sz="2800" dirty="0"/>
              <a:t>__</a:t>
            </a:r>
            <a:r>
              <a:rPr lang="zh-CN" altLang="en-US" sz="2800" dirty="0"/>
              <a:t>方法。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隐式地定义一个</a:t>
            </a:r>
            <a:r>
              <a:rPr lang="en-US" altLang="zh-CN" sz="2800" dirty="0"/>
              <a:t>__</a:t>
            </a:r>
            <a:r>
              <a:rPr lang="en-US" altLang="zh-CN" sz="2800" dirty="0" err="1"/>
              <a:t>init</a:t>
            </a:r>
            <a:r>
              <a:rPr lang="en-US" altLang="zh-CN" sz="2800" dirty="0"/>
              <a:t>__</a:t>
            </a:r>
            <a:r>
              <a:rPr lang="zh-CN" altLang="en-US" sz="2800" dirty="0"/>
              <a:t>方法，该方法什么都不做。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隐式地定义一个</a:t>
            </a:r>
            <a:r>
              <a:rPr lang="en-US" altLang="zh-CN" sz="2800" dirty="0"/>
              <a:t>__</a:t>
            </a:r>
            <a:r>
              <a:rPr lang="en-US" altLang="zh-CN" sz="2800" dirty="0" err="1"/>
              <a:t>init</a:t>
            </a:r>
            <a:r>
              <a:rPr lang="en-US" altLang="zh-CN" sz="2800" dirty="0"/>
              <a:t>__</a:t>
            </a:r>
            <a:r>
              <a:rPr lang="zh-CN" altLang="en-US" sz="2800" dirty="0"/>
              <a:t>方法，该方法将实例的所有属性初始化为</a:t>
            </a:r>
            <a:r>
              <a:rPr lang="en-US" altLang="zh-CN" sz="2800" dirty="0"/>
              <a:t>None</a:t>
            </a:r>
            <a:r>
              <a:rPr lang="zh-CN" altLang="en-US" sz="2800" dirty="0"/>
              <a:t>。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隐式地定义一个</a:t>
            </a:r>
            <a:r>
              <a:rPr lang="en-US" altLang="zh-CN" sz="2800" dirty="0"/>
              <a:t>__</a:t>
            </a:r>
            <a:r>
              <a:rPr lang="en-US" altLang="zh-CN" sz="2800" dirty="0" err="1"/>
              <a:t>init</a:t>
            </a:r>
            <a:r>
              <a:rPr lang="en-US" altLang="zh-CN" sz="2800" dirty="0"/>
              <a:t>__</a:t>
            </a:r>
            <a:r>
              <a:rPr lang="zh-CN" altLang="en-US" sz="2800" dirty="0"/>
              <a:t>方法，该方法将实例的所有属性初始化为空。</a:t>
            </a:r>
            <a:endParaRPr lang="zh-CN" altLang="en-US" sz="2800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0" y="3350251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11.8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71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下列关于</a:t>
            </a:r>
            <a:r>
              <a:rPr lang="en-US" altLang="zh-CN" sz="2800" dirty="0"/>
              <a:t>Python</a:t>
            </a:r>
            <a:r>
              <a:rPr lang="zh-CN" altLang="en-US" sz="2800" dirty="0"/>
              <a:t>中的继承的描述，哪一个是正确的？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中，一个类只能继承自一个父类。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en-US" altLang="zh-CN" sz="2800" dirty="0"/>
              <a:t>Python</a:t>
            </a:r>
            <a:r>
              <a:rPr lang="zh-CN" altLang="en-US" sz="2800" dirty="0"/>
              <a:t>支持多重继承，即一个类可以继承自多个父类。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en-US" altLang="zh-CN" sz="2800" dirty="0"/>
              <a:t>Python</a:t>
            </a:r>
            <a:r>
              <a:rPr lang="zh-CN" altLang="en-US" sz="2800" dirty="0"/>
              <a:t>中的继承是按照深度优先的顺序进行的。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中，子类的属性会覆盖父类的同名属性。</a:t>
            </a:r>
            <a:endParaRPr lang="zh-CN" altLang="en-US" sz="2800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0" y="274407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11.8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41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下列哪个选项不是</a:t>
            </a:r>
            <a:r>
              <a:rPr lang="en-US" altLang="zh-CN" sz="2800" dirty="0"/>
              <a:t>Python</a:t>
            </a:r>
            <a:r>
              <a:rPr lang="zh-CN" altLang="en-US" sz="2800" dirty="0"/>
              <a:t>中特殊方法（魔法方法）的例子？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en-US" altLang="zh-CN" sz="2800" dirty="0" err="1"/>
              <a:t>init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en-US" altLang="zh-CN" sz="2800" dirty="0"/>
              <a:t>str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en-US" altLang="zh-CN" sz="2800" dirty="0"/>
              <a:t>add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en-US" altLang="zh-CN" sz="2800" dirty="0"/>
              <a:t>import</a:t>
            </a:r>
            <a:endParaRPr lang="en-US" altLang="zh-CN" sz="2800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74" y="3997521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11.8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71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中，</a:t>
            </a:r>
            <a:r>
              <a:rPr lang="en-US" altLang="zh-CN" sz="2800" dirty="0"/>
              <a:t>self</a:t>
            </a:r>
            <a:r>
              <a:rPr lang="zh-CN" altLang="en-US" sz="2800" dirty="0"/>
              <a:t>参数在类的方法中代表什么？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类的实例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类本身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父类 </a:t>
            </a:r>
            <a:endParaRPr lang="en-US" altLang="zh-CN" sz="2800" dirty="0"/>
          </a:p>
          <a:p>
            <a:pPr marL="514350" indent="-514350">
              <a:buAutoNum type="alphaUcPeriod"/>
            </a:pPr>
            <a:r>
              <a:rPr lang="zh-CN" altLang="en-US" sz="2800" dirty="0"/>
              <a:t>方法的返回值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1" y="2086528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11.8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71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altLang="zh-CN" sz="2800" dirty="0"/>
              <a:t>Python</a:t>
            </a:r>
            <a:r>
              <a:rPr lang="zh-CN" altLang="en-US" sz="2800" dirty="0"/>
              <a:t>中的</a:t>
            </a:r>
            <a:r>
              <a:rPr lang="en-US" altLang="zh-CN" sz="2800" dirty="0"/>
              <a:t>super()</a:t>
            </a:r>
            <a:r>
              <a:rPr lang="zh-CN" altLang="en-US" sz="2800" dirty="0"/>
              <a:t>函数用于什么目的？ </a:t>
            </a:r>
            <a:endParaRPr lang="en-US" altLang="zh-CN" sz="2800" dirty="0"/>
          </a:p>
          <a:p>
            <a:r>
              <a:rPr lang="en-US" altLang="zh-CN" sz="2800" dirty="0"/>
              <a:t>A. </a:t>
            </a:r>
            <a:r>
              <a:rPr lang="zh-CN" altLang="en-US" sz="2800" dirty="0"/>
              <a:t>调用父类的构造函数 </a:t>
            </a:r>
            <a:endParaRPr lang="en-US" altLang="zh-CN" sz="2800" dirty="0"/>
          </a:p>
          <a:p>
            <a:r>
              <a:rPr lang="en-US" altLang="zh-CN" sz="2800" dirty="0"/>
              <a:t>B. </a:t>
            </a:r>
            <a:r>
              <a:rPr lang="zh-CN" altLang="en-US" sz="2800" dirty="0"/>
              <a:t>调用父类的任意方法 </a:t>
            </a:r>
            <a:endParaRPr lang="en-US" altLang="zh-CN" sz="2800" dirty="0"/>
          </a:p>
          <a:p>
            <a:r>
              <a:rPr lang="en-US" altLang="zh-CN" sz="2800" dirty="0"/>
              <a:t>C. </a:t>
            </a:r>
            <a:r>
              <a:rPr lang="zh-CN" altLang="en-US" sz="2800" dirty="0"/>
              <a:t>获取父类实例 </a:t>
            </a:r>
            <a:endParaRPr lang="en-US" altLang="zh-CN" sz="2800" dirty="0"/>
          </a:p>
          <a:p>
            <a:r>
              <a:rPr lang="en-US" altLang="zh-CN" sz="2800" dirty="0"/>
              <a:t>D. </a:t>
            </a:r>
            <a:r>
              <a:rPr lang="zh-CN" altLang="en-US" sz="2800" dirty="0"/>
              <a:t>访问父类的属性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0" y="274407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11.8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71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altLang="zh-CN" sz="2800" dirty="0"/>
              <a:t>Python</a:t>
            </a:r>
            <a:r>
              <a:rPr lang="zh-CN" altLang="en-US" sz="2800" dirty="0"/>
              <a:t>中的</a:t>
            </a:r>
            <a:r>
              <a:rPr lang="en-US" altLang="zh-CN" sz="2800" dirty="0"/>
              <a:t>@property</a:t>
            </a:r>
            <a:r>
              <a:rPr lang="zh-CN" altLang="en-US" sz="2800" dirty="0"/>
              <a:t>装饰器用于什么目的？ </a:t>
            </a:r>
            <a:endParaRPr lang="en-US" altLang="zh-CN" sz="2800" dirty="0"/>
          </a:p>
          <a:p>
            <a:r>
              <a:rPr lang="en-US" altLang="zh-CN" sz="2800" dirty="0"/>
              <a:t>A. </a:t>
            </a:r>
            <a:r>
              <a:rPr lang="zh-CN" altLang="en-US" sz="2800" dirty="0"/>
              <a:t>定义一个类的实例方法 </a:t>
            </a:r>
            <a:endParaRPr lang="en-US" altLang="zh-CN" sz="2800" dirty="0"/>
          </a:p>
          <a:p>
            <a:r>
              <a:rPr lang="en-US" altLang="zh-CN" sz="2800" dirty="0"/>
              <a:t>B. </a:t>
            </a:r>
            <a:r>
              <a:rPr lang="zh-CN" altLang="en-US" sz="2800" dirty="0"/>
              <a:t>定义一个类的类方法 </a:t>
            </a:r>
            <a:endParaRPr lang="en-US" altLang="zh-CN" sz="2800" dirty="0"/>
          </a:p>
          <a:p>
            <a:r>
              <a:rPr lang="en-US" altLang="zh-CN" sz="2800" dirty="0"/>
              <a:t>C. </a:t>
            </a:r>
            <a:r>
              <a:rPr lang="zh-CN" altLang="en-US" sz="2800" dirty="0"/>
              <a:t>将一个方法转换为属性的</a:t>
            </a:r>
            <a:r>
              <a:rPr lang="en-US" altLang="zh-CN" sz="2800" dirty="0"/>
              <a:t>getter</a:t>
            </a:r>
            <a:r>
              <a:rPr lang="zh-CN" altLang="en-US" sz="2800" dirty="0"/>
              <a:t>方法 </a:t>
            </a:r>
            <a:endParaRPr lang="en-US" altLang="zh-CN" sz="2800" dirty="0"/>
          </a:p>
          <a:p>
            <a:r>
              <a:rPr lang="en-US" altLang="zh-CN" sz="2800" dirty="0"/>
              <a:t>D. </a:t>
            </a:r>
            <a:r>
              <a:rPr lang="zh-CN" altLang="en-US" sz="2800" dirty="0"/>
              <a:t>将一个方法转换为属性的</a:t>
            </a:r>
            <a:r>
              <a:rPr lang="en-US" altLang="zh-CN" sz="2800" dirty="0"/>
              <a:t>setter</a:t>
            </a:r>
            <a:r>
              <a:rPr lang="zh-CN" altLang="en-US" sz="2800" dirty="0"/>
              <a:t>方法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1" y="3370798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887077" y="759981"/>
            <a:ext cx="4085590" cy="706755"/>
            <a:chOff x="5016113" y="1484630"/>
            <a:chExt cx="4085590" cy="706755"/>
          </a:xfrm>
        </p:grpSpPr>
        <p:sp>
          <p:nvSpPr>
            <p:cNvPr id="6" name="矩形 5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009220" y="1622405"/>
              <a:ext cx="30548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面向对象的基本概念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87077" y="1832460"/>
            <a:ext cx="4250119" cy="706755"/>
            <a:chOff x="5016113" y="1484630"/>
            <a:chExt cx="4250119" cy="706755"/>
          </a:xfrm>
        </p:grpSpPr>
        <p:sp>
          <p:nvSpPr>
            <p:cNvPr id="30" name="矩形 29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08198" y="1644937"/>
              <a:ext cx="35580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类和实例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87077" y="2904939"/>
            <a:ext cx="4085590" cy="706755"/>
            <a:chOff x="5016113" y="1484630"/>
            <a:chExt cx="4085590" cy="706755"/>
          </a:xfrm>
        </p:grpSpPr>
        <p:sp>
          <p:nvSpPr>
            <p:cNvPr id="35" name="矩形 34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211352" y="1630351"/>
              <a:ext cx="26549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对象的属性与方法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87077" y="3977418"/>
            <a:ext cx="4085590" cy="706755"/>
            <a:chOff x="5016113" y="1484630"/>
            <a:chExt cx="4085590" cy="706755"/>
          </a:xfrm>
        </p:grpSpPr>
        <p:sp>
          <p:nvSpPr>
            <p:cNvPr id="40" name="矩形 39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类属性与方法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87077" y="5049896"/>
            <a:ext cx="4085590" cy="706755"/>
            <a:chOff x="5016113" y="1484630"/>
            <a:chExt cx="4085590" cy="706755"/>
          </a:xfrm>
        </p:grpSpPr>
        <p:sp>
          <p:nvSpPr>
            <p:cNvPr id="17" name="矩形 16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009220" y="1637952"/>
              <a:ext cx="29559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面向对象的三大特性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11.8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71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altLang="zh-CN" sz="2800" dirty="0"/>
              <a:t>Python</a:t>
            </a:r>
            <a:r>
              <a:rPr lang="zh-CN" altLang="en-US" sz="2800" dirty="0"/>
              <a:t>中的</a:t>
            </a:r>
            <a:r>
              <a:rPr lang="en-US" altLang="zh-CN" sz="2800" dirty="0"/>
              <a:t>@</a:t>
            </a:r>
            <a:r>
              <a:rPr lang="en-US" altLang="zh-CN" sz="2800" dirty="0" err="1"/>
              <a:t>classmethod</a:t>
            </a:r>
            <a:r>
              <a:rPr lang="zh-CN" altLang="en-US" sz="2800" dirty="0"/>
              <a:t>装饰器用于什么目的？ </a:t>
            </a:r>
            <a:endParaRPr lang="en-US" altLang="zh-CN" sz="2800" dirty="0"/>
          </a:p>
          <a:p>
            <a:r>
              <a:rPr lang="en-US" altLang="zh-CN" sz="2800" dirty="0"/>
              <a:t>A. </a:t>
            </a:r>
            <a:r>
              <a:rPr lang="zh-CN" altLang="en-US" sz="2800" dirty="0"/>
              <a:t>将一个方法转换为属性的</a:t>
            </a:r>
            <a:r>
              <a:rPr lang="en-US" altLang="zh-CN" sz="2800" dirty="0"/>
              <a:t>getter</a:t>
            </a:r>
            <a:r>
              <a:rPr lang="zh-CN" altLang="en-US" sz="2800" dirty="0"/>
              <a:t>方法 </a:t>
            </a:r>
            <a:endParaRPr lang="en-US" altLang="zh-CN" sz="2800" dirty="0"/>
          </a:p>
          <a:p>
            <a:r>
              <a:rPr lang="en-US" altLang="zh-CN" sz="2800" dirty="0"/>
              <a:t>B. </a:t>
            </a:r>
            <a:r>
              <a:rPr lang="zh-CN" altLang="en-US" sz="2800" dirty="0"/>
              <a:t>将一个方法转换为属性的</a:t>
            </a:r>
            <a:r>
              <a:rPr lang="en-US" altLang="zh-CN" sz="2800" dirty="0"/>
              <a:t>setter</a:t>
            </a:r>
            <a:r>
              <a:rPr lang="zh-CN" altLang="en-US" sz="2800" dirty="0"/>
              <a:t>方法 </a:t>
            </a:r>
            <a:endParaRPr lang="en-US" altLang="zh-CN" sz="2800" dirty="0"/>
          </a:p>
          <a:p>
            <a:r>
              <a:rPr lang="en-US" altLang="zh-CN" sz="2800" dirty="0"/>
              <a:t>C. </a:t>
            </a:r>
            <a:r>
              <a:rPr lang="zh-CN" altLang="en-US" sz="2800" dirty="0"/>
              <a:t>定义一个类的类方法 </a:t>
            </a:r>
            <a:endParaRPr lang="en-US" altLang="zh-CN" sz="2800" dirty="0"/>
          </a:p>
          <a:p>
            <a:r>
              <a:rPr lang="en-US" altLang="zh-CN" sz="2800" dirty="0"/>
              <a:t>D. </a:t>
            </a:r>
            <a:r>
              <a:rPr lang="zh-CN" altLang="en-US" sz="2800" dirty="0"/>
              <a:t>定义一个类的静态方法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1" y="3370798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11.8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2471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altLang="zh-CN" sz="2800" dirty="0"/>
              <a:t>Python</a:t>
            </a:r>
            <a:r>
              <a:rPr lang="zh-CN" altLang="en-US" sz="2800" dirty="0"/>
              <a:t>中的</a:t>
            </a:r>
            <a:r>
              <a:rPr lang="en-US" altLang="zh-CN" sz="2800" dirty="0"/>
              <a:t>@property</a:t>
            </a:r>
            <a:r>
              <a:rPr lang="zh-CN" altLang="en-US" sz="2800" dirty="0"/>
              <a:t>装饰器用于什么目的？ </a:t>
            </a:r>
            <a:endParaRPr lang="en-US" altLang="zh-CN" sz="2800" dirty="0"/>
          </a:p>
          <a:p>
            <a:r>
              <a:rPr lang="en-US" altLang="zh-CN" sz="2800" dirty="0"/>
              <a:t>A. </a:t>
            </a:r>
            <a:r>
              <a:rPr lang="zh-CN" altLang="en-US" sz="2800" dirty="0"/>
              <a:t>定义一个类的实例方法 </a:t>
            </a:r>
            <a:endParaRPr lang="en-US" altLang="zh-CN" sz="2800" dirty="0"/>
          </a:p>
          <a:p>
            <a:r>
              <a:rPr lang="en-US" altLang="zh-CN" sz="2800" dirty="0"/>
              <a:t>B. </a:t>
            </a:r>
            <a:r>
              <a:rPr lang="zh-CN" altLang="en-US" sz="2800" dirty="0"/>
              <a:t>定义一个类的类方法 </a:t>
            </a:r>
            <a:endParaRPr lang="en-US" altLang="zh-CN" sz="2800" dirty="0"/>
          </a:p>
          <a:p>
            <a:r>
              <a:rPr lang="en-US" altLang="zh-CN" sz="2800" dirty="0"/>
              <a:t>C. </a:t>
            </a:r>
            <a:r>
              <a:rPr lang="zh-CN" altLang="en-US" sz="2800" dirty="0"/>
              <a:t>将一个方法转换为属性的</a:t>
            </a:r>
            <a:r>
              <a:rPr lang="en-US" altLang="zh-CN" sz="2800" dirty="0"/>
              <a:t>getter</a:t>
            </a:r>
            <a:r>
              <a:rPr lang="zh-CN" altLang="en-US" sz="2800" dirty="0"/>
              <a:t>方法 </a:t>
            </a:r>
            <a:endParaRPr lang="en-US" altLang="zh-CN" sz="2800" dirty="0"/>
          </a:p>
          <a:p>
            <a:r>
              <a:rPr lang="en-US" altLang="zh-CN" sz="2800" dirty="0"/>
              <a:t>D. </a:t>
            </a:r>
            <a:r>
              <a:rPr lang="zh-CN" altLang="en-US" sz="2800" dirty="0"/>
              <a:t>将一个方法转换为属性的</a:t>
            </a:r>
            <a:r>
              <a:rPr lang="en-US" altLang="zh-CN" sz="2800" dirty="0"/>
              <a:t>setter</a:t>
            </a:r>
            <a:r>
              <a:rPr lang="zh-CN" altLang="en-US" sz="2800" dirty="0"/>
              <a:t>方法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1" y="3370798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11.9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项目案例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4637" y="3013501"/>
            <a:ext cx="66827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人生苦短，我用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面向对象的基本概念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9689" y="2211113"/>
            <a:ext cx="10433685" cy="2893060"/>
            <a:chOff x="0" y="3727"/>
            <a:chExt cx="18391" cy="51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5" y="3813"/>
              <a:ext cx="12826" cy="4929"/>
            </a:xfrm>
            <a:prstGeom prst="rect">
              <a:avLst/>
            </a:prstGeom>
          </p:spPr>
        </p:pic>
        <p:pic>
          <p:nvPicPr>
            <p:cNvPr id="7" name="图片 6" descr="人类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27"/>
              <a:ext cx="5100" cy="5100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类</a:t>
            </a:r>
            <a:endParaRPr lang="zh-CN" altLang="en-US" sz="28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面向对象的基本概念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96925" y="2312670"/>
            <a:ext cx="10534650" cy="2675890"/>
            <a:chOff x="-64" y="3194"/>
            <a:chExt cx="19360" cy="491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64" y="3194"/>
              <a:ext cx="7050" cy="489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58" y="3194"/>
              <a:ext cx="7038" cy="491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6" y="3194"/>
              <a:ext cx="6414" cy="4919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实例（对象）</a:t>
            </a:r>
            <a:endParaRPr lang="zh-CN" altLang="en-US" sz="2800" dirty="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类和实例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类的定义</a:t>
            </a:r>
            <a:endParaRPr lang="zh-CN" altLang="en-US" sz="2800" dirty="0"/>
          </a:p>
        </p:txBody>
      </p:sp>
      <p:pic>
        <p:nvPicPr>
          <p:cNvPr id="7" name="图片 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538199" y="1597184"/>
            <a:ext cx="5361995" cy="4692144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726304" y="2669042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class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：表明这是一个类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ClassName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：类的名字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：父类集合的开始和结束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：父类的名字，定义的类继承自父类，可以不写，默认是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。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是所有类的直接或间接父类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: 圆角 1"/>
          <p:cNvSpPr/>
          <p:nvPr/>
        </p:nvSpPr>
        <p:spPr>
          <a:xfrm>
            <a:off x="6096000" y="2081880"/>
            <a:ext cx="5982789" cy="3702156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2000"/>
              </a:lnSpc>
            </a:pPr>
            <a:endParaRPr sz="28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04" y="2669042"/>
            <a:ext cx="4157601" cy="228029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类和实例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类的实例化（创建对象）</a:t>
            </a:r>
            <a:endParaRPr lang="zh-CN" altLang="en-US" sz="2800" dirty="0"/>
          </a:p>
        </p:txBody>
      </p:sp>
      <p:pic>
        <p:nvPicPr>
          <p:cNvPr id="7" name="图片 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538199" y="1597184"/>
            <a:ext cx="5361995" cy="4692144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726304" y="2669042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实例名 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= 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类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() 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的方式实例化对象，为类创建一个实例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: 圆角 1"/>
          <p:cNvSpPr/>
          <p:nvPr/>
        </p:nvSpPr>
        <p:spPr>
          <a:xfrm>
            <a:off x="6096000" y="2081880"/>
            <a:ext cx="5982789" cy="3702156"/>
          </a:xfrm>
          <a:prstGeom prst="roundRect">
            <a:avLst>
              <a:gd name="adj" fmla="val 10857"/>
            </a:avLst>
          </a:prstGeom>
          <a:solidFill>
            <a:srgbClr val="F5F6F8"/>
          </a:solidFill>
          <a:ln w="95250"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2000"/>
              </a:lnSpc>
            </a:pPr>
            <a:endParaRPr sz="2800" dirty="0">
              <a:solidFill>
                <a:schemeClr val="bg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39" y="2728117"/>
            <a:ext cx="4502150" cy="22959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11.5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深拷贝与浅拷贝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11.6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课后甜点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魔法</a:t>
            </a:r>
            <a:r>
              <a:rPr lang="zh-CN" altLang="en-US" sz="2800" dirty="0"/>
              <a:t>方法</a:t>
            </a:r>
            <a:endParaRPr lang="zh-CN" altLang="en-US" sz="2800" dirty="0"/>
          </a:p>
        </p:txBody>
      </p:sp>
      <p:pic>
        <p:nvPicPr>
          <p:cNvPr id="7" name="图片 6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538199" y="1597184"/>
            <a:ext cx="5361995" cy="4692144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726304" y="2152787"/>
            <a:ext cx="4911634" cy="2903255"/>
          </a:xfrm>
          <a:prstGeom prst="roundRect">
            <a:avLst/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buFont typeface="Arial" panose="020B0604020202020204" pitchFamily="34" charset="0"/>
              <a:buNone/>
              <a:defRPr/>
            </a:pPr>
            <a:r>
              <a:rPr sz="2000" dirty="0">
                <a:solidFill>
                  <a:srgbClr val="006450"/>
                </a:solidFill>
                <a:latin typeface="+mn-ea"/>
              </a:rPr>
              <a:t>Python中的魔法方法（也称为特殊方法或双下划线方法）是一种在类定义中使用的特殊命名约定的方法。</a:t>
            </a:r>
            <a:endParaRPr sz="2000" dirty="0">
              <a:solidFill>
                <a:srgbClr val="006450"/>
              </a:solidFill>
              <a:latin typeface="+mn-ea"/>
            </a:endParaRPr>
          </a:p>
          <a:p>
            <a:pPr lvl="0" indent="0">
              <a:buFont typeface="Arial" panose="020B0604020202020204" pitchFamily="34" charset="0"/>
              <a:buNone/>
              <a:defRPr/>
            </a:pPr>
            <a:endParaRPr sz="2000" dirty="0">
              <a:solidFill>
                <a:srgbClr val="006450"/>
              </a:solidFill>
              <a:latin typeface="+mn-ea"/>
            </a:endParaRPr>
          </a:p>
          <a:p>
            <a:pPr lvl="0" indent="0">
              <a:buFont typeface="Arial" panose="020B0604020202020204" pitchFamily="34" charset="0"/>
              <a:buNone/>
              <a:defRPr/>
            </a:pPr>
            <a:r>
              <a:rPr sz="2000" dirty="0">
                <a:solidFill>
                  <a:srgbClr val="006450"/>
                </a:solidFill>
                <a:latin typeface="+mn-ea"/>
              </a:rPr>
              <a:t>当Python遇到某些内置操作时，它会尝试在对象上调用这些魔法方法。</a:t>
            </a:r>
            <a:endParaRPr sz="2000" dirty="0">
              <a:solidFill>
                <a:srgbClr val="006450"/>
              </a:solidFill>
              <a:latin typeface="+mn-ea"/>
            </a:endParaRPr>
          </a:p>
          <a:p>
            <a:pPr lvl="0" indent="0">
              <a:buFont typeface="Arial" panose="020B0604020202020204" pitchFamily="34" charset="0"/>
              <a:buNone/>
              <a:defRPr/>
            </a:pPr>
            <a:endParaRPr sz="2000" dirty="0">
              <a:solidFill>
                <a:srgbClr val="006450"/>
              </a:solidFill>
              <a:latin typeface="+mn-ea"/>
            </a:endParaRPr>
          </a:p>
          <a:p>
            <a:pPr lvl="0" indent="0">
              <a:buFont typeface="Arial" panose="020B0604020202020204" pitchFamily="34" charset="0"/>
              <a:buNone/>
              <a:defRPr/>
            </a:pPr>
            <a:r>
              <a:rPr sz="2000" dirty="0">
                <a:solidFill>
                  <a:srgbClr val="006450"/>
                </a:solidFill>
                <a:latin typeface="+mn-ea"/>
              </a:rPr>
              <a:t>这些操作包括但不限于算术运算、属性访问、类型转换等。</a:t>
            </a:r>
            <a:endParaRPr sz="2000" dirty="0">
              <a:solidFill>
                <a:srgbClr val="00645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930" y="2152650"/>
            <a:ext cx="3477260" cy="34772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11.7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本章总结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089025"/>
            <a:ext cx="11620500" cy="4679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PECIAL_SOURCE" val="bdnull"/>
</p:tagLst>
</file>

<file path=ppt/tags/tag20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SPECIAL_SOURCE" val="bdnull"/>
</p:tagLst>
</file>

<file path=ppt/tags/tag22.xml><?xml version="1.0" encoding="utf-8"?>
<p:tagLst xmlns:p="http://schemas.openxmlformats.org/presentationml/2006/main">
  <p:tag name="KSO_WM_SPECIAL_SOURCE" val="bdnull"/>
</p:tagLst>
</file>

<file path=ppt/tags/tag23.xml><?xml version="1.0" encoding="utf-8"?>
<p:tagLst xmlns:p="http://schemas.openxmlformats.org/presentationml/2006/main"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5.xml><?xml version="1.0" encoding="utf-8"?>
<p:tagLst xmlns:p="http://schemas.openxmlformats.org/presentationml/2006/main">
  <p:tag name="KSO_WPP_MARK_KEY" val="0c064124-f537-4a0d-887a-4f44502825de"/>
  <p:tag name="COMMONDATA" val="eyJoZGlkIjoiNWM2ZTM5MWI1NGI2YTlmMTlhZGVmZWRhMzc2ZTZjNzcifQ==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.xml><?xml version="1.0" encoding="utf-8"?>
<p:tagLst xmlns:p="http://schemas.openxmlformats.org/presentationml/2006/main">
  <p:tag name="KSO_WM_SPECIAL_SOURCE" val="bdnull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</Words>
  <Application>WPS 演示</Application>
  <PresentationFormat>宽屏</PresentationFormat>
  <Paragraphs>208</Paragraphs>
  <Slides>23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思源黑体 Bold</vt:lpstr>
      <vt:lpstr>Helvetica Neue</vt:lpstr>
      <vt:lpstr>汉仪书宋二KW</vt:lpstr>
      <vt:lpstr>汉仪旗黑</vt:lpstr>
      <vt:lpstr>宋体</vt:lpstr>
      <vt:lpstr>Arial Unicode MS</vt:lpstr>
      <vt:lpstr>汉仪中黑KW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晓帆</cp:lastModifiedBy>
  <cp:revision>21</cp:revision>
  <dcterms:created xsi:type="dcterms:W3CDTF">2024-03-16T06:29:34Z</dcterms:created>
  <dcterms:modified xsi:type="dcterms:W3CDTF">2024-03-16T06:29:34Z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DF495646A725DBCDB9FD8265BF6D35F3_43</vt:lpwstr>
  </property>
</Properties>
</file>