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61" r:id="rId6"/>
    <p:sldId id="677" r:id="rId7"/>
    <p:sldId id="678" r:id="rId8"/>
    <p:sldId id="679" r:id="rId9"/>
    <p:sldId id="686" r:id="rId10"/>
    <p:sldId id="683" r:id="rId11"/>
    <p:sldId id="687" r:id="rId12"/>
    <p:sldId id="684" r:id="rId13"/>
    <p:sldId id="682" r:id="rId14"/>
    <p:sldId id="681" r:id="rId15"/>
    <p:sldId id="685" r:id="rId16"/>
    <p:sldId id="688" r:id="rId17"/>
    <p:sldId id="690" r:id="rId18"/>
    <p:sldId id="689" r:id="rId19"/>
    <p:sldId id="691" r:id="rId20"/>
    <p:sldId id="692" r:id="rId21"/>
    <p:sldId id="693" r:id="rId22"/>
    <p:sldId id="694" r:id="rId23"/>
    <p:sldId id="695" r:id="rId24"/>
    <p:sldId id="696" r:id="rId25"/>
    <p:sldId id="705" r:id="rId26"/>
    <p:sldId id="262" r:id="rId27"/>
    <p:sldId id="697" r:id="rId28"/>
    <p:sldId id="698" r:id="rId29"/>
    <p:sldId id="700" r:id="rId30"/>
    <p:sldId id="699" r:id="rId31"/>
    <p:sldId id="701" r:id="rId32"/>
    <p:sldId id="702" r:id="rId33"/>
    <p:sldId id="704" r:id="rId34"/>
    <p:sldId id="703" r:id="rId35"/>
    <p:sldId id="706" r:id="rId36"/>
    <p:sldId id="708" r:id="rId37"/>
    <p:sldId id="707" r:id="rId38"/>
    <p:sldId id="301" r:id="rId39"/>
    <p:sldId id="710" r:id="rId40"/>
    <p:sldId id="675" r:id="rId41"/>
    <p:sldId id="709" r:id="rId42"/>
    <p:sldId id="711" r:id="rId43"/>
    <p:sldId id="676" r:id="rId44"/>
    <p:sldId id="712" r:id="rId45"/>
    <p:sldId id="713" r:id="rId46"/>
    <p:sldId id="715" r:id="rId47"/>
    <p:sldId id="716" r:id="rId48"/>
    <p:sldId id="745" r:id="rId49"/>
    <p:sldId id="744" r:id="rId50"/>
    <p:sldId id="288" r:id="rId51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8"/>
    <a:srgbClr val="FFFFFF"/>
    <a:srgbClr val="FDA007"/>
    <a:srgbClr val="006450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85885" autoAdjust="0"/>
  </p:normalViewPr>
  <p:slideViewPr>
    <p:cSldViewPr snapToGrid="0" showGuides="1">
      <p:cViewPr>
        <p:scale>
          <a:sx n="60" d="100"/>
          <a:sy n="60" d="100"/>
        </p:scale>
        <p:origin x="328" y="-28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50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定义苹果价格变量 </a:t>
            </a:r>
            <a:endParaRPr lang="en-US" altLang="zh-CN" dirty="0"/>
          </a:p>
          <a:p>
            <a:r>
              <a:rPr lang="en-US" altLang="zh-CN" dirty="0"/>
              <a:t>price = 8.5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 </a:t>
            </a:r>
            <a:endParaRPr lang="en-US" altLang="zh-CN" dirty="0"/>
          </a:p>
          <a:p>
            <a:r>
              <a:rPr lang="en-US" altLang="zh-CN" dirty="0"/>
              <a:t>weight = 15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 </a:t>
            </a:r>
            <a:endParaRPr lang="en-US" altLang="zh-CN" dirty="0"/>
          </a:p>
          <a:p>
            <a:r>
              <a:rPr lang="en-US" altLang="zh-CN" dirty="0"/>
              <a:t>money = price * weight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 </a:t>
            </a:r>
            <a:endParaRPr lang="en-US" altLang="zh-CN" dirty="0"/>
          </a:p>
          <a:p>
            <a:r>
              <a:rPr lang="en-US" altLang="zh-CN" dirty="0"/>
              <a:t>money = money - 5 </a:t>
            </a:r>
            <a:endParaRPr lang="en-US" altLang="zh-CN" dirty="0"/>
          </a:p>
          <a:p>
            <a:r>
              <a:rPr lang="en-US" altLang="zh-CN" dirty="0"/>
              <a:t>print(money)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定义苹果价格变量 </a:t>
            </a:r>
            <a:endParaRPr lang="en-US" altLang="zh-CN" dirty="0"/>
          </a:p>
          <a:p>
            <a:r>
              <a:rPr lang="en-US" altLang="zh-CN" dirty="0"/>
              <a:t>price = 8.5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 </a:t>
            </a:r>
            <a:endParaRPr lang="en-US" altLang="zh-CN" dirty="0"/>
          </a:p>
          <a:p>
            <a:r>
              <a:rPr lang="en-US" altLang="zh-CN" dirty="0"/>
              <a:t>weight = 15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 </a:t>
            </a:r>
            <a:endParaRPr lang="en-US" altLang="zh-CN" dirty="0"/>
          </a:p>
          <a:p>
            <a:r>
              <a:rPr lang="en-US" altLang="zh-CN" dirty="0"/>
              <a:t>money = price * weight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 </a:t>
            </a:r>
            <a:endParaRPr lang="en-US" altLang="zh-CN" dirty="0"/>
          </a:p>
          <a:p>
            <a:r>
              <a:rPr lang="en-US" altLang="zh-CN" dirty="0"/>
              <a:t>money = money - 5 </a:t>
            </a:r>
            <a:endParaRPr lang="en-US" altLang="zh-CN" dirty="0"/>
          </a:p>
          <a:p>
            <a:r>
              <a:rPr lang="en-US" altLang="zh-CN" dirty="0"/>
              <a:t>print(money)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程序在运行的过程中，值永远不会发生改变的量称之为</a:t>
            </a:r>
            <a:r>
              <a:rPr lang="zh-CN" altLang="en-US" i="1" dirty="0">
                <a:effectLst/>
              </a:rPr>
              <a:t>常量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没有专门的常量类型，一般约定俗成使用大写表示常量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标识符</a:t>
            </a:r>
            <a:endParaRPr lang="zh-CN" altLang="en-US" b="1" dirty="0"/>
          </a:p>
          <a:p>
            <a:r>
              <a:rPr lang="zh-CN" altLang="en-US" dirty="0"/>
              <a:t>标示符就是程序员定义的 </a:t>
            </a:r>
            <a:r>
              <a:rPr lang="zh-CN" altLang="en-US" b="1" dirty="0"/>
              <a:t>变量名</a:t>
            </a:r>
            <a:r>
              <a:rPr lang="zh-CN" altLang="en-US" dirty="0"/>
              <a:t>、</a:t>
            </a:r>
            <a:r>
              <a:rPr lang="zh-CN" altLang="en-US" b="1" dirty="0"/>
              <a:t>函数名名字</a:t>
            </a:r>
            <a:r>
              <a:rPr lang="zh-CN" altLang="en-US" dirty="0"/>
              <a:t> 需要有 </a:t>
            </a:r>
            <a:r>
              <a:rPr lang="zh-CN" altLang="en-US" b="1" dirty="0"/>
              <a:t>见名知义</a:t>
            </a:r>
            <a:r>
              <a:rPr lang="zh-CN" altLang="en-US" dirty="0"/>
              <a:t> 的效果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程序在运行的过程中，值永远不会发生改变的量称之为</a:t>
            </a:r>
            <a:r>
              <a:rPr lang="zh-CN" altLang="en-US" i="1" dirty="0">
                <a:effectLst/>
              </a:rPr>
              <a:t>常量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没有专门的常量类型，一般约定俗成使用大写表示常量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关键字</a:t>
            </a:r>
            <a:r>
              <a:rPr lang="zh-CN" altLang="en-US" dirty="0"/>
              <a:t> 就是在 </a:t>
            </a:r>
            <a:r>
              <a:rPr lang="en-US" altLang="zh-CN" dirty="0"/>
              <a:t>Python </a:t>
            </a:r>
            <a:r>
              <a:rPr lang="zh-CN" altLang="en-US" dirty="0"/>
              <a:t>内部已经使用的标识符</a:t>
            </a:r>
            <a:endParaRPr lang="zh-CN" altLang="en-US" dirty="0"/>
          </a:p>
          <a:p>
            <a:r>
              <a:rPr lang="zh-CN" altLang="en-US" b="1" dirty="0"/>
              <a:t>关键字</a:t>
            </a:r>
            <a:r>
              <a:rPr lang="zh-CN" altLang="en-US" dirty="0"/>
              <a:t> 具有特殊的功能和含义</a:t>
            </a:r>
            <a:endParaRPr lang="zh-CN" altLang="en-US" dirty="0"/>
          </a:p>
          <a:p>
            <a:r>
              <a:rPr lang="zh-CN" altLang="en-US" dirty="0"/>
              <a:t>开发者 </a:t>
            </a:r>
            <a:r>
              <a:rPr lang="zh-CN" altLang="en-US" b="1" dirty="0"/>
              <a:t>不允许定义和关键字相同的名字的标示符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关键字</a:t>
            </a:r>
            <a:r>
              <a:rPr lang="zh-CN" altLang="en-US" dirty="0"/>
              <a:t> 就是在 </a:t>
            </a:r>
            <a:r>
              <a:rPr lang="en-US" altLang="zh-CN" dirty="0"/>
              <a:t>Python </a:t>
            </a:r>
            <a:r>
              <a:rPr lang="zh-CN" altLang="en-US" dirty="0"/>
              <a:t>内部已经使用的标识符</a:t>
            </a:r>
            <a:endParaRPr lang="zh-CN" altLang="en-US" dirty="0"/>
          </a:p>
          <a:p>
            <a:r>
              <a:rPr lang="zh-CN" altLang="en-US" b="1" dirty="0"/>
              <a:t>关键字</a:t>
            </a:r>
            <a:r>
              <a:rPr lang="zh-CN" altLang="en-US" dirty="0"/>
              <a:t> 具有特殊的功能和含义</a:t>
            </a:r>
            <a:endParaRPr lang="zh-CN" altLang="en-US" dirty="0"/>
          </a:p>
          <a:p>
            <a:r>
              <a:rPr lang="zh-CN" altLang="en-US" dirty="0"/>
              <a:t>开发者 </a:t>
            </a:r>
            <a:r>
              <a:rPr lang="zh-CN" altLang="en-US" b="1" dirty="0"/>
              <a:t>不允许定义和关键字相同的名字的标示符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驼峰命名法</a:t>
            </a:r>
            <a:endParaRPr lang="zh-CN" altLang="en-US" b="1" dirty="0"/>
          </a:p>
          <a:p>
            <a:r>
              <a:rPr lang="zh-CN" altLang="en-US" dirty="0"/>
              <a:t>当 </a:t>
            </a:r>
            <a:r>
              <a:rPr lang="zh-CN" altLang="en-US" b="1" dirty="0"/>
              <a:t>变量名</a:t>
            </a:r>
            <a:r>
              <a:rPr lang="zh-CN" altLang="en-US" dirty="0"/>
              <a:t> 是由二个或多个单词组成时，还可以利用驼峰命名法来命名</a:t>
            </a:r>
            <a:endParaRPr lang="zh-CN" altLang="en-US" dirty="0"/>
          </a:p>
          <a:p>
            <a:r>
              <a:rPr lang="zh-CN" altLang="en-US" b="1" dirty="0"/>
              <a:t>小驼峰式命名法</a:t>
            </a:r>
            <a:endParaRPr lang="zh-CN" altLang="en-US" dirty="0"/>
          </a:p>
          <a:p>
            <a:pPr lvl="1"/>
            <a:r>
              <a:rPr lang="zh-CN" altLang="en-US" dirty="0"/>
              <a:t>第一个单词以小写字母开始，后续单词的首字母大写</a:t>
            </a:r>
            <a:endParaRPr lang="zh-CN" altLang="en-US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r>
              <a:rPr lang="zh-CN" altLang="en-US" b="1" dirty="0"/>
              <a:t>大驼峰式命名法</a:t>
            </a:r>
            <a:endParaRPr lang="zh-CN" altLang="en-US" dirty="0"/>
          </a:p>
          <a:p>
            <a:pPr lvl="1"/>
            <a:r>
              <a:rPr lang="zh-CN" altLang="en-US" dirty="0"/>
              <a:t>每一个单词的首字母都采用大写字母</a:t>
            </a:r>
            <a:endParaRPr lang="zh-CN" altLang="en-US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r>
              <a:rPr lang="zh-CN" altLang="en-US" dirty="0"/>
              <a:t>、</a:t>
            </a:r>
            <a:r>
              <a:rPr lang="en-US" altLang="zh-CN" dirty="0"/>
              <a:t>CamelCase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：表示整数，不带小数点。例如：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：表示带有小数点的数字。例如：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复数（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：表示带有实部和虚部的数字。例如：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：有两个值，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：一串字符。例如：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World!"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：有序的集合。可以包含任何数据类型：数字、字符串等。例如：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'a', 2.3]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：类似于列表，但不可变。例如：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'a', 2.3)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：无序且不重复的元素集合。例如：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：键值对的集合。例如：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{'name': 'John', 'age': 30}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：表示整数，不带小数点。例如：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：表示带有小数点的数字。例如：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复数（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：表示带有实部和虚部的数字。例如：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：有两个值，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：一串字符。例如：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World!"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：有序的集合。可以包含任何数据类型：数字、字符串等。例如：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'a', 2.3]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：类似于列表，但不可变。例如：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'a', 2.3)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：无序且不重复的元素集合。例如：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：键值对的集合。例如：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{'name': 'John', 'age': 30}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：表示整数，不带小数点。例如：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：表示带有小数点的数字。例如：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复数（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：表示带有实部和虚部的数字。例如：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：有两个值，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：一串字符。例如：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World!"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：有序的集合。可以包含任何数据类型：数字、字符串等。例如：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'a', 2.3]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：类似于列表，但不可变。例如：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'a', 2.3)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：无序且不重复的元素集合。例如：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：键值对的集合。例如：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{'name': 'John', 'age': 30}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：表示整数，不带小数点。例如：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：表示带有小数点的数字。例如：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复数（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Numbers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：表示带有实部和虚部的数字。例如：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布尔型（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：有两个值，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：一串字符。例如：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World!"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：有序的集合。可以包含任何数据类型：数字、字符串等。例如：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'a', 2.3]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：类似于列表，但不可变。例如：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'a', 2.3)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：无序且不重复的元素集合。例如：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：键值对的集合。例如：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{'name': 'John', 'age': 30}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计算机无法精确表示所有的十进制小数。例如，</a:t>
            </a:r>
            <a:r>
              <a:rPr lang="en-US" altLang="zh-CN" dirty="0"/>
              <a:t>0.1</a:t>
            </a:r>
            <a:r>
              <a:rPr lang="zh-CN" altLang="en-US" dirty="0"/>
              <a:t>这个小数在二进制中是一个无限循环小数，这意味着计算机无法精确地表示它。因此，当我们在</a:t>
            </a:r>
            <a:r>
              <a:rPr lang="en-US" altLang="zh-CN" dirty="0"/>
              <a:t>Python</a:t>
            </a:r>
            <a:r>
              <a:rPr lang="zh-CN" altLang="en-US" dirty="0"/>
              <a:t>中表示</a:t>
            </a:r>
            <a:r>
              <a:rPr lang="en-US" altLang="zh-CN" dirty="0"/>
              <a:t>0.1</a:t>
            </a:r>
            <a:r>
              <a:rPr lang="zh-CN" altLang="en-US" dirty="0"/>
              <a:t>这个小数时，实际上得到的是一个近似值，而不是真正的</a:t>
            </a:r>
            <a:r>
              <a:rPr lang="en-US" altLang="zh-CN" dirty="0"/>
              <a:t>0.1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dirty="0"/>
              <a:t>答案：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dirty="0"/>
              <a:t>答案：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变量定义之后，后续就可以直接使用了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变量必须先定义后使用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=</a:t>
            </a:r>
            <a:r>
              <a:rPr lang="zh-CN" altLang="en-US" dirty="0"/>
              <a:t>两边要留一个空格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dirty="0"/>
              <a:t>正确答案： 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dirty="0"/>
              <a:t>答案：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dirty="0"/>
              <a:t>正确答案：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变量定义之后，后续就可以直接使用了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变量必须先定义后使用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=</a:t>
            </a:r>
            <a:r>
              <a:rPr lang="zh-CN" altLang="en-US" dirty="0"/>
              <a:t>两边要留一个空格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定义苹果价格变量 </a:t>
            </a:r>
            <a:endParaRPr lang="en-US" altLang="zh-CN" dirty="0"/>
          </a:p>
          <a:p>
            <a:r>
              <a:rPr lang="en-US" altLang="zh-CN" dirty="0"/>
              <a:t>price = 8.5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 </a:t>
            </a:r>
            <a:endParaRPr lang="en-US" altLang="zh-CN" dirty="0"/>
          </a:p>
          <a:p>
            <a:r>
              <a:rPr lang="en-US" altLang="zh-CN" dirty="0"/>
              <a:t>weight = 15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 </a:t>
            </a:r>
            <a:endParaRPr lang="en-US" altLang="zh-CN" dirty="0"/>
          </a:p>
          <a:p>
            <a:r>
              <a:rPr lang="en-US" altLang="zh-CN" dirty="0"/>
              <a:t>money = price * weight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 </a:t>
            </a:r>
            <a:endParaRPr lang="en-US" altLang="zh-CN" dirty="0"/>
          </a:p>
          <a:p>
            <a:r>
              <a:rPr lang="en-US" altLang="zh-CN" dirty="0"/>
              <a:t>money = money - 5 </a:t>
            </a:r>
            <a:endParaRPr lang="en-US" altLang="zh-CN" dirty="0"/>
          </a:p>
          <a:p>
            <a:r>
              <a:rPr lang="en-US" altLang="zh-CN" dirty="0"/>
              <a:t>print(money)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定义苹果价格变量 </a:t>
            </a:r>
            <a:endParaRPr lang="en-US" altLang="zh-CN" dirty="0"/>
          </a:p>
          <a:p>
            <a:r>
              <a:rPr lang="en-US" altLang="zh-CN" dirty="0"/>
              <a:t>price = 8.5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 </a:t>
            </a:r>
            <a:endParaRPr lang="en-US" altLang="zh-CN" dirty="0"/>
          </a:p>
          <a:p>
            <a:r>
              <a:rPr lang="en-US" altLang="zh-CN" dirty="0"/>
              <a:t>weight = 15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 </a:t>
            </a:r>
            <a:endParaRPr lang="en-US" altLang="zh-CN" dirty="0"/>
          </a:p>
          <a:p>
            <a:r>
              <a:rPr lang="en-US" altLang="zh-CN" dirty="0"/>
              <a:t>money = price * weight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 </a:t>
            </a:r>
            <a:endParaRPr lang="en-US" altLang="zh-CN" dirty="0"/>
          </a:p>
          <a:p>
            <a:r>
              <a:rPr lang="en-US" altLang="zh-CN" dirty="0"/>
              <a:t>money = money - 5 </a:t>
            </a:r>
            <a:endParaRPr lang="en-US" altLang="zh-CN" dirty="0"/>
          </a:p>
          <a:p>
            <a:r>
              <a:rPr lang="en-US" altLang="zh-CN" dirty="0"/>
              <a:t>print(money)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定义苹果价格变量 </a:t>
            </a:r>
            <a:endParaRPr lang="en-US" altLang="zh-CN" dirty="0"/>
          </a:p>
          <a:p>
            <a:r>
              <a:rPr lang="en-US" altLang="zh-CN" dirty="0"/>
              <a:t>price = 8.5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 </a:t>
            </a:r>
            <a:endParaRPr lang="en-US" altLang="zh-CN" dirty="0"/>
          </a:p>
          <a:p>
            <a:r>
              <a:rPr lang="en-US" altLang="zh-CN" dirty="0"/>
              <a:t>weight = 15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 </a:t>
            </a:r>
            <a:endParaRPr lang="en-US" altLang="zh-CN" dirty="0"/>
          </a:p>
          <a:p>
            <a:r>
              <a:rPr lang="en-US" altLang="zh-CN" dirty="0"/>
              <a:t>money = price * weight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 </a:t>
            </a:r>
            <a:endParaRPr lang="en-US" altLang="zh-CN" dirty="0"/>
          </a:p>
          <a:p>
            <a:r>
              <a:rPr lang="en-US" altLang="zh-CN" dirty="0"/>
              <a:t>money = money - 5 </a:t>
            </a:r>
            <a:endParaRPr lang="en-US" altLang="zh-CN" dirty="0"/>
          </a:p>
          <a:p>
            <a:r>
              <a:rPr lang="en-US" altLang="zh-CN" dirty="0"/>
              <a:t>print(money)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9.png"/><Relationship Id="rId7" Type="http://schemas.openxmlformats.org/officeDocument/2006/relationships/image" Target="../media/image1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9D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image 110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92100" y="2851150"/>
            <a:ext cx="7188200" cy="3937000"/>
          </a:xfrm>
          <a:prstGeom prst="rect">
            <a:avLst/>
          </a:prstGeom>
        </p:spPr>
      </p:pic>
      <p:pic>
        <p:nvPicPr>
          <p:cNvPr id="1101" name="image 110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12700" y="-12700"/>
            <a:ext cx="12217400" cy="2787650"/>
          </a:xfrm>
          <a:prstGeom prst="rect">
            <a:avLst/>
          </a:prstGeom>
        </p:spPr>
      </p:pic>
      <p:pic>
        <p:nvPicPr>
          <p:cNvPr id="1105" name="image 110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635064" y="682625"/>
            <a:ext cx="10895837" cy="5492750"/>
          </a:xfrm>
          <a:prstGeom prst="rect">
            <a:avLst/>
          </a:prstGeom>
        </p:spPr>
      </p:pic>
      <p:grpSp>
        <p:nvGrpSpPr>
          <p:cNvPr id="1106" name="组合 1106"/>
          <p:cNvGrpSpPr/>
          <p:nvPr userDrawn="1"/>
        </p:nvGrpSpPr>
        <p:grpSpPr>
          <a:xfrm>
            <a:off x="8978058" y="1170864"/>
            <a:ext cx="2101850" cy="412750"/>
            <a:chOff x="17956115" y="2341727"/>
            <a:chExt cx="4203700" cy="825500"/>
          </a:xfrm>
        </p:grpSpPr>
        <p:pic>
          <p:nvPicPr>
            <p:cNvPr id="1107" name="image 110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956115" y="2341727"/>
              <a:ext cx="4051300" cy="825500"/>
            </a:xfrm>
            <a:prstGeom prst="rect">
              <a:avLst/>
            </a:prstGeom>
          </p:spPr>
        </p:pic>
        <p:pic>
          <p:nvPicPr>
            <p:cNvPr id="1108" name="image 1108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8108515" y="2341727"/>
              <a:ext cx="4051300" cy="825500"/>
            </a:xfrm>
            <a:prstGeom prst="rect">
              <a:avLst/>
            </a:prstGeom>
          </p:spPr>
        </p:pic>
      </p:grpSp>
      <p:grpSp>
        <p:nvGrpSpPr>
          <p:cNvPr id="1109" name="组合 1109"/>
          <p:cNvGrpSpPr/>
          <p:nvPr userDrawn="1"/>
        </p:nvGrpSpPr>
        <p:grpSpPr>
          <a:xfrm>
            <a:off x="177800" y="5568950"/>
            <a:ext cx="1028700" cy="1003300"/>
            <a:chOff x="355600" y="11137900"/>
            <a:chExt cx="2057400" cy="2006600"/>
          </a:xfrm>
        </p:grpSpPr>
        <p:pic>
          <p:nvPicPr>
            <p:cNvPr id="11010" name="image 1101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736600" y="11201400"/>
              <a:ext cx="1574800" cy="673100"/>
            </a:xfrm>
            <a:prstGeom prst="rect">
              <a:avLst/>
            </a:prstGeom>
          </p:spPr>
        </p:pic>
        <p:pic>
          <p:nvPicPr>
            <p:cNvPr id="11011" name="image 11011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57200" y="11366500"/>
              <a:ext cx="812800" cy="1676400"/>
            </a:xfrm>
            <a:prstGeom prst="rect">
              <a:avLst/>
            </a:prstGeom>
          </p:spPr>
        </p:pic>
        <p:pic>
          <p:nvPicPr>
            <p:cNvPr id="11012" name="image 11012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016000" y="11671300"/>
              <a:ext cx="1295400" cy="1473200"/>
            </a:xfrm>
            <a:prstGeom prst="rect">
              <a:avLst/>
            </a:prstGeom>
          </p:spPr>
        </p:pic>
        <p:pic>
          <p:nvPicPr>
            <p:cNvPr id="11013" name="image 11013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55600" y="11137900"/>
              <a:ext cx="2057400" cy="2006600"/>
            </a:xfrm>
            <a:prstGeom prst="rect">
              <a:avLst/>
            </a:prstGeom>
          </p:spPr>
        </p:pic>
      </p:grpSp>
      <p:pic>
        <p:nvPicPr>
          <p:cNvPr id="11015" name="image 11015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6946900" y="-30480"/>
            <a:ext cx="2940050" cy="39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6CB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组合 501"/>
          <p:cNvGrpSpPr/>
          <p:nvPr userDrawn="1"/>
        </p:nvGrpSpPr>
        <p:grpSpPr>
          <a:xfrm>
            <a:off x="292100" y="2840192"/>
            <a:ext cx="7188200" cy="3937000"/>
            <a:chOff x="584200" y="5680384"/>
            <a:chExt cx="14376400" cy="7874000"/>
          </a:xfrm>
        </p:grpSpPr>
        <p:pic>
          <p:nvPicPr>
            <p:cNvPr id="502" name="image 50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84200" y="5680384"/>
              <a:ext cx="14376400" cy="7874000"/>
            </a:xfrm>
            <a:prstGeom prst="rect">
              <a:avLst/>
            </a:prstGeom>
          </p:spPr>
        </p:pic>
        <p:pic>
          <p:nvPicPr>
            <p:cNvPr id="503" name="image 50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908800" y="12906684"/>
              <a:ext cx="2819400" cy="457200"/>
            </a:xfrm>
            <a:prstGeom prst="rect">
              <a:avLst/>
            </a:prstGeom>
          </p:spPr>
        </p:pic>
      </p:grpSp>
      <p:pic>
        <p:nvPicPr>
          <p:cNvPr id="504" name="image 50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639509" y="682625"/>
            <a:ext cx="10895837" cy="5492750"/>
          </a:xfrm>
          <a:prstGeom prst="rect">
            <a:avLst/>
          </a:prstGeom>
        </p:spPr>
      </p:pic>
      <p:grpSp>
        <p:nvGrpSpPr>
          <p:cNvPr id="505" name="组合 505"/>
          <p:cNvGrpSpPr/>
          <p:nvPr userDrawn="1"/>
        </p:nvGrpSpPr>
        <p:grpSpPr>
          <a:xfrm>
            <a:off x="292100" y="580314"/>
            <a:ext cx="1028700" cy="1003300"/>
            <a:chOff x="584200" y="1160627"/>
            <a:chExt cx="2057400" cy="2006600"/>
          </a:xfrm>
        </p:grpSpPr>
        <p:pic>
          <p:nvPicPr>
            <p:cNvPr id="506" name="image 50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65200" y="1224127"/>
              <a:ext cx="1574800" cy="673100"/>
            </a:xfrm>
            <a:prstGeom prst="rect">
              <a:avLst/>
            </a:prstGeom>
          </p:spPr>
        </p:pic>
        <p:pic>
          <p:nvPicPr>
            <p:cNvPr id="507" name="image 507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85800" y="1389227"/>
              <a:ext cx="812800" cy="1676400"/>
            </a:xfrm>
            <a:prstGeom prst="rect">
              <a:avLst/>
            </a:prstGeom>
          </p:spPr>
        </p:pic>
        <p:pic>
          <p:nvPicPr>
            <p:cNvPr id="508" name="image 50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244600" y="1694027"/>
              <a:ext cx="1295400" cy="1473200"/>
            </a:xfrm>
            <a:prstGeom prst="rect">
              <a:avLst/>
            </a:prstGeom>
          </p:spPr>
        </p:pic>
        <p:pic>
          <p:nvPicPr>
            <p:cNvPr id="509" name="image 509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584200" y="1160627"/>
              <a:ext cx="2057400" cy="2006600"/>
            </a:xfrm>
            <a:prstGeom prst="rect">
              <a:avLst/>
            </a:prstGeom>
          </p:spPr>
        </p:pic>
      </p:grpSp>
      <p:grpSp>
        <p:nvGrpSpPr>
          <p:cNvPr id="5013" name="组合 5013"/>
          <p:cNvGrpSpPr/>
          <p:nvPr userDrawn="1"/>
        </p:nvGrpSpPr>
        <p:grpSpPr>
          <a:xfrm>
            <a:off x="8978058" y="1170864"/>
            <a:ext cx="2101850" cy="412750"/>
            <a:chOff x="17956115" y="2341727"/>
            <a:chExt cx="4203700" cy="825500"/>
          </a:xfrm>
        </p:grpSpPr>
        <p:pic>
          <p:nvPicPr>
            <p:cNvPr id="5014" name="image 5014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7956115" y="2341727"/>
              <a:ext cx="4051300" cy="825500"/>
            </a:xfrm>
            <a:prstGeom prst="rect">
              <a:avLst/>
            </a:prstGeom>
          </p:spPr>
        </p:pic>
        <p:pic>
          <p:nvPicPr>
            <p:cNvPr id="5015" name="image 501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8108515" y="2341727"/>
              <a:ext cx="4051300" cy="8255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.xml"/><Relationship Id="rId13" Type="http://schemas.openxmlformats.org/officeDocument/2006/relationships/image" Target="../media/image1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26.jpe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26.jpe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24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27.jpe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28.jpe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29.jpe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31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3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33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34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35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image" Target="../media/image36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image" Target="../media/image37.jpe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1.xml"/><Relationship Id="rId2" Type="http://schemas.openxmlformats.org/officeDocument/2006/relationships/image" Target="../media/image38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image" Target="../media/image39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image" Target="../media/image39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image" Target="../media/image42.jpeg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image" Target="../media/image45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image" Target="../media/image46.jpeg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24.jpe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25.jpe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8542" y="2134235"/>
            <a:ext cx="77976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变量与简单数据类型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变量的修改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思考：代码可以正确运行吗？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937"/>
            <a:ext cx="3957727" cy="222344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变量的修改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不同类型的变量也可以进行修改、重新赋值，与类型无关。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937"/>
            <a:ext cx="3957727" cy="222344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变量的修改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</a:rPr>
              <a:t>练习</a:t>
            </a:r>
            <a:r>
              <a:rPr lang="en-US" altLang="zh-CN" sz="2400" dirty="0">
                <a:solidFill>
                  <a:schemeClr val="tx1"/>
                </a:solidFill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</a:rPr>
              <a:t>修改代码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今天超市搞活动，只要消费就减 </a:t>
            </a:r>
            <a:r>
              <a:rPr lang="en-US" altLang="zh-CN" sz="2400" b="1" dirty="0">
                <a:solidFill>
                  <a:schemeClr val="tx1"/>
                </a:solidFill>
              </a:rPr>
              <a:t>5 </a:t>
            </a:r>
            <a:r>
              <a:rPr lang="zh-CN" altLang="en-US" sz="2400" b="1" dirty="0">
                <a:solidFill>
                  <a:schemeClr val="tx1"/>
                </a:solidFill>
              </a:rPr>
              <a:t>块钱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请重新计算购买金额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937"/>
            <a:ext cx="4508702" cy="28574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变量的修改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</a:rPr>
              <a:t>练习</a:t>
            </a:r>
            <a:r>
              <a:rPr lang="en-US" altLang="zh-CN" sz="2400" dirty="0">
                <a:solidFill>
                  <a:schemeClr val="tx1"/>
                </a:solidFill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</a:rPr>
              <a:t>修改代码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今天超市搞活动，只要消费就减 </a:t>
            </a:r>
            <a:r>
              <a:rPr lang="en-US" altLang="zh-CN" sz="2400" b="1" dirty="0">
                <a:solidFill>
                  <a:schemeClr val="tx1"/>
                </a:solidFill>
              </a:rPr>
              <a:t>5 </a:t>
            </a:r>
            <a:r>
              <a:rPr lang="zh-CN" altLang="en-US" sz="2400" b="1" dirty="0">
                <a:solidFill>
                  <a:schemeClr val="tx1"/>
                </a:solidFill>
              </a:rPr>
              <a:t>块钱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请重新计算购买金额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57487"/>
            <a:ext cx="4197531" cy="381140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常量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496242" y="2179846"/>
            <a:ext cx="5743303" cy="249830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程序在运行的过程中，值永远不会发生改变的量称之为</a:t>
            </a:r>
            <a:r>
              <a:rPr lang="zh-CN" altLang="en-US" sz="2400" b="1" i="1" dirty="0">
                <a:solidFill>
                  <a:schemeClr val="tx1"/>
                </a:solidFill>
              </a:rPr>
              <a:t>常量。</a:t>
            </a:r>
            <a:endParaRPr lang="en-US" altLang="zh-CN" sz="2400" b="1" i="1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</a:rPr>
              <a:t>没有专门的常量类型，一般约定俗成使用</a:t>
            </a:r>
            <a:r>
              <a:rPr lang="zh-CN" altLang="en-US" sz="2400" b="1" dirty="0">
                <a:solidFill>
                  <a:srgbClr val="FF0000"/>
                </a:solidFill>
              </a:rPr>
              <a:t>大写</a:t>
            </a:r>
            <a:r>
              <a:rPr lang="zh-CN" altLang="en-US" sz="2400" dirty="0">
                <a:solidFill>
                  <a:schemeClr val="tx1"/>
                </a:solidFill>
              </a:rPr>
              <a:t>表示</a:t>
            </a:r>
            <a:r>
              <a:rPr lang="zh-CN" altLang="en-US" sz="2400" b="1" dirty="0">
                <a:solidFill>
                  <a:schemeClr val="tx1"/>
                </a:solidFill>
              </a:rPr>
              <a:t>常量。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87" y="2530881"/>
            <a:ext cx="5340811" cy="179623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496242" y="2179846"/>
            <a:ext cx="5986009" cy="249830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55872" y="228436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标示符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b="1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标示符就是程序员定义的 </a:t>
            </a:r>
            <a:r>
              <a:rPr lang="zh-CN" altLang="en-US" sz="2400" b="1" dirty="0">
                <a:solidFill>
                  <a:schemeClr val="tx1"/>
                </a:solidFill>
              </a:rPr>
              <a:t>变量名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函数名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名字</a:t>
            </a:r>
            <a:r>
              <a:rPr lang="zh-CN" altLang="en-US" sz="2400" dirty="0">
                <a:solidFill>
                  <a:schemeClr val="tx1"/>
                </a:solidFill>
              </a:rPr>
              <a:t> 需要有 </a:t>
            </a:r>
            <a:r>
              <a:rPr lang="zh-CN" altLang="en-US" sz="2400" b="1" dirty="0">
                <a:solidFill>
                  <a:schemeClr val="tx1"/>
                </a:solidFill>
              </a:rPr>
              <a:t>见名知义</a:t>
            </a:r>
            <a:r>
              <a:rPr lang="zh-CN" altLang="en-US" sz="2400" dirty="0">
                <a:solidFill>
                  <a:schemeClr val="tx1"/>
                </a:solidFill>
              </a:rPr>
              <a:t> 的效果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1" y="2721124"/>
            <a:ext cx="5636413" cy="135448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标示符：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标示符可以由 </a:t>
            </a:r>
            <a:r>
              <a:rPr lang="zh-CN" altLang="en-US" sz="2400" b="1" dirty="0">
                <a:solidFill>
                  <a:schemeClr val="tx1"/>
                </a:solidFill>
              </a:rPr>
              <a:t>字母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下划线</a:t>
            </a:r>
            <a:r>
              <a:rPr lang="zh-CN" altLang="en-US" sz="2400" dirty="0">
                <a:solidFill>
                  <a:schemeClr val="tx1"/>
                </a:solidFill>
              </a:rPr>
              <a:t> 和 </a:t>
            </a:r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zh-CN" altLang="en-US" sz="2400" dirty="0">
                <a:solidFill>
                  <a:schemeClr val="tx1"/>
                </a:solidFill>
              </a:rPr>
              <a:t> 组成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不能以数字开头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不能与关键字重名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关键字：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关键字</a:t>
            </a:r>
            <a:r>
              <a:rPr lang="zh-CN" altLang="en-US" sz="2400" dirty="0">
                <a:solidFill>
                  <a:schemeClr val="tx1"/>
                </a:solidFill>
              </a:rPr>
              <a:t> 就是在 </a:t>
            </a:r>
            <a:r>
              <a:rPr lang="en-US" altLang="zh-CN" sz="2400" dirty="0">
                <a:solidFill>
                  <a:schemeClr val="tx1"/>
                </a:solidFill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</a:rPr>
              <a:t>内部已经使用的标识符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关键字</a:t>
            </a:r>
            <a:r>
              <a:rPr lang="zh-CN" altLang="en-US" sz="2400" dirty="0">
                <a:solidFill>
                  <a:schemeClr val="tx1"/>
                </a:solidFill>
              </a:rPr>
              <a:t> 具有特殊的功能和含义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开发者 </a:t>
            </a:r>
            <a:r>
              <a:rPr lang="zh-CN" altLang="en-US" sz="2400" b="1" dirty="0">
                <a:solidFill>
                  <a:schemeClr val="tx1"/>
                </a:solidFill>
              </a:rPr>
              <a:t>不允许定义和关键字相同的名字的标示符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5496242" y="2179846"/>
            <a:ext cx="5986009" cy="249830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39" y="2721124"/>
            <a:ext cx="4833657" cy="135448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关键字：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关键字</a:t>
            </a:r>
            <a:r>
              <a:rPr lang="zh-CN" altLang="en-US" sz="2400" dirty="0">
                <a:solidFill>
                  <a:schemeClr val="tx1"/>
                </a:solidFill>
              </a:rPr>
              <a:t> 就是在 </a:t>
            </a:r>
            <a:r>
              <a:rPr lang="en-US" altLang="zh-CN" sz="2400" dirty="0">
                <a:solidFill>
                  <a:schemeClr val="tx1"/>
                </a:solidFill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</a:rPr>
              <a:t>内部已经使用的标识符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关键字</a:t>
            </a:r>
            <a:r>
              <a:rPr lang="zh-CN" altLang="en-US" sz="2400" dirty="0">
                <a:solidFill>
                  <a:schemeClr val="tx1"/>
                </a:solidFill>
              </a:rPr>
              <a:t> 具有特殊的功能和含义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开发者 </a:t>
            </a:r>
            <a:r>
              <a:rPr lang="zh-CN" altLang="en-US" sz="2400" b="1" dirty="0">
                <a:solidFill>
                  <a:schemeClr val="tx1"/>
                </a:solidFill>
              </a:rPr>
              <a:t>不允许定义和关键字相同的名字的标示符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5496242" y="2179845"/>
            <a:ext cx="5986009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33" y="3016047"/>
            <a:ext cx="5752826" cy="1438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622663" y="2363872"/>
            <a:ext cx="10724606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</a:rPr>
              <a:t>命名规则：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命名规则</a:t>
            </a:r>
            <a:r>
              <a:rPr lang="zh-CN" altLang="en-US" sz="2400" dirty="0">
                <a:solidFill>
                  <a:schemeClr val="tx1"/>
                </a:solidFill>
              </a:rPr>
              <a:t> 可以被视为一种 </a:t>
            </a:r>
            <a:r>
              <a:rPr lang="zh-CN" altLang="en-US" sz="2400" b="1" dirty="0">
                <a:solidFill>
                  <a:schemeClr val="tx1"/>
                </a:solidFill>
              </a:rPr>
              <a:t>惯例</a:t>
            </a:r>
            <a:r>
              <a:rPr lang="zh-CN" altLang="en-US" sz="2400" dirty="0">
                <a:solidFill>
                  <a:schemeClr val="tx1"/>
                </a:solidFill>
              </a:rPr>
              <a:t>，并无绝对与强制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目的是为了 </a:t>
            </a:r>
            <a:r>
              <a:rPr lang="zh-CN" altLang="en-US" sz="2400" b="1" dirty="0">
                <a:solidFill>
                  <a:schemeClr val="tx1"/>
                </a:solidFill>
              </a:rPr>
              <a:t>增加代码的识别和可读性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</a:rPr>
              <a:t>中，如果 </a:t>
            </a:r>
            <a:r>
              <a:rPr lang="zh-CN" altLang="en-US" sz="2400" b="1" dirty="0">
                <a:solidFill>
                  <a:schemeClr val="tx1"/>
                </a:solidFill>
              </a:rPr>
              <a:t>变量名</a:t>
            </a:r>
            <a:r>
              <a:rPr lang="zh-CN" altLang="en-US" sz="2400" dirty="0">
                <a:solidFill>
                  <a:schemeClr val="tx1"/>
                </a:solidFill>
              </a:rPr>
              <a:t> 需要由 </a:t>
            </a:r>
            <a:r>
              <a:rPr lang="zh-CN" altLang="en-US" sz="2400" b="1" dirty="0">
                <a:solidFill>
                  <a:schemeClr val="tx1"/>
                </a:solidFill>
              </a:rPr>
              <a:t>二个</a:t>
            </a:r>
            <a:r>
              <a:rPr lang="zh-CN" altLang="en-US" sz="2400" dirty="0">
                <a:solidFill>
                  <a:schemeClr val="tx1"/>
                </a:solidFill>
              </a:rPr>
              <a:t> 或 </a:t>
            </a:r>
            <a:r>
              <a:rPr lang="zh-CN" altLang="en-US" sz="2400" b="1" dirty="0">
                <a:solidFill>
                  <a:schemeClr val="tx1"/>
                </a:solidFill>
              </a:rPr>
              <a:t>多个单词</a:t>
            </a:r>
            <a:r>
              <a:rPr lang="zh-CN" altLang="en-US" sz="2400" dirty="0">
                <a:solidFill>
                  <a:schemeClr val="tx1"/>
                </a:solidFill>
              </a:rPr>
              <a:t> 组成时，可以按照以下方式命名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每个单词都使用小写字母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单词与单词之间使用 </a:t>
            </a:r>
            <a:r>
              <a:rPr lang="en-US" altLang="zh-CN" sz="2400" b="1" dirty="0">
                <a:solidFill>
                  <a:schemeClr val="tx1"/>
                </a:solidFill>
              </a:rPr>
              <a:t>_</a:t>
            </a:r>
            <a:r>
              <a:rPr lang="zh-CN" altLang="en-US" sz="2400" b="1" dirty="0">
                <a:solidFill>
                  <a:schemeClr val="tx1"/>
                </a:solidFill>
              </a:rPr>
              <a:t>下划线</a:t>
            </a:r>
            <a:r>
              <a:rPr lang="zh-CN" altLang="en-US" sz="2400" dirty="0">
                <a:solidFill>
                  <a:schemeClr val="tx1"/>
                </a:solidFill>
              </a:rPr>
              <a:t> 连接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2400" dirty="0">
                <a:solidFill>
                  <a:schemeClr val="tx1"/>
                </a:solidFill>
              </a:rPr>
              <a:t>例如：</a:t>
            </a:r>
            <a:r>
              <a:rPr lang="en-US" altLang="zh-CN" sz="2400" dirty="0" err="1">
                <a:solidFill>
                  <a:schemeClr val="tx1"/>
                </a:solidFill>
              </a:rPr>
              <a:t>first_name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last_name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qq_number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qq_password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87077" y="1702378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变量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87077" y="2643766"/>
            <a:ext cx="4085590" cy="706755"/>
            <a:chOff x="5016113" y="1484630"/>
            <a:chExt cx="4085590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简单数据类型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7077" y="3585154"/>
            <a:ext cx="4085590" cy="706755"/>
            <a:chOff x="5016113" y="1484630"/>
            <a:chExt cx="4085590" cy="706755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0242" y="1600835"/>
              <a:ext cx="25621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知识总结及习题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变量的命名</a:t>
            </a:r>
            <a:endParaRPr lang="zh-CN" altLang="en-US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622663" y="2363872"/>
            <a:ext cx="11216640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驼峰命名法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当 </a:t>
            </a:r>
            <a:r>
              <a:rPr lang="zh-CN" altLang="en-US" sz="2800" b="1" dirty="0">
                <a:solidFill>
                  <a:schemeClr val="tx1"/>
                </a:solidFill>
              </a:rPr>
              <a:t>变量名</a:t>
            </a:r>
            <a:r>
              <a:rPr lang="zh-CN" altLang="en-US" sz="2800" dirty="0">
                <a:solidFill>
                  <a:schemeClr val="tx1"/>
                </a:solidFill>
              </a:rPr>
              <a:t> 是由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个或多个单词组成时，还可以利用驼峰命名法来命名。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小驼峰式命名法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第一个单词以小写字母开始，后续单词的首字母大写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例如：</a:t>
            </a:r>
            <a:r>
              <a:rPr lang="en-US" altLang="zh-CN" sz="2800" dirty="0" err="1">
                <a:solidFill>
                  <a:schemeClr val="tx1"/>
                </a:solidFill>
              </a:rPr>
              <a:t>firstName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</a:rPr>
              <a:t>lastName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大驼峰式命名法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每一个单词的首字母都采用大写字母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例如：</a:t>
            </a:r>
            <a:r>
              <a:rPr lang="en-US" altLang="zh-CN" sz="2800" dirty="0">
                <a:solidFill>
                  <a:schemeClr val="tx1"/>
                </a:solidFill>
              </a:rPr>
              <a:t>FirstName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</a:rPr>
              <a:t>LastName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CamelCase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变量的数据类型</a:t>
            </a:r>
            <a:endParaRPr lang="zh-CN" altLang="en-US" sz="2800" dirty="0"/>
          </a:p>
        </p:txBody>
      </p:sp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</a:rPr>
              <a:t>中定义变量是 不需要指定类型（在其他很多高级语言中都需要）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我们可以使用</a:t>
            </a:r>
            <a:r>
              <a:rPr lang="en-US" altLang="zh-CN" sz="2400" dirty="0">
                <a:solidFill>
                  <a:schemeClr val="tx1"/>
                </a:solidFill>
              </a:rPr>
              <a:t>type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isinstance</a:t>
            </a:r>
            <a:r>
              <a:rPr lang="zh-CN" altLang="en-US" sz="2400" dirty="0">
                <a:solidFill>
                  <a:schemeClr val="tx1"/>
                </a:solidFill>
              </a:rPr>
              <a:t>来测试和判断数据类型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5496242" y="2179845"/>
            <a:ext cx="5986009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33" y="3070866"/>
            <a:ext cx="5752826" cy="132856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变量的数据类型</a:t>
            </a:r>
            <a:endParaRPr lang="zh-CN" altLang="en-US" sz="2800" dirty="0"/>
          </a:p>
        </p:txBody>
      </p:sp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</a:rPr>
              <a:t>中定义变量是 不需要指定类型（在其他很多高级语言中都需要）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我们可以使用</a:t>
            </a:r>
            <a:r>
              <a:rPr lang="en-US" altLang="zh-CN" sz="2400" dirty="0">
                <a:solidFill>
                  <a:schemeClr val="tx1"/>
                </a:solidFill>
              </a:rPr>
              <a:t>type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isinstance</a:t>
            </a:r>
            <a:r>
              <a:rPr lang="zh-CN" altLang="en-US" sz="2400" dirty="0">
                <a:solidFill>
                  <a:schemeClr val="tx1"/>
                </a:solidFill>
              </a:rPr>
              <a:t>来测试和判断数据类型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5496242" y="2179845"/>
            <a:ext cx="5986009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6" y="3070866"/>
            <a:ext cx="5074880" cy="132856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664088" y="1555011"/>
            <a:ext cx="3664307" cy="3747977"/>
          </a:xfrm>
          <a:prstGeom prst="roundRect">
            <a:avLst/>
          </a:prstGeom>
          <a:solidFill>
            <a:srgbClr val="FDA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中的数据类型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整型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浮点型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布尔型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字符串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数据类型转换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5" name="矩形: 圆顶角 4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数据类型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26303" y="1655881"/>
            <a:ext cx="3292041" cy="1305874"/>
            <a:chOff x="3374573" y="5199320"/>
            <a:chExt cx="2528887" cy="1014574"/>
          </a:xfrm>
        </p:grpSpPr>
        <p:sp>
          <p:nvSpPr>
            <p:cNvPr id="5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3538517" y="5352120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整型（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Integers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表示整数，不带小数点。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100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96066" y="1655872"/>
            <a:ext cx="3303585" cy="1551976"/>
            <a:chOff x="3374573" y="5199320"/>
            <a:chExt cx="2528887" cy="1205779"/>
          </a:xfrm>
        </p:grpSpPr>
        <p:sp>
          <p:nvSpPr>
            <p:cNvPr id="13" name="Rounded Rectangle 7"/>
            <p:cNvSpPr/>
            <p:nvPr/>
          </p:nvSpPr>
          <p:spPr>
            <a:xfrm>
              <a:off x="3374573" y="5199320"/>
              <a:ext cx="2528887" cy="951932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5"/>
            <p:cNvSpPr txBox="1">
              <a:spLocks noChangeArrowheads="1"/>
            </p:cNvSpPr>
            <p:nvPr/>
          </p:nvSpPr>
          <p:spPr bwMode="auto">
            <a:xfrm>
              <a:off x="3548157" y="5266326"/>
              <a:ext cx="2200996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浮点型（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Floating point numbers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表示带有小数点的数字。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15.20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76775" y="1645248"/>
            <a:ext cx="3689754" cy="1305874"/>
            <a:chOff x="3374573" y="5199320"/>
            <a:chExt cx="2528887" cy="1014574"/>
          </a:xfrm>
        </p:grpSpPr>
        <p:sp>
          <p:nvSpPr>
            <p:cNvPr id="16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5"/>
            <p:cNvSpPr txBox="1">
              <a:spLocks noChangeArrowheads="1"/>
            </p:cNvSpPr>
            <p:nvPr/>
          </p:nvSpPr>
          <p:spPr bwMode="auto">
            <a:xfrm>
              <a:off x="3538518" y="5352120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复数（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Complex Numbers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表示带有实部和虚部的数字。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3.14j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6303" y="3229694"/>
            <a:ext cx="3292041" cy="1225248"/>
            <a:chOff x="3374573" y="5199320"/>
            <a:chExt cx="2528887" cy="951933"/>
          </a:xfrm>
        </p:grpSpPr>
        <p:sp>
          <p:nvSpPr>
            <p:cNvPr id="19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5"/>
            <p:cNvSpPr txBox="1">
              <a:spLocks noChangeArrowheads="1"/>
            </p:cNvSpPr>
            <p:nvPr/>
          </p:nvSpPr>
          <p:spPr bwMode="auto">
            <a:xfrm>
              <a:off x="3460317" y="5347932"/>
              <a:ext cx="2200996" cy="669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布尔型（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Boolean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表示真假。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有两个值，</a:t>
              </a:r>
              <a:r>
                <a:rPr lang="en-US" altLang="zh-CN" sz="1600" dirty="0">
                  <a:solidFill>
                    <a:srgbClr val="FDA007"/>
                  </a:solidFill>
                </a:rPr>
                <a:t>True</a:t>
              </a:r>
              <a:r>
                <a:rPr lang="zh-CN" altLang="en-US" sz="1600" dirty="0">
                  <a:solidFill>
                    <a:srgbClr val="FDA007"/>
                  </a:solidFill>
                </a:rPr>
                <a:t>或</a:t>
              </a:r>
              <a:r>
                <a:rPr lang="en-US" altLang="zh-CN" sz="1600" dirty="0">
                  <a:solidFill>
                    <a:srgbClr val="FDA007"/>
                  </a:solidFill>
                </a:rPr>
                <a:t>False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76775" y="4823308"/>
            <a:ext cx="3689755" cy="951933"/>
            <a:chOff x="3374573" y="5199320"/>
            <a:chExt cx="2528887" cy="951933"/>
          </a:xfrm>
        </p:grpSpPr>
        <p:sp>
          <p:nvSpPr>
            <p:cNvPr id="25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5"/>
            <p:cNvSpPr txBox="1">
              <a:spLocks noChangeArrowheads="1"/>
            </p:cNvSpPr>
            <p:nvPr/>
          </p:nvSpPr>
          <p:spPr bwMode="auto">
            <a:xfrm>
              <a:off x="3600733" y="5268643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字典（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Dictionary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键值对的集合。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{'name': 'John', 'age': 30}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6303" y="4823308"/>
            <a:ext cx="3292041" cy="951933"/>
            <a:chOff x="3374573" y="5199320"/>
            <a:chExt cx="2528887" cy="951933"/>
          </a:xfrm>
        </p:grpSpPr>
        <p:sp>
          <p:nvSpPr>
            <p:cNvPr id="28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5"/>
            <p:cNvSpPr txBox="1">
              <a:spLocks noChangeArrowheads="1"/>
            </p:cNvSpPr>
            <p:nvPr/>
          </p:nvSpPr>
          <p:spPr bwMode="auto">
            <a:xfrm>
              <a:off x="3538516" y="5278850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元组（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Tuple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类似于列表，但不可变。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(1, 'a', 2.3)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76775" y="3210794"/>
            <a:ext cx="3689755" cy="1225248"/>
            <a:chOff x="3374573" y="5199320"/>
            <a:chExt cx="2528887" cy="951933"/>
          </a:xfrm>
        </p:grpSpPr>
        <p:sp>
          <p:nvSpPr>
            <p:cNvPr id="31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5"/>
            <p:cNvSpPr txBox="1">
              <a:spLocks noChangeArrowheads="1"/>
            </p:cNvSpPr>
            <p:nvPr/>
          </p:nvSpPr>
          <p:spPr bwMode="auto">
            <a:xfrm>
              <a:off x="3538518" y="5283142"/>
              <a:ext cx="2200996" cy="86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列表（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List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有序的集合，可以包含任何数据类型。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[1, 'a', 2.3]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6066" y="3237595"/>
            <a:ext cx="3292041" cy="1294259"/>
            <a:chOff x="3374573" y="5199320"/>
            <a:chExt cx="2528887" cy="1005550"/>
          </a:xfrm>
        </p:grpSpPr>
        <p:sp>
          <p:nvSpPr>
            <p:cNvPr id="34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5"/>
            <p:cNvSpPr txBox="1">
              <a:spLocks noChangeArrowheads="1"/>
            </p:cNvSpPr>
            <p:nvPr/>
          </p:nvSpPr>
          <p:spPr bwMode="auto">
            <a:xfrm>
              <a:off x="3538518" y="5343096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字符串（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String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一串字符。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"Hello, World!"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6066" y="4823308"/>
            <a:ext cx="3292041" cy="951933"/>
            <a:chOff x="3374573" y="5199320"/>
            <a:chExt cx="2528887" cy="951933"/>
          </a:xfrm>
        </p:grpSpPr>
        <p:sp>
          <p:nvSpPr>
            <p:cNvPr id="37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5"/>
            <p:cNvSpPr txBox="1">
              <a:spLocks noChangeArrowheads="1"/>
            </p:cNvSpPr>
            <p:nvPr/>
          </p:nvSpPr>
          <p:spPr bwMode="auto">
            <a:xfrm>
              <a:off x="3529648" y="5278850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集合（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Set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无序且不重复的元素集合。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{1, 2, 3}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数据类型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26303" y="1655881"/>
            <a:ext cx="3292041" cy="1305874"/>
            <a:chOff x="3374573" y="5199320"/>
            <a:chExt cx="2528887" cy="1014574"/>
          </a:xfrm>
        </p:grpSpPr>
        <p:sp>
          <p:nvSpPr>
            <p:cNvPr id="5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3538517" y="5352120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整型（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Integers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表示整数，不带小数点。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100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96066" y="1655872"/>
            <a:ext cx="3303585" cy="1551976"/>
            <a:chOff x="3374573" y="5199320"/>
            <a:chExt cx="2528887" cy="1205779"/>
          </a:xfrm>
        </p:grpSpPr>
        <p:sp>
          <p:nvSpPr>
            <p:cNvPr id="13" name="Rounded Rectangle 7"/>
            <p:cNvSpPr/>
            <p:nvPr/>
          </p:nvSpPr>
          <p:spPr>
            <a:xfrm>
              <a:off x="3374573" y="5199320"/>
              <a:ext cx="2528887" cy="951932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5"/>
            <p:cNvSpPr txBox="1">
              <a:spLocks noChangeArrowheads="1"/>
            </p:cNvSpPr>
            <p:nvPr/>
          </p:nvSpPr>
          <p:spPr bwMode="auto">
            <a:xfrm>
              <a:off x="3548157" y="5266326"/>
              <a:ext cx="2200996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浮点型（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Floating point numbers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表示带有小数点的数字。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15.20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76775" y="1645249"/>
            <a:ext cx="3689754" cy="1225248"/>
            <a:chOff x="3374573" y="5199320"/>
            <a:chExt cx="2528887" cy="951933"/>
          </a:xfrm>
          <a:solidFill>
            <a:srgbClr val="F5F6F8"/>
          </a:solidFill>
        </p:grpSpPr>
        <p:sp>
          <p:nvSpPr>
            <p:cNvPr id="16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grp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5"/>
            <p:cNvSpPr txBox="1">
              <a:spLocks noChangeArrowheads="1"/>
            </p:cNvSpPr>
            <p:nvPr/>
          </p:nvSpPr>
          <p:spPr bwMode="auto">
            <a:xfrm>
              <a:off x="3538518" y="5352120"/>
              <a:ext cx="2200996" cy="66953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复数（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Complex Numbers</a:t>
              </a:r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表示带有实部和虚部的数字。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例如：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</a:rPr>
                <a:t>3.14j</a:t>
              </a: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。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6303" y="3229694"/>
            <a:ext cx="3292041" cy="1225248"/>
            <a:chOff x="3374573" y="5199320"/>
            <a:chExt cx="2528887" cy="951933"/>
          </a:xfrm>
        </p:grpSpPr>
        <p:sp>
          <p:nvSpPr>
            <p:cNvPr id="19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5"/>
            <p:cNvSpPr txBox="1">
              <a:spLocks noChangeArrowheads="1"/>
            </p:cNvSpPr>
            <p:nvPr/>
          </p:nvSpPr>
          <p:spPr bwMode="auto">
            <a:xfrm>
              <a:off x="3460317" y="5347932"/>
              <a:ext cx="2200996" cy="669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布尔型（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Boolean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表示真假。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有两个值，</a:t>
              </a:r>
              <a:r>
                <a:rPr lang="en-US" altLang="zh-CN" sz="1600" dirty="0">
                  <a:solidFill>
                    <a:srgbClr val="FDA007"/>
                  </a:solidFill>
                </a:rPr>
                <a:t>True</a:t>
              </a:r>
              <a:r>
                <a:rPr lang="zh-CN" altLang="en-US" sz="1600" dirty="0">
                  <a:solidFill>
                    <a:srgbClr val="FDA007"/>
                  </a:solidFill>
                </a:rPr>
                <a:t>或</a:t>
              </a:r>
              <a:r>
                <a:rPr lang="en-US" altLang="zh-CN" sz="1600" dirty="0">
                  <a:solidFill>
                    <a:srgbClr val="FDA007"/>
                  </a:solidFill>
                </a:rPr>
                <a:t>False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76775" y="4823308"/>
            <a:ext cx="3689755" cy="951933"/>
            <a:chOff x="3374573" y="5199320"/>
            <a:chExt cx="2528887" cy="951933"/>
          </a:xfrm>
          <a:solidFill>
            <a:srgbClr val="F5F6F8"/>
          </a:solidFill>
        </p:grpSpPr>
        <p:sp>
          <p:nvSpPr>
            <p:cNvPr id="25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grp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5"/>
            <p:cNvSpPr txBox="1">
              <a:spLocks noChangeArrowheads="1"/>
            </p:cNvSpPr>
            <p:nvPr/>
          </p:nvSpPr>
          <p:spPr bwMode="auto">
            <a:xfrm>
              <a:off x="3600733" y="5268643"/>
              <a:ext cx="2200996" cy="86177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字典（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Dictionary</a:t>
              </a:r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键值对的集合。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例如：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</a:rPr>
                <a:t>{'name': 'John', 'age': 30}</a:t>
              </a: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。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6303" y="4823308"/>
            <a:ext cx="3292041" cy="951933"/>
            <a:chOff x="3374573" y="5199320"/>
            <a:chExt cx="2528887" cy="951933"/>
          </a:xfrm>
          <a:solidFill>
            <a:srgbClr val="F5F6F8"/>
          </a:solidFill>
        </p:grpSpPr>
        <p:sp>
          <p:nvSpPr>
            <p:cNvPr id="28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grp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5"/>
            <p:cNvSpPr txBox="1">
              <a:spLocks noChangeArrowheads="1"/>
            </p:cNvSpPr>
            <p:nvPr/>
          </p:nvSpPr>
          <p:spPr bwMode="auto">
            <a:xfrm>
              <a:off x="3529309" y="5256252"/>
              <a:ext cx="2200996" cy="86177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元组（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Tuple</a:t>
              </a:r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类似于列表，但不可变。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例如：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</a:rPr>
                <a:t>(1, 'a', 2.3)</a:t>
              </a: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。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76775" y="3210794"/>
            <a:ext cx="3689755" cy="1225248"/>
            <a:chOff x="3374573" y="5199320"/>
            <a:chExt cx="2528887" cy="951933"/>
          </a:xfrm>
          <a:solidFill>
            <a:srgbClr val="F5F6F8"/>
          </a:solidFill>
        </p:grpSpPr>
        <p:sp>
          <p:nvSpPr>
            <p:cNvPr id="31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grp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5"/>
            <p:cNvSpPr txBox="1">
              <a:spLocks noChangeArrowheads="1"/>
            </p:cNvSpPr>
            <p:nvPr/>
          </p:nvSpPr>
          <p:spPr bwMode="auto">
            <a:xfrm>
              <a:off x="3538518" y="5283142"/>
              <a:ext cx="2200996" cy="86083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列表（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List</a:t>
              </a:r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有序的集合，可以包含任何数据类型。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例如：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</a:rPr>
                <a:t>[1, 'a', 2.3]</a:t>
              </a: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。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6066" y="3237595"/>
            <a:ext cx="3292041" cy="1294259"/>
            <a:chOff x="3374573" y="5199320"/>
            <a:chExt cx="2528887" cy="1005550"/>
          </a:xfrm>
        </p:grpSpPr>
        <p:sp>
          <p:nvSpPr>
            <p:cNvPr id="34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no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5"/>
            <p:cNvSpPr txBox="1">
              <a:spLocks noChangeArrowheads="1"/>
            </p:cNvSpPr>
            <p:nvPr/>
          </p:nvSpPr>
          <p:spPr bwMode="auto">
            <a:xfrm>
              <a:off x="3538518" y="5343096"/>
              <a:ext cx="220099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字符串（</a:t>
              </a:r>
              <a:r>
                <a:rPr lang="en-US" altLang="zh-CN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String</a:t>
              </a:r>
              <a:r>
                <a:rPr lang="zh-CN" altLang="en-US" b="1" dirty="0">
                  <a:solidFill>
                    <a:srgbClr val="028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一串字符。</a:t>
              </a:r>
              <a:endParaRPr lang="en-US" altLang="zh-CN" sz="1600" dirty="0">
                <a:solidFill>
                  <a:srgbClr val="FDA007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DA007"/>
                  </a:solidFill>
                </a:rPr>
                <a:t>例如：</a:t>
              </a:r>
              <a:r>
                <a:rPr lang="en-US" altLang="zh-CN" sz="1600" dirty="0">
                  <a:solidFill>
                    <a:srgbClr val="FDA007"/>
                  </a:solidFill>
                </a:rPr>
                <a:t>"Hello, World!"</a:t>
              </a:r>
              <a:r>
                <a:rPr lang="zh-CN" altLang="en-US" sz="1600" dirty="0">
                  <a:solidFill>
                    <a:srgbClr val="FDA007"/>
                  </a:solidFill>
                </a:rPr>
                <a:t>。</a:t>
              </a:r>
              <a:endParaRPr lang="zh-CN" altLang="en-US" sz="1600" dirty="0">
                <a:solidFill>
                  <a:srgbClr val="FDA007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6066" y="4823308"/>
            <a:ext cx="3292041" cy="951933"/>
            <a:chOff x="3374573" y="5199320"/>
            <a:chExt cx="2528887" cy="951933"/>
          </a:xfrm>
          <a:solidFill>
            <a:srgbClr val="F5F6F8"/>
          </a:solidFill>
        </p:grpSpPr>
        <p:sp>
          <p:nvSpPr>
            <p:cNvPr id="37" name="Rounded Rectangle 7"/>
            <p:cNvSpPr/>
            <p:nvPr/>
          </p:nvSpPr>
          <p:spPr>
            <a:xfrm>
              <a:off x="3374573" y="5199320"/>
              <a:ext cx="2528887" cy="951933"/>
            </a:xfrm>
            <a:prstGeom prst="roundRect">
              <a:avLst>
                <a:gd name="adj" fmla="val 5186"/>
              </a:avLst>
            </a:prstGeom>
            <a:grpFill/>
            <a:ln w="12700"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5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5"/>
            <p:cNvSpPr txBox="1">
              <a:spLocks noChangeArrowheads="1"/>
            </p:cNvSpPr>
            <p:nvPr/>
          </p:nvSpPr>
          <p:spPr bwMode="auto">
            <a:xfrm>
              <a:off x="3529648" y="5278850"/>
              <a:ext cx="2200996" cy="86177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集合（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Set</a:t>
              </a:r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无序且不重复的元素集合。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例如：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</a:rPr>
                <a:t>{1, 2, 3}</a:t>
              </a: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</a:rPr>
                <a:t>。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整型（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Integers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40" name="矩形: 圆角 39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</a:rPr>
              <a:t>可以处理任意大小的整数，当然包括负整数，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在程序中的表示方法和数学上的写法一模一样。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矩形: 圆角 1"/>
          <p:cNvSpPr/>
          <p:nvPr/>
        </p:nvSpPr>
        <p:spPr>
          <a:xfrm>
            <a:off x="5496242" y="2179845"/>
            <a:ext cx="5986009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92" y="2881674"/>
            <a:ext cx="5587447" cy="1647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846022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浮点型（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Floating point numbers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由整数部分和小数部分组成。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注意：运算可能有四舍五入的误差。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5496242" y="2179845"/>
            <a:ext cx="5986009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37" y="2509534"/>
            <a:ext cx="4734348" cy="22751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布尔型（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Boolean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965371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5808" y="2405318"/>
            <a:ext cx="5361995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布尔类型的变量只有</a:t>
            </a:r>
            <a:r>
              <a:rPr lang="en-US" altLang="zh-CN" sz="2000" dirty="0">
                <a:solidFill>
                  <a:schemeClr val="tx1"/>
                </a:solidFill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</a:rPr>
              <a:t>两种值。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作用：作为真假的判断。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中，能够解释为假的值有：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None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0.0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False</a:t>
            </a:r>
            <a:r>
              <a:rPr lang="zh-CN" altLang="en-US" sz="2000" dirty="0">
                <a:solidFill>
                  <a:srgbClr val="FF0000"/>
                </a:solidFill>
              </a:rPr>
              <a:t>、所有的空容器（空列表、空元组、空字典、空集合、空字符串）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096000" y="2150265"/>
            <a:ext cx="5416731" cy="3110611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7" y="2605102"/>
            <a:ext cx="3784256" cy="20625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字符串就是 </a:t>
            </a:r>
            <a:r>
              <a:rPr lang="zh-CN" altLang="en-US" sz="2000" b="1" dirty="0">
                <a:solidFill>
                  <a:schemeClr val="tx1"/>
                </a:solidFill>
              </a:rPr>
              <a:t>一串字符</a:t>
            </a:r>
            <a:r>
              <a:rPr lang="zh-CN" altLang="en-US" sz="2000" dirty="0">
                <a:solidFill>
                  <a:schemeClr val="tx1"/>
                </a:solidFill>
              </a:rPr>
              <a:t>，是编程语言中表示文本的数据类型。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Python </a:t>
            </a:r>
            <a:r>
              <a:rPr lang="zh-CN" altLang="en-US" sz="2000" dirty="0">
                <a:solidFill>
                  <a:schemeClr val="tx1"/>
                </a:solidFill>
              </a:rPr>
              <a:t>中可以使用 一对双引号 </a:t>
            </a:r>
            <a:r>
              <a:rPr lang="en-US" altLang="zh-CN" sz="2000" dirty="0">
                <a:solidFill>
                  <a:schemeClr val="tx1"/>
                </a:solidFill>
              </a:rPr>
              <a:t>" </a:t>
            </a:r>
            <a:r>
              <a:rPr lang="zh-CN" altLang="en-US" sz="2000" dirty="0">
                <a:solidFill>
                  <a:schemeClr val="tx1"/>
                </a:solidFill>
              </a:rPr>
              <a:t>或者 一对单引号 </a:t>
            </a:r>
            <a:r>
              <a:rPr lang="en-US" altLang="zh-CN" sz="2000" dirty="0">
                <a:solidFill>
                  <a:schemeClr val="tx1"/>
                </a:solidFill>
              </a:rPr>
              <a:t>' </a:t>
            </a:r>
            <a:r>
              <a:rPr lang="zh-CN" altLang="en-US" sz="2000" dirty="0">
                <a:solidFill>
                  <a:schemeClr val="tx1"/>
                </a:solidFill>
              </a:rPr>
              <a:t>定义一个字符串。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字符串是以单引号或者双引号括起来的任意文本，也可以是以三引号</a:t>
            </a:r>
            <a:r>
              <a:rPr lang="en-US" altLang="zh-CN" sz="2000" dirty="0">
                <a:solidFill>
                  <a:schemeClr val="tx1"/>
                </a:solidFill>
              </a:rPr>
              <a:t>'''</a:t>
            </a:r>
            <a:r>
              <a:rPr lang="zh-CN" altLang="en-US" sz="2000" dirty="0">
                <a:solidFill>
                  <a:schemeClr val="tx1"/>
                </a:solidFill>
              </a:rPr>
              <a:t>或者</a:t>
            </a:r>
            <a:r>
              <a:rPr lang="en-US" altLang="zh-CN" sz="2000" dirty="0">
                <a:solidFill>
                  <a:schemeClr val="tx1"/>
                </a:solidFill>
              </a:rPr>
              <a:t>"""</a:t>
            </a:r>
            <a:r>
              <a:rPr lang="zh-CN" altLang="en-US" sz="2000" dirty="0">
                <a:solidFill>
                  <a:schemeClr val="tx1"/>
                </a:solidFill>
              </a:rPr>
              <a:t>引起来的任意文本。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20" y="1975120"/>
            <a:ext cx="4218799" cy="380891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554660" y="2057400"/>
            <a:ext cx="3082679" cy="2743200"/>
          </a:xfrm>
          <a:prstGeom prst="roundRect">
            <a:avLst/>
          </a:prstGeom>
          <a:solidFill>
            <a:srgbClr val="FDA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变量的概念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创建变量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变量的修改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变量的命名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运算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字符串加法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字符串乘法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92" y="1975120"/>
            <a:ext cx="3484556" cy="380891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27516" y="1597184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索引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可以使用 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dirty="0">
                <a:solidFill>
                  <a:schemeClr val="tx1"/>
                </a:solidFill>
              </a:rPr>
              <a:t> 获取一个字符串中 指定位置的字符，索引计数从 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开始。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r="18374" b="57868"/>
          <a:stretch>
            <a:fillRect/>
          </a:stretch>
        </p:blipFill>
        <p:spPr>
          <a:xfrm>
            <a:off x="6507124" y="3168861"/>
            <a:ext cx="4444407" cy="73328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8187220" y="2114815"/>
            <a:ext cx="3419659" cy="2784750"/>
            <a:chOff x="8187220" y="2114815"/>
            <a:chExt cx="3419659" cy="2784750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367823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576930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8786037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995144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204251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413358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/>
            <p:cNvSpPr/>
            <p:nvPr/>
          </p:nvSpPr>
          <p:spPr>
            <a:xfrm>
              <a:off x="8187220" y="2114815"/>
              <a:ext cx="1573315" cy="733289"/>
            </a:xfrm>
            <a:prstGeom prst="roundRect">
              <a:avLst/>
            </a:prstGeom>
            <a:noFill/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0 1 2 3 4 5 </a:t>
              </a:r>
              <a:endParaRPr lang="zh-CN" altLang="en-US" sz="2000" b="1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0800000">
              <a:off x="10324185" y="3799633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0800000">
              <a:off x="10533292" y="3799633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/>
            <p:cNvSpPr/>
            <p:nvPr/>
          </p:nvSpPr>
          <p:spPr>
            <a:xfrm>
              <a:off x="10033564" y="4166276"/>
              <a:ext cx="1573315" cy="733289"/>
            </a:xfrm>
            <a:prstGeom prst="roundRect">
              <a:avLst/>
            </a:prstGeom>
            <a:noFill/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effectLst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</a:rPr>
                <a:t>2 -1</a:t>
              </a:r>
              <a:endParaRPr lang="zh-CN" altLang="en-US" b="1" dirty="0">
                <a:solidFill>
                  <a:schemeClr val="tx1"/>
                </a:solidFill>
                <a:effectLst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数据类型：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27516" y="1597184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索引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可以使用 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dirty="0">
                <a:solidFill>
                  <a:schemeClr val="tx1"/>
                </a:solidFill>
              </a:rPr>
              <a:t> 获取一个字符串中 指定位置的字符，索引计数从 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开始。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84" y="3131289"/>
            <a:ext cx="4639681" cy="104730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简单数据类型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数据类型转换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25210" y="2280001"/>
          <a:ext cx="8509367" cy="2983108"/>
        </p:xfrm>
        <a:graphic>
          <a:graphicData uri="http://schemas.openxmlformats.org/drawingml/2006/table">
            <a:tbl>
              <a:tblPr/>
              <a:tblGrid>
                <a:gridCol w="1705118"/>
                <a:gridCol w="6804249"/>
              </a:tblGrid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函数名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函数值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853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int(x, [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基数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] )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将数字或字符串转换为整数，如果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为浮点数，则自动截断小数部分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float(x)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转换成浮点型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bool(x)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类型 的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str(x)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转换成字符串，适合人阅读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08500" y="3290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732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知识总结</a:t>
            </a:r>
            <a:endParaRPr lang="en-US" altLang="zh-CN" sz="2800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3" y="850609"/>
            <a:ext cx="8093110" cy="56996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850609"/>
            <a:ext cx="1701209" cy="91439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732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命令总结</a:t>
            </a:r>
            <a:endParaRPr lang="en-US" altLang="zh-CN" sz="2800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25210" y="2280001"/>
          <a:ext cx="8509367" cy="2983108"/>
        </p:xfrm>
        <a:graphic>
          <a:graphicData uri="http://schemas.openxmlformats.org/drawingml/2006/table">
            <a:tbl>
              <a:tblPr/>
              <a:tblGrid>
                <a:gridCol w="1705118"/>
                <a:gridCol w="6804249"/>
              </a:tblGrid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函数名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函数值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853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int(x, [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基数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] )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将数字或字符串转换为整数，如果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为浮点数，则自动截断小数部分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float(x)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转换成浮点型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bool(x)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类型 的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  <a:tr h="532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str(x)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</a:rPr>
                        <a:t>转换成字符串，适合人阅读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30" marR="82330" marT="82330" marB="8233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64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42954" y="1382234"/>
          <a:ext cx="3891221" cy="47102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schemeClr val="accent2">
                      <a:alpha val="71000"/>
                    </a:schemeClr>
                  </a:outerShdw>
                </a:effectLst>
              </a:tblPr>
              <a:tblGrid>
                <a:gridCol w="1189976"/>
                <a:gridCol w="2701245"/>
              </a:tblGrid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单词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释义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整数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小数，浮点数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bool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布尔值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string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字符串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none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空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import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导入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keyword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关键字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type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类型</a:t>
                      </a:r>
                      <a:endParaRPr lang="zh-CN" alt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  <a:tr h="47102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is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是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07">
                        <a:alpha val="4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732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单词总结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1"/>
          <p:cNvSpPr/>
          <p:nvPr/>
        </p:nvSpPr>
        <p:spPr>
          <a:xfrm>
            <a:off x="2264735" y="1762468"/>
            <a:ext cx="6517759" cy="376876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小整数的地址问题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>
            <a:fillRect/>
          </a:stretch>
        </p:blipFill>
        <p:spPr>
          <a:xfrm>
            <a:off x="3123565" y="2801679"/>
            <a:ext cx="4358055" cy="125464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233841" y="1335574"/>
            <a:ext cx="11876642" cy="49547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23" y="2579260"/>
            <a:ext cx="3962553" cy="2341149"/>
          </a:xfrm>
          <a:prstGeom prst="rect">
            <a:avLst/>
          </a:prstGeom>
        </p:spPr>
      </p:pic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小整数的地址问题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26305" y="2579260"/>
            <a:ext cx="6406218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中的小整数，通常指的是</a:t>
            </a:r>
            <a:r>
              <a:rPr lang="en-US" altLang="zh-CN" dirty="0">
                <a:solidFill>
                  <a:schemeClr val="tx1"/>
                </a:solidFill>
              </a:rPr>
              <a:t>-5</a:t>
            </a:r>
            <a:r>
              <a:rPr lang="zh-CN" altLang="en-US" dirty="0">
                <a:solidFill>
                  <a:schemeClr val="tx1"/>
                </a:solidFill>
              </a:rPr>
              <a:t>至</a:t>
            </a:r>
            <a:r>
              <a:rPr lang="en-US" altLang="zh-CN" dirty="0">
                <a:solidFill>
                  <a:schemeClr val="tx1"/>
                </a:solidFill>
              </a:rPr>
              <a:t>256</a:t>
            </a:r>
            <a:r>
              <a:rPr lang="zh-CN" altLang="en-US" dirty="0">
                <a:solidFill>
                  <a:schemeClr val="tx1"/>
                </a:solidFill>
              </a:rPr>
              <a:t>之间的整数。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当你在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中创建一个整数对象时，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会根据该整数的值动态地为其分配内存空间。对于小整数，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会使用一种称为“小整数缓存”的机制来优化内存使用。这个缓存池中的整数对象会被重复利用，而不是为每个新创建的小整数分配新的内存空间。这样可以减少内存分配和释放的开销，提高程序的性能。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如果你需要跟踪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对象的内存地址，可以使用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提供的内置函数</a:t>
            </a:r>
            <a:r>
              <a:rPr lang="en-US" altLang="zh-CN" dirty="0">
                <a:solidFill>
                  <a:schemeClr val="tx1"/>
                </a:solidFill>
              </a:rPr>
              <a:t>id()</a:t>
            </a:r>
            <a:r>
              <a:rPr lang="zh-CN" altLang="en-US" dirty="0">
                <a:solidFill>
                  <a:schemeClr val="tx1"/>
                </a:solidFill>
              </a:rPr>
              <a:t>来获取对象的唯一标识符，这个标识符通常可以用来近似地表示对象的内存地址。但是请注意，这个标识符并不是真正的内存地址，而是由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解释器生成的一个唯一标识符，用于区分不同的对象实例。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1"/>
          <p:cNvSpPr/>
          <p:nvPr/>
        </p:nvSpPr>
        <p:spPr>
          <a:xfrm>
            <a:off x="2264735" y="1762468"/>
            <a:ext cx="6517759" cy="376876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/>
              <a:t>0.1+0.2 = </a:t>
            </a:r>
            <a:r>
              <a:rPr lang="zh-CN" altLang="en-US" sz="2800" dirty="0"/>
              <a:t>？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50" y="2573079"/>
            <a:ext cx="5404983" cy="171184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04" y="1073964"/>
            <a:ext cx="418474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代码：处理数据用的</a:t>
            </a:r>
            <a:endParaRPr lang="en-US" altLang="zh-CN" sz="2800" dirty="0"/>
          </a:p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变量：存储数据的</a:t>
            </a:r>
            <a:endParaRPr lang="zh-CN" altLang="en-US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/>
          <a:stretch>
            <a:fillRect/>
          </a:stretch>
        </p:blipFill>
        <p:spPr>
          <a:xfrm>
            <a:off x="791031" y="2930914"/>
            <a:ext cx="2087640" cy="25289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3"/>
          <a:stretch>
            <a:fillRect/>
          </a:stretch>
        </p:blipFill>
        <p:spPr>
          <a:xfrm>
            <a:off x="9102963" y="2930914"/>
            <a:ext cx="2184821" cy="25289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2" y="2930915"/>
            <a:ext cx="4354284" cy="252894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/>
              <a:t>0.1+0.2 = </a:t>
            </a:r>
            <a:r>
              <a:rPr lang="zh-CN" altLang="en-US" sz="2800" dirty="0"/>
              <a:t>？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978120" y="1871534"/>
            <a:ext cx="8654978" cy="3610737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2102500" y="2327888"/>
            <a:ext cx="6406218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计算机无法精确表示所有的十进制小数。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例如，</a:t>
            </a:r>
            <a:r>
              <a:rPr lang="en-US" altLang="zh-CN" sz="2000" dirty="0">
                <a:solidFill>
                  <a:schemeClr val="tx1"/>
                </a:solidFill>
              </a:rPr>
              <a:t>0.1</a:t>
            </a:r>
            <a:r>
              <a:rPr lang="zh-CN" altLang="en-US" sz="2000" dirty="0">
                <a:solidFill>
                  <a:schemeClr val="tx1"/>
                </a:solidFill>
              </a:rPr>
              <a:t>这个小数在二进制中是一个无限循环小数，这意味着计算机无法精确地表示它。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因此，当我们在</a:t>
            </a:r>
            <a:r>
              <a:rPr lang="en-US" altLang="zh-CN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中表示</a:t>
            </a:r>
            <a:r>
              <a:rPr lang="en-US" altLang="zh-CN" sz="2000" dirty="0">
                <a:solidFill>
                  <a:schemeClr val="tx1"/>
                </a:solidFill>
              </a:rPr>
              <a:t>0.1</a:t>
            </a:r>
            <a:r>
              <a:rPr lang="zh-CN" altLang="en-US" sz="2000" dirty="0">
                <a:solidFill>
                  <a:schemeClr val="tx1"/>
                </a:solidFill>
              </a:rPr>
              <a:t>这个小数时，实际上得到的是一个近似值，而不是真正的</a:t>
            </a:r>
            <a:r>
              <a:rPr lang="en-US" altLang="zh-CN" sz="2000" dirty="0">
                <a:solidFill>
                  <a:schemeClr val="tx1"/>
                </a:solidFill>
              </a:rPr>
              <a:t>0.1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 1. </a:t>
            </a:r>
            <a:r>
              <a:rPr lang="zh-CN" altLang="en-US" sz="2800" dirty="0"/>
              <a:t>变量 </a:t>
            </a:r>
            <a:r>
              <a:rPr lang="en-US" altLang="zh-CN" sz="2800" dirty="0"/>
              <a:t>a </a:t>
            </a:r>
            <a:r>
              <a:rPr lang="zh-CN" altLang="en-US" sz="2800" dirty="0"/>
              <a:t>为整型的是（  ）。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． </a:t>
            </a:r>
            <a:r>
              <a:rPr lang="en-US" altLang="zh-CN" sz="2800" dirty="0"/>
              <a:t>a = 1.1 </a:t>
            </a:r>
            <a:endParaRPr lang="en-US" altLang="zh-CN" sz="2800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． 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 = 1,1.3 </a:t>
            </a:r>
            <a:endParaRPr lang="en-US" altLang="zh-CN" sz="2800" dirty="0"/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． </a:t>
            </a:r>
            <a:r>
              <a:rPr lang="en-US" altLang="zh-CN" sz="2800" dirty="0"/>
              <a:t>a = '1'</a:t>
            </a:r>
            <a:endParaRPr lang="en-US" altLang="zh-CN" sz="2800" dirty="0"/>
          </a:p>
          <a:p>
            <a:r>
              <a:rPr lang="en-US" altLang="zh-CN" sz="2800" dirty="0"/>
              <a:t>D</a:t>
            </a:r>
            <a:r>
              <a:rPr lang="zh-CN" altLang="en-US" sz="2800" dirty="0"/>
              <a:t>． </a:t>
            </a:r>
            <a:r>
              <a:rPr lang="en-US" altLang="zh-CN" sz="2800" dirty="0"/>
              <a:t>a = b = 1.0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272991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2. </a:t>
            </a:r>
            <a:r>
              <a:rPr lang="zh-CN" altLang="en-US" sz="2800" dirty="0"/>
              <a:t>字符串是由（）组成的一串字符。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数字，字母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数字，下划线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字母，下划线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数字，字母，下划线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4027091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3. </a:t>
            </a:r>
            <a:r>
              <a:rPr lang="zh-CN" altLang="en-US" sz="2800" dirty="0"/>
              <a:t>关于 </a:t>
            </a:r>
            <a:r>
              <a:rPr lang="en-US" altLang="zh-CN" sz="2800" dirty="0"/>
              <a:t>Python </a:t>
            </a:r>
            <a:r>
              <a:rPr lang="zh-CN" altLang="en-US" sz="2800" dirty="0"/>
              <a:t>字符串，以下选项中描述错误的是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可以使用 </a:t>
            </a:r>
            <a:r>
              <a:rPr lang="en-US" altLang="zh-CN" sz="2800" dirty="0"/>
              <a:t>datatype() </a:t>
            </a:r>
            <a:r>
              <a:rPr lang="zh-CN" altLang="en-US" sz="2800" dirty="0"/>
              <a:t>测试字符串的类型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输出带有引号的字符串，可以使用转义字符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字符串是一个字符序列，字符串中的编号叫</a:t>
            </a:r>
            <a:r>
              <a:rPr lang="en-US" altLang="zh-CN" sz="2800" dirty="0"/>
              <a:t>"</a:t>
            </a:r>
            <a:r>
              <a:rPr lang="zh-CN" altLang="en-US" sz="2800" dirty="0"/>
              <a:t>索引</a:t>
            </a:r>
            <a:r>
              <a:rPr lang="en-US" altLang="zh-CN" sz="2800" dirty="0"/>
              <a:t>"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字符串可以保存在变量中，也可以单独存在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4943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4. </a:t>
            </a:r>
            <a:r>
              <a:rPr lang="zh-CN" altLang="en-US" sz="2800" dirty="0"/>
              <a:t>下列哪个选项不是字符串？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'</a:t>
            </a:r>
            <a:r>
              <a:rPr lang="zh-CN" altLang="en-US" sz="2800" dirty="0"/>
              <a:t>我不是一个字符串</a:t>
            </a:r>
            <a:r>
              <a:rPr lang="en-US" altLang="zh-CN" sz="2800" dirty="0"/>
              <a:t>'</a:t>
            </a:r>
            <a:endParaRPr lang="en-US" altLang="zh-CN" sz="2800" dirty="0"/>
          </a:p>
          <a:p>
            <a:r>
              <a:rPr lang="en-US" altLang="zh-CN" sz="2800" dirty="0"/>
              <a:t>B. 'this is a string'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我是一个字符串</a:t>
            </a:r>
            <a:endParaRPr lang="en-US" altLang="zh-CN" sz="2800" dirty="0"/>
          </a:p>
          <a:p>
            <a:r>
              <a:rPr lang="en-US" altLang="zh-CN" sz="2800" dirty="0"/>
              <a:t>D. 'forward'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3367873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5. </a:t>
            </a:r>
            <a:r>
              <a:rPr lang="zh-CN" altLang="en-US" sz="2800" dirty="0"/>
              <a:t>将</a:t>
            </a:r>
            <a:r>
              <a:rPr lang="en-US" altLang="zh-CN" sz="2800" dirty="0"/>
              <a:t>x</a:t>
            </a:r>
            <a:r>
              <a:rPr lang="zh-CN" altLang="en-US" sz="2800" dirty="0"/>
              <a:t>转换为一个整数（    ）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int(x)</a:t>
            </a:r>
            <a:endParaRPr lang="en-US" altLang="zh-CN" sz="2800" dirty="0"/>
          </a:p>
          <a:p>
            <a:r>
              <a:rPr lang="en-US" altLang="zh-CN" sz="2800" dirty="0"/>
              <a:t>B. long(y)</a:t>
            </a:r>
            <a:endParaRPr lang="en-US" altLang="zh-CN" sz="2800" dirty="0"/>
          </a:p>
          <a:p>
            <a:r>
              <a:rPr lang="en-US" altLang="zh-CN" sz="2800" dirty="0"/>
              <a:t>C. max(x)</a:t>
            </a:r>
            <a:endParaRPr lang="en-US" altLang="zh-CN" sz="2800" dirty="0"/>
          </a:p>
          <a:p>
            <a:r>
              <a:rPr lang="en-US" altLang="zh-CN" sz="2800" dirty="0"/>
              <a:t>D. min(x)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6" y="2038803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1037"/>
          <p:cNvSpPr txBox="1"/>
          <p:nvPr/>
        </p:nvSpPr>
        <p:spPr>
          <a:xfrm>
            <a:off x="734060" y="973455"/>
            <a:ext cx="573214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6. 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编程题：几个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苹果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91185" y="1597660"/>
            <a:ext cx="5127625" cy="4672330"/>
          </a:xfrm>
          <a:prstGeom prst="rect">
            <a:avLst/>
          </a:prstGeom>
        </p:spPr>
      </p:pic>
      <p:sp>
        <p:nvSpPr>
          <p:cNvPr id="7" name="矩形: 圆角 1"/>
          <p:cNvSpPr/>
          <p:nvPr/>
        </p:nvSpPr>
        <p:spPr>
          <a:xfrm>
            <a:off x="5718811" y="2042160"/>
            <a:ext cx="6157756" cy="2774389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3" name="矩形: 圆角 1"/>
          <p:cNvSpPr/>
          <p:nvPr/>
        </p:nvSpPr>
        <p:spPr>
          <a:xfrm>
            <a:off x="734060" y="2042160"/>
            <a:ext cx="462597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这里有 </a:t>
            </a:r>
            <a:r>
              <a:rPr lang="en-US" altLang="zh-CN" sz="2000" dirty="0">
                <a:solidFill>
                  <a:schemeClr val="tx1"/>
                </a:solidFill>
              </a:rPr>
              <a:t>10 </a:t>
            </a:r>
            <a:r>
              <a:rPr lang="zh-CN" altLang="en-US" sz="2000" dirty="0">
                <a:solidFill>
                  <a:schemeClr val="tx1"/>
                </a:solidFill>
              </a:rPr>
              <a:t>个苹果，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小</a:t>
            </a:r>
            <a:r>
              <a:rPr lang="en-US" altLang="zh-CN" sz="2000" dirty="0">
                <a:solidFill>
                  <a:schemeClr val="tx1"/>
                </a:solidFill>
              </a:rPr>
              <a:t>A </a:t>
            </a:r>
            <a:r>
              <a:rPr lang="zh-CN" altLang="en-US" sz="2000" dirty="0">
                <a:solidFill>
                  <a:schemeClr val="tx1"/>
                </a:solidFill>
              </a:rPr>
              <a:t>拿走了 </a:t>
            </a:r>
            <a:r>
              <a:rPr lang="en-US" altLang="zh-CN" sz="2000" dirty="0">
                <a:solidFill>
                  <a:schemeClr val="tx1"/>
                </a:solidFill>
              </a:rPr>
              <a:t>2 </a:t>
            </a:r>
            <a:r>
              <a:rPr lang="zh-CN" altLang="en-US" sz="2000" dirty="0">
                <a:solidFill>
                  <a:schemeClr val="tx1"/>
                </a:solidFill>
              </a:rPr>
              <a:t>个，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小</a:t>
            </a:r>
            <a:r>
              <a:rPr lang="en-US" altLang="zh-CN" sz="2000" dirty="0">
                <a:solidFill>
                  <a:schemeClr val="tx1"/>
                </a:solidFill>
              </a:rPr>
              <a:t>B </a:t>
            </a:r>
            <a:r>
              <a:rPr lang="zh-CN" altLang="en-US" sz="2000" dirty="0">
                <a:solidFill>
                  <a:schemeClr val="tx1"/>
                </a:solidFill>
              </a:rPr>
              <a:t>拿走了 </a:t>
            </a:r>
            <a:r>
              <a:rPr lang="en-US" altLang="zh-CN" sz="2000" dirty="0">
                <a:solidFill>
                  <a:schemeClr val="tx1"/>
                </a:solidFill>
              </a:rPr>
              <a:t>4 </a:t>
            </a:r>
            <a:r>
              <a:rPr lang="zh-CN" altLang="en-US" sz="2000" dirty="0">
                <a:solidFill>
                  <a:schemeClr val="tx1"/>
                </a:solidFill>
              </a:rPr>
              <a:t>个，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小</a:t>
            </a:r>
            <a:r>
              <a:rPr lang="en-US" altLang="zh-CN" sz="2000" dirty="0">
                <a:solidFill>
                  <a:schemeClr val="tx1"/>
                </a:solidFill>
              </a:rPr>
              <a:t>C </a:t>
            </a:r>
            <a:r>
              <a:rPr lang="zh-CN" altLang="en-US" sz="2000" dirty="0">
                <a:solidFill>
                  <a:schemeClr val="tx1"/>
                </a:solidFill>
              </a:rPr>
              <a:t>拿走剩下的所有的苹果。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我们想知道：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小</a:t>
            </a:r>
            <a:r>
              <a:rPr lang="en-US" altLang="zh-CN" sz="2000" dirty="0">
                <a:solidFill>
                  <a:schemeClr val="tx1"/>
                </a:solidFill>
              </a:rPr>
              <a:t>A </a:t>
            </a:r>
            <a:r>
              <a:rPr lang="zh-CN" altLang="en-US" sz="2000" dirty="0">
                <a:solidFill>
                  <a:schemeClr val="tx1"/>
                </a:solidFill>
              </a:rPr>
              <a:t>和 小</a:t>
            </a:r>
            <a:r>
              <a:rPr lang="en-US" altLang="zh-CN" sz="2000" dirty="0">
                <a:solidFill>
                  <a:schemeClr val="tx1"/>
                </a:solidFill>
              </a:rPr>
              <a:t>B </a:t>
            </a:r>
            <a:r>
              <a:rPr lang="zh-CN" altLang="en-US" sz="2000" dirty="0">
                <a:solidFill>
                  <a:schemeClr val="tx1"/>
                </a:solidFill>
              </a:rPr>
              <a:t>两个人一共拿走多少苹果？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小</a:t>
            </a:r>
            <a:r>
              <a:rPr lang="en-US" altLang="zh-CN" sz="2000" dirty="0">
                <a:solidFill>
                  <a:schemeClr val="tx1"/>
                </a:solidFill>
              </a:rPr>
              <a:t>C </a:t>
            </a:r>
            <a:r>
              <a:rPr lang="zh-CN" altLang="en-US" sz="2000" dirty="0">
                <a:solidFill>
                  <a:schemeClr val="tx1"/>
                </a:solidFill>
              </a:rPr>
              <a:t>能拿走多少苹果？</a:t>
            </a:r>
            <a:endParaRPr lang="zh-CN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86" y="2336238"/>
            <a:ext cx="5840095" cy="2185523"/>
          </a:xfrm>
          <a:prstGeom prst="rect">
            <a:avLst/>
          </a:prstGeom>
          <a:solidFill>
            <a:srgbClr val="F5F6F8"/>
          </a:solidFill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1037"/>
          <p:cNvSpPr txBox="1"/>
          <p:nvPr/>
        </p:nvSpPr>
        <p:spPr>
          <a:xfrm>
            <a:off x="734060" y="973455"/>
            <a:ext cx="573214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7. 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编程题：支付宝余额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91185" y="1597660"/>
            <a:ext cx="5127625" cy="4672330"/>
          </a:xfrm>
          <a:prstGeom prst="rect">
            <a:avLst/>
          </a:prstGeom>
        </p:spPr>
      </p:pic>
      <p:sp>
        <p:nvSpPr>
          <p:cNvPr id="7" name="矩形: 圆角 1"/>
          <p:cNvSpPr/>
          <p:nvPr/>
        </p:nvSpPr>
        <p:spPr>
          <a:xfrm>
            <a:off x="5998845" y="1513840"/>
            <a:ext cx="5702935" cy="484441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3" name="矩形: 圆角 1"/>
          <p:cNvSpPr/>
          <p:nvPr/>
        </p:nvSpPr>
        <p:spPr>
          <a:xfrm>
            <a:off x="734060" y="2042160"/>
            <a:ext cx="462597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mia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支付宝账户里面有</a:t>
            </a:r>
            <a:r>
              <a:rPr lang="en-US" altLang="zh-CN" sz="2000" dirty="0">
                <a:solidFill>
                  <a:schemeClr val="tx1"/>
                </a:solidFill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</a:rPr>
              <a:t>元。经过了下面的操作：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往里面存了 </a:t>
            </a:r>
            <a:r>
              <a:rPr lang="en-US" altLang="zh-CN" sz="2000" dirty="0">
                <a:solidFill>
                  <a:schemeClr val="tx1"/>
                </a:solidFill>
              </a:rPr>
              <a:t>10 </a:t>
            </a:r>
            <a:r>
              <a:rPr lang="zh-CN" altLang="en-US" sz="2000" dirty="0">
                <a:solidFill>
                  <a:schemeClr val="tx1"/>
                </a:solidFill>
              </a:rPr>
              <a:t>元；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购物花掉了 </a:t>
            </a:r>
            <a:r>
              <a:rPr lang="en-US" altLang="zh-CN" sz="2000" dirty="0">
                <a:solidFill>
                  <a:schemeClr val="tx1"/>
                </a:solidFill>
              </a:rPr>
              <a:t>20 </a:t>
            </a:r>
            <a:r>
              <a:rPr lang="zh-CN" altLang="en-US" sz="2000" dirty="0">
                <a:solidFill>
                  <a:schemeClr val="tx1"/>
                </a:solidFill>
              </a:rPr>
              <a:t>元；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把里面的钱全部取出。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请在每次操作后输出账户余额</a:t>
            </a:r>
            <a:endParaRPr lang="zh-CN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章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40" y="2331006"/>
            <a:ext cx="5375944" cy="2699266"/>
          </a:xfrm>
          <a:prstGeom prst="rect">
            <a:avLst/>
          </a:prstGeom>
          <a:solidFill>
            <a:srgbClr val="F5F6F8"/>
          </a:solidFill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创建变量（变量的赋值、变量的定义）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84" y="2285722"/>
            <a:ext cx="5367610" cy="2975093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6508297" y="2136555"/>
            <a:ext cx="5290185" cy="1292445"/>
          </a:xfrm>
          <a:prstGeom prst="roundRect">
            <a:avLst>
              <a:gd name="adj" fmla="val 10857"/>
            </a:avLst>
          </a:prstGeom>
          <a:solidFill>
            <a:srgbClr val="006450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变量名 </a:t>
            </a:r>
            <a:r>
              <a:rPr lang="en-US" altLang="zh-CN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变量值</a:t>
            </a:r>
            <a:endParaRPr sz="36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9" name="矩形: 圆角 1"/>
          <p:cNvSpPr/>
          <p:nvPr/>
        </p:nvSpPr>
        <p:spPr>
          <a:xfrm>
            <a:off x="6508297" y="3968370"/>
            <a:ext cx="5290185" cy="1292445"/>
          </a:xfrm>
          <a:prstGeom prst="roundRect">
            <a:avLst>
              <a:gd name="adj" fmla="val 10857"/>
            </a:avLst>
          </a:prstGeom>
          <a:solidFill>
            <a:srgbClr val="006450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丰巢</a:t>
            </a:r>
            <a:r>
              <a:rPr lang="en-US" altLang="zh-CN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号格口 </a:t>
            </a:r>
            <a:r>
              <a:rPr lang="en-US" altLang="zh-CN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= lily</a:t>
            </a: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的口红</a:t>
            </a:r>
            <a:endParaRPr lang="en-US" altLang="zh-CN"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丰巢</a:t>
            </a:r>
            <a:r>
              <a:rPr lang="en-US" altLang="zh-CN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号格口 </a:t>
            </a:r>
            <a:r>
              <a:rPr lang="en-US" altLang="zh-CN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= tom</a:t>
            </a:r>
            <a:r>
              <a:rPr lang="zh-CN" altLang="en-US" sz="28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的游戏机</a:t>
            </a: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创建变量（变量的赋值、变量的定义）</a:t>
            </a:r>
            <a:endParaRPr lang="zh-CN" altLang="en-US" sz="2800" dirty="0"/>
          </a:p>
        </p:txBody>
      </p:sp>
      <p:sp>
        <p:nvSpPr>
          <p:cNvPr id="5" name="矩形: 圆角 1"/>
          <p:cNvSpPr/>
          <p:nvPr/>
        </p:nvSpPr>
        <p:spPr>
          <a:xfrm>
            <a:off x="805815" y="2136554"/>
            <a:ext cx="4924833" cy="1292445"/>
          </a:xfrm>
          <a:prstGeom prst="roundRect">
            <a:avLst>
              <a:gd name="adj" fmla="val 10857"/>
            </a:avLst>
          </a:prstGeom>
          <a:solidFill>
            <a:srgbClr val="006450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变量名 </a:t>
            </a:r>
            <a:r>
              <a:rPr lang="en-US" altLang="zh-CN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变量值</a:t>
            </a:r>
            <a:endParaRPr sz="36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10" name="矩形: 圆角 1"/>
          <p:cNvSpPr/>
          <p:nvPr/>
        </p:nvSpPr>
        <p:spPr>
          <a:xfrm>
            <a:off x="6291807" y="2152069"/>
            <a:ext cx="4924833" cy="249830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3553096"/>
            <a:ext cx="5361995" cy="2736232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847762" y="3553096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变量定义之后，后续就可以直接使用了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变量必须先定义后使用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两边要留一个空格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3" y="2341878"/>
            <a:ext cx="4488016" cy="216480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多个变量的赋值</a:t>
            </a:r>
            <a:endParaRPr lang="zh-CN" altLang="en-US" sz="2800" dirty="0"/>
          </a:p>
        </p:txBody>
      </p:sp>
      <p:sp>
        <p:nvSpPr>
          <p:cNvPr id="5" name="矩形: 圆角 1"/>
          <p:cNvSpPr/>
          <p:nvPr/>
        </p:nvSpPr>
        <p:spPr>
          <a:xfrm>
            <a:off x="805815" y="2136554"/>
            <a:ext cx="4924833" cy="1292445"/>
          </a:xfrm>
          <a:prstGeom prst="roundRect">
            <a:avLst>
              <a:gd name="adj" fmla="val 10857"/>
            </a:avLst>
          </a:prstGeom>
          <a:solidFill>
            <a:srgbClr val="006450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变量名 </a:t>
            </a:r>
            <a:r>
              <a:rPr lang="en-US" altLang="zh-CN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变量值</a:t>
            </a:r>
            <a:endParaRPr sz="36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10" name="矩形: 圆角 1"/>
          <p:cNvSpPr/>
          <p:nvPr/>
        </p:nvSpPr>
        <p:spPr>
          <a:xfrm>
            <a:off x="6291807" y="2152069"/>
            <a:ext cx="4924833" cy="249830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5" y="2264028"/>
            <a:ext cx="4526034" cy="227438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0" grpId="1" animBg="1"/>
      <p:bldP spid="1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创建变量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变量名 </a:t>
            </a:r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zh-CN" altLang="en-US" sz="2400" dirty="0">
                <a:solidFill>
                  <a:schemeClr val="tx1"/>
                </a:solidFill>
              </a:rPr>
              <a:t>变量值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</a:rPr>
              <a:t>练习</a:t>
            </a:r>
            <a:r>
              <a:rPr lang="en-US" altLang="zh-CN" sz="2400" dirty="0">
                <a:solidFill>
                  <a:schemeClr val="tx1"/>
                </a:solidFill>
              </a:rPr>
              <a:t>】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苹果的价格是 </a:t>
            </a:r>
            <a:r>
              <a:rPr lang="en-US" altLang="zh-CN" sz="2400" dirty="0">
                <a:solidFill>
                  <a:schemeClr val="tx1"/>
                </a:solidFill>
              </a:rPr>
              <a:t>10.5 </a:t>
            </a:r>
            <a:r>
              <a:rPr lang="zh-CN" altLang="en-US" sz="2400" dirty="0">
                <a:solidFill>
                  <a:schemeClr val="tx1"/>
                </a:solidFill>
              </a:rPr>
              <a:t>元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斤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买了 </a:t>
            </a:r>
            <a:r>
              <a:rPr lang="en-US" altLang="zh-CN" sz="2400" dirty="0">
                <a:solidFill>
                  <a:schemeClr val="tx1"/>
                </a:solidFill>
              </a:rPr>
              <a:t>7.5 </a:t>
            </a:r>
            <a:r>
              <a:rPr lang="zh-CN" altLang="en-US" sz="2400" dirty="0">
                <a:solidFill>
                  <a:schemeClr val="tx1"/>
                </a:solidFill>
              </a:rPr>
              <a:t>斤 苹果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计算付款金额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937"/>
            <a:ext cx="4508702" cy="28574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变量的修改</a:t>
            </a:r>
            <a:endParaRPr lang="zh-CN" altLang="en-US" sz="2800" dirty="0"/>
          </a:p>
        </p:txBody>
      </p:sp>
      <p:sp>
        <p:nvSpPr>
          <p:cNvPr id="10" name="矩形: 圆角 1"/>
          <p:cNvSpPr/>
          <p:nvPr/>
        </p:nvSpPr>
        <p:spPr>
          <a:xfrm>
            <a:off x="5714692" y="1750423"/>
            <a:ext cx="5743303" cy="4235412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</p:txBody>
      </p:sp>
      <p:sp>
        <p:nvSpPr>
          <p:cNvPr id="3" name="矩形: 圆角 2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创建变量后，可以在代码中重新赋值。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56" y="2272937"/>
            <a:ext cx="4225540" cy="316121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50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4067</Words>
  <Application>WPS 演示</Application>
  <PresentationFormat>宽屏</PresentationFormat>
  <Paragraphs>541</Paragraphs>
  <Slides>48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微软雅黑</vt:lpstr>
      <vt:lpstr>思源黑体 Bold</vt:lpstr>
      <vt:lpstr>汉仪中黑KW</vt:lpstr>
      <vt:lpstr>汉仪旗黑</vt:lpstr>
      <vt:lpstr>Helvetica Neue</vt:lpstr>
      <vt:lpstr>汉仪书宋二KW</vt:lpstr>
      <vt:lpstr>宋体</vt:lpstr>
      <vt:lpstr>Arial Unicode MS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cp:revision>21</cp:revision>
  <dcterms:created xsi:type="dcterms:W3CDTF">2024-03-02T09:22:25Z</dcterms:created>
  <dcterms:modified xsi:type="dcterms:W3CDTF">2024-03-02T09:22:25Z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