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261" r:id="rId6"/>
    <p:sldId id="685" r:id="rId7"/>
    <p:sldId id="709" r:id="rId8"/>
    <p:sldId id="262" r:id="rId9"/>
    <p:sldId id="710" r:id="rId10"/>
    <p:sldId id="711" r:id="rId11"/>
    <p:sldId id="712" r:id="rId12"/>
    <p:sldId id="713" r:id="rId13"/>
    <p:sldId id="714" r:id="rId14"/>
    <p:sldId id="715" r:id="rId15"/>
    <p:sldId id="716" r:id="rId16"/>
    <p:sldId id="717" r:id="rId17"/>
    <p:sldId id="695" r:id="rId18"/>
    <p:sldId id="675" r:id="rId19"/>
    <p:sldId id="301" r:id="rId20"/>
    <p:sldId id="731" r:id="rId21"/>
    <p:sldId id="732" r:id="rId22"/>
    <p:sldId id="733" r:id="rId23"/>
    <p:sldId id="734" r:id="rId24"/>
    <p:sldId id="735" r:id="rId25"/>
    <p:sldId id="679" r:id="rId26"/>
    <p:sldId id="736" r:id="rId27"/>
    <p:sldId id="682" r:id="rId28"/>
    <p:sldId id="680" r:id="rId29"/>
    <p:sldId id="737" r:id="rId30"/>
    <p:sldId id="681" r:id="rId31"/>
    <p:sldId id="684" r:id="rId32"/>
    <p:sldId id="676" r:id="rId33"/>
    <p:sldId id="738" r:id="rId34"/>
    <p:sldId id="739" r:id="rId35"/>
    <p:sldId id="740" r:id="rId36"/>
    <p:sldId id="741" r:id="rId37"/>
    <p:sldId id="742" r:id="rId38"/>
    <p:sldId id="743" r:id="rId39"/>
    <p:sldId id="745" r:id="rId40"/>
    <p:sldId id="746" r:id="rId41"/>
    <p:sldId id="747" r:id="rId42"/>
    <p:sldId id="683" r:id="rId43"/>
    <p:sldId id="288" r:id="rId44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50"/>
    <a:srgbClr val="F5F6F8"/>
    <a:srgbClr val="FDA007"/>
    <a:srgbClr val="00AF92"/>
    <a:srgbClr val="0D6E5A"/>
    <a:srgbClr val="CACFD8"/>
    <a:srgbClr val="028458"/>
    <a:srgbClr val="E5C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74035" autoAdjust="0"/>
  </p:normalViewPr>
  <p:slideViewPr>
    <p:cSldViewPr snapToGrid="0" showGuides="1">
      <p:cViewPr varScale="1">
        <p:scale>
          <a:sx n="50" d="100"/>
          <a:sy n="50" d="100"/>
        </p:scale>
        <p:origin x="1144" y="32"/>
      </p:cViewPr>
      <p:guideLst>
        <p:guide orient="horz" pos="2130"/>
        <p:guide pos="37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22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48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image" Target="../media/image9.jpe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image" Target="../media/image10.jpe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image" Target="../media/image11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1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5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6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.xml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5.xml"/><Relationship Id="rId2" Type="http://schemas.openxmlformats.org/officeDocument/2006/relationships/image" Target="../media/image21.png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138542" y="2134235"/>
            <a:ext cx="779764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章 组合数据类型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16828" y="3562985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讲师：木棉</a:t>
            </a:r>
            <a:endParaRPr lang="zh-CN" altLang="en-US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1037"/>
          <p:cNvSpPr txBox="1"/>
          <p:nvPr/>
        </p:nvSpPr>
        <p:spPr>
          <a:xfrm>
            <a:off x="734060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列表的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乘法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2786380" y="1841500"/>
            <a:ext cx="5419090" cy="3273425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0" y="2233930"/>
            <a:ext cx="4203065" cy="24885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1037"/>
          <p:cNvSpPr txBox="1"/>
          <p:nvPr/>
        </p:nvSpPr>
        <p:spPr>
          <a:xfrm>
            <a:off x="734060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成员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判断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2786380" y="1841500"/>
            <a:ext cx="5419090" cy="3273425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55" y="2361565"/>
            <a:ext cx="4472940" cy="2134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1037"/>
          <p:cNvSpPr txBox="1"/>
          <p:nvPr/>
        </p:nvSpPr>
        <p:spPr>
          <a:xfrm>
            <a:off x="734060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列表的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遍历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603250" y="1513205"/>
            <a:ext cx="5025390" cy="4672330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976630" y="2042160"/>
            <a:ext cx="4349115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遍历 就是 从头到尾 依次 从 列表 中获取数据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"/>
            </a:pP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在 循环体内部 针对 每一个元素，执行相同的操作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 marL="342900" indent="-342900" algn="l">
              <a:lnSpc>
                <a:spcPct val="150000"/>
              </a:lnSpc>
            </a:pPr>
            <a:endParaRPr lang="zh-CN" altLang="en-US" sz="2000" dirty="0">
              <a:solidFill>
                <a:srgbClr val="006450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6028055" y="1790700"/>
            <a:ext cx="5419090" cy="3273425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05" y="2743835"/>
            <a:ext cx="5025390" cy="1689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1037"/>
          <p:cNvSpPr txBox="1"/>
          <p:nvPr/>
        </p:nvSpPr>
        <p:spPr>
          <a:xfrm>
            <a:off x="734060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列表的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遍历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603250" y="1513205"/>
            <a:ext cx="5025390" cy="4672330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976630" y="2042160"/>
            <a:ext cx="4349115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遍历 就是 从头到尾 依次 从 列表 中获取数据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"/>
            </a:pP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在 循环体内部 针对 每一个元素，执行相同的操作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 marL="342900" indent="-342900" algn="l">
              <a:lnSpc>
                <a:spcPct val="150000"/>
              </a:lnSpc>
            </a:pPr>
            <a:endParaRPr lang="zh-CN" altLang="en-US" sz="2000" dirty="0">
              <a:solidFill>
                <a:srgbClr val="006450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6028055" y="1790700"/>
            <a:ext cx="5419090" cy="3273425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765" y="2696210"/>
            <a:ext cx="5234305" cy="16236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1037"/>
          <p:cNvSpPr txBox="1"/>
          <p:nvPr/>
        </p:nvSpPr>
        <p:spPr>
          <a:xfrm>
            <a:off x="733425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二维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列表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603250" y="1513205"/>
            <a:ext cx="5025390" cy="4672330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733425" y="2042160"/>
            <a:ext cx="4592320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概念：列表中的元素是列表的列表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006450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6028055" y="1790700"/>
            <a:ext cx="5419090" cy="3273425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75" y="2591435"/>
            <a:ext cx="3803650" cy="1675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14905" y="1092200"/>
          <a:ext cx="9410700" cy="5198658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91396"/>
                <a:gridCol w="3340723"/>
                <a:gridCol w="4578581"/>
              </a:tblGrid>
              <a:tr h="33893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effectLst/>
                        </a:rPr>
                        <a:t>分类</a:t>
                      </a:r>
                      <a:endParaRPr lang="zh-CN" altLang="en-US" sz="1600" b="1" dirty="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effectLst/>
                        </a:rPr>
                        <a:t>关键字 </a:t>
                      </a:r>
                      <a:r>
                        <a:rPr lang="en-US" altLang="zh-CN" sz="1600" b="1" dirty="0">
                          <a:effectLst/>
                        </a:rPr>
                        <a:t>/ </a:t>
                      </a:r>
                      <a:r>
                        <a:rPr lang="zh-CN" altLang="en-US" sz="1600" b="1" dirty="0">
                          <a:effectLst/>
                        </a:rPr>
                        <a:t>函数 </a:t>
                      </a:r>
                      <a:r>
                        <a:rPr lang="en-US" altLang="zh-CN" sz="1600" b="1" dirty="0">
                          <a:effectLst/>
                        </a:rPr>
                        <a:t>/ </a:t>
                      </a:r>
                      <a:r>
                        <a:rPr lang="zh-CN" altLang="en-US" sz="1600" b="1" dirty="0">
                          <a:effectLst/>
                        </a:rPr>
                        <a:t>方法</a:t>
                      </a:r>
                      <a:endParaRPr lang="zh-CN" altLang="en-US" sz="1600" b="1" dirty="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effectLst/>
                        </a:rPr>
                        <a:t>说明</a:t>
                      </a:r>
                      <a:endParaRPr lang="zh-CN" altLang="en-US" sz="1600" b="1" dirty="0">
                        <a:effectLst/>
                      </a:endParaRPr>
                    </a:p>
                  </a:txBody>
                  <a:tcPr marL="39201" marR="39201" marT="39201" marB="39201"/>
                </a:tc>
              </a:tr>
              <a:tr h="33893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增加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列表</a:t>
                      </a:r>
                      <a:r>
                        <a:rPr lang="en-US" altLang="zh-CN" sz="1600" dirty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insert(</a:t>
                      </a:r>
                      <a:r>
                        <a:rPr lang="zh-CN" altLang="en-US" sz="1600" dirty="0">
                          <a:effectLst/>
                        </a:rPr>
                        <a:t>索引</a:t>
                      </a:r>
                      <a:r>
                        <a:rPr lang="en-US" altLang="zh-CN" sz="1600" dirty="0">
                          <a:effectLst/>
                        </a:rPr>
                        <a:t>, </a:t>
                      </a:r>
                      <a:r>
                        <a:rPr lang="zh-CN" altLang="en-US" sz="1600" dirty="0">
                          <a:effectLst/>
                        </a:rPr>
                        <a:t>数据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在指定位置插入数据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39201" marR="39201" marT="39201" marB="39201"/>
                </a:tc>
              </a:tr>
              <a:tr h="338936">
                <a:tc>
                  <a:txBody>
                    <a:bodyPr/>
                    <a:lstStyle/>
                    <a:p>
                      <a:pPr fontAlgn="t"/>
                      <a:endParaRPr lang="zh-CN" altLang="en-US" sz="1600" dirty="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列表</a:t>
                      </a:r>
                      <a:r>
                        <a:rPr lang="en-US" altLang="zh-CN" sz="1600">
                          <a:effectLst/>
                        </a:rPr>
                        <a:t>.</a:t>
                      </a:r>
                      <a:r>
                        <a:rPr lang="en-US" sz="1600">
                          <a:effectLst/>
                        </a:rPr>
                        <a:t>append(</a:t>
                      </a:r>
                      <a:r>
                        <a:rPr lang="zh-CN" altLang="en-US" sz="1600">
                          <a:effectLst/>
                        </a:rPr>
                        <a:t>数据</a:t>
                      </a:r>
                      <a:r>
                        <a:rPr lang="en-US" altLang="zh-CN" sz="1600">
                          <a:effectLst/>
                        </a:rPr>
                        <a:t>)</a:t>
                      </a:r>
                      <a:endParaRPr lang="en-US" altLang="zh-CN" sz="160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在末尾追加数据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</a:tr>
              <a:tr h="338936">
                <a:tc>
                  <a:txBody>
                    <a:bodyPr/>
                    <a:lstStyle/>
                    <a:p>
                      <a:pPr fontAlgn="t"/>
                      <a:endParaRPr lang="zh-CN" altLang="en-US" sz="1600" dirty="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列表</a:t>
                      </a:r>
                      <a:r>
                        <a:rPr lang="en-US" altLang="zh-CN" sz="1600" dirty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extend(</a:t>
                      </a:r>
                      <a:r>
                        <a:rPr lang="zh-CN" altLang="en-US" sz="1600" dirty="0">
                          <a:effectLst/>
                        </a:rPr>
                        <a:t>列表</a:t>
                      </a:r>
                      <a:r>
                        <a:rPr lang="en-US" altLang="zh-CN" sz="1600" dirty="0">
                          <a:effectLst/>
                        </a:rPr>
                        <a:t>2)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将列表</a:t>
                      </a:r>
                      <a:r>
                        <a:rPr lang="en-US" altLang="zh-CN" sz="1600" dirty="0">
                          <a:effectLst/>
                        </a:rPr>
                        <a:t>2 </a:t>
                      </a:r>
                      <a:r>
                        <a:rPr lang="zh-CN" altLang="en-US" sz="1600" dirty="0">
                          <a:effectLst/>
                        </a:rPr>
                        <a:t>的数据追加到列表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39201" marR="39201" marT="39201" marB="39201"/>
                </a:tc>
              </a:tr>
              <a:tr h="33893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修改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列表</a:t>
                      </a:r>
                      <a:r>
                        <a:rPr lang="en-US" altLang="zh-CN" sz="1600">
                          <a:effectLst/>
                        </a:rPr>
                        <a:t>[</a:t>
                      </a:r>
                      <a:r>
                        <a:rPr lang="zh-CN" altLang="en-US" sz="1600">
                          <a:effectLst/>
                        </a:rPr>
                        <a:t>索引</a:t>
                      </a:r>
                      <a:r>
                        <a:rPr lang="en-US" altLang="zh-CN" sz="1600">
                          <a:effectLst/>
                        </a:rPr>
                        <a:t>] = </a:t>
                      </a:r>
                      <a:r>
                        <a:rPr lang="zh-CN" altLang="en-US" sz="1600">
                          <a:effectLst/>
                        </a:rPr>
                        <a:t>数据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修改指定索引的数据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</a:tr>
              <a:tr h="33893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删除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del </a:t>
                      </a:r>
                      <a:r>
                        <a:rPr lang="zh-CN" altLang="en-US" sz="1600">
                          <a:effectLst/>
                        </a:rPr>
                        <a:t>列表</a:t>
                      </a:r>
                      <a:r>
                        <a:rPr lang="en-US" altLang="zh-CN" sz="1600">
                          <a:effectLst/>
                        </a:rPr>
                        <a:t>[</a:t>
                      </a:r>
                      <a:r>
                        <a:rPr lang="zh-CN" altLang="en-US" sz="1600">
                          <a:effectLst/>
                        </a:rPr>
                        <a:t>索引</a:t>
                      </a:r>
                      <a:r>
                        <a:rPr lang="en-US" altLang="zh-CN" sz="1600">
                          <a:effectLst/>
                        </a:rPr>
                        <a:t>]</a:t>
                      </a:r>
                      <a:endParaRPr lang="en-US" altLang="zh-CN" sz="160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删除指定索引的数据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</a:tr>
              <a:tr h="338936">
                <a:tc>
                  <a:txBody>
                    <a:bodyPr/>
                    <a:lstStyle/>
                    <a:p>
                      <a:pPr fontAlgn="t"/>
                      <a:endParaRPr lang="zh-CN" altLang="en-US" sz="1600" dirty="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列表</a:t>
                      </a:r>
                      <a:r>
                        <a:rPr lang="en-US" altLang="zh-CN" sz="1600" dirty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remove[</a:t>
                      </a:r>
                      <a:r>
                        <a:rPr lang="zh-CN" altLang="en-US" sz="1600" dirty="0">
                          <a:effectLst/>
                        </a:rPr>
                        <a:t>数据</a:t>
                      </a:r>
                      <a:r>
                        <a:rPr lang="en-US" altLang="zh-CN" sz="1600" dirty="0">
                          <a:effectLst/>
                        </a:rPr>
                        <a:t>]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删除第一个出现的指定数据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</a:tr>
              <a:tr h="338936">
                <a:tc>
                  <a:txBody>
                    <a:bodyPr/>
                    <a:lstStyle/>
                    <a:p>
                      <a:pPr fontAlgn="t"/>
                      <a:endParaRPr lang="zh-CN" altLang="en-US" sz="1600" dirty="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列表</a:t>
                      </a:r>
                      <a:r>
                        <a:rPr lang="en-US" altLang="zh-CN" sz="1600">
                          <a:effectLst/>
                        </a:rPr>
                        <a:t>.</a:t>
                      </a:r>
                      <a:r>
                        <a:rPr lang="en-US" sz="1600">
                          <a:effectLst/>
                        </a:rPr>
                        <a:t>pop</a:t>
                      </a:r>
                      <a:endParaRPr lang="en-US" sz="160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删除末尾数据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</a:tr>
              <a:tr h="338936">
                <a:tc>
                  <a:txBody>
                    <a:bodyPr/>
                    <a:lstStyle/>
                    <a:p>
                      <a:pPr fontAlgn="t"/>
                      <a:endParaRPr lang="zh-CN" altLang="en-US" sz="1600" dirty="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列表</a:t>
                      </a:r>
                      <a:r>
                        <a:rPr lang="en-US" altLang="zh-CN" sz="1600">
                          <a:effectLst/>
                        </a:rPr>
                        <a:t>.</a:t>
                      </a:r>
                      <a:r>
                        <a:rPr lang="en-US" sz="1600">
                          <a:effectLst/>
                        </a:rPr>
                        <a:t>pop(</a:t>
                      </a:r>
                      <a:r>
                        <a:rPr lang="zh-CN" altLang="en-US" sz="1600">
                          <a:effectLst/>
                        </a:rPr>
                        <a:t>索引</a:t>
                      </a:r>
                      <a:r>
                        <a:rPr lang="en-US" altLang="zh-CN" sz="1600">
                          <a:effectLst/>
                        </a:rPr>
                        <a:t>)</a:t>
                      </a:r>
                      <a:endParaRPr lang="en-US" altLang="zh-CN" sz="160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删除指定索引数据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</a:tr>
              <a:tr h="338936">
                <a:tc>
                  <a:txBody>
                    <a:bodyPr/>
                    <a:lstStyle/>
                    <a:p>
                      <a:pPr fontAlgn="t"/>
                      <a:endParaRPr lang="zh-CN" altLang="en-US" sz="1600" dirty="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列表</a:t>
                      </a:r>
                      <a:r>
                        <a:rPr lang="en-US" altLang="zh-CN" sz="1600">
                          <a:effectLst/>
                        </a:rPr>
                        <a:t>.</a:t>
                      </a:r>
                      <a:r>
                        <a:rPr lang="en-US" sz="1600">
                          <a:effectLst/>
                        </a:rPr>
                        <a:t>clear</a:t>
                      </a:r>
                      <a:endParaRPr lang="en-US" sz="160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清空列表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</a:tr>
              <a:tr h="33893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统计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len(</a:t>
                      </a:r>
                      <a:r>
                        <a:rPr lang="zh-CN" altLang="en-US" sz="1600">
                          <a:effectLst/>
                        </a:rPr>
                        <a:t>列表</a:t>
                      </a:r>
                      <a:r>
                        <a:rPr lang="en-US" altLang="zh-CN" sz="1600">
                          <a:effectLst/>
                        </a:rPr>
                        <a:t>)</a:t>
                      </a:r>
                      <a:endParaRPr lang="en-US" altLang="zh-CN" sz="160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列表长度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</a:tr>
              <a:tr h="338936">
                <a:tc>
                  <a:txBody>
                    <a:bodyPr/>
                    <a:lstStyle/>
                    <a:p>
                      <a:pPr fontAlgn="t"/>
                      <a:endParaRPr lang="zh-CN" altLang="en-US" sz="1600" dirty="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列表</a:t>
                      </a:r>
                      <a:r>
                        <a:rPr lang="en-US" altLang="zh-CN" sz="1600">
                          <a:effectLst/>
                        </a:rPr>
                        <a:t>.</a:t>
                      </a:r>
                      <a:r>
                        <a:rPr lang="en-US" sz="1600">
                          <a:effectLst/>
                        </a:rPr>
                        <a:t>count(</a:t>
                      </a:r>
                      <a:r>
                        <a:rPr lang="zh-CN" altLang="en-US" sz="1600">
                          <a:effectLst/>
                        </a:rPr>
                        <a:t>数据</a:t>
                      </a:r>
                      <a:r>
                        <a:rPr lang="en-US" altLang="zh-CN" sz="1600">
                          <a:effectLst/>
                        </a:rPr>
                        <a:t>)</a:t>
                      </a:r>
                      <a:endParaRPr lang="en-US" altLang="zh-CN" sz="160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数据在列表中出现的次数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</a:tr>
              <a:tr h="33893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排序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列表</a:t>
                      </a:r>
                      <a:r>
                        <a:rPr lang="en-US" altLang="zh-CN" sz="1600">
                          <a:effectLst/>
                        </a:rPr>
                        <a:t>.</a:t>
                      </a:r>
                      <a:r>
                        <a:rPr lang="en-US" sz="1600">
                          <a:effectLst/>
                        </a:rPr>
                        <a:t>sort()</a:t>
                      </a:r>
                      <a:endParaRPr lang="en-US" sz="160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升序排序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</a:tr>
              <a:tr h="453554">
                <a:tc>
                  <a:txBody>
                    <a:bodyPr/>
                    <a:lstStyle/>
                    <a:p>
                      <a:pPr fontAlgn="t"/>
                      <a:endParaRPr lang="zh-CN" altLang="en-US" sz="1600" dirty="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列表</a:t>
                      </a:r>
                      <a:r>
                        <a:rPr lang="en-US" altLang="zh-CN" sz="1600">
                          <a:effectLst/>
                        </a:rPr>
                        <a:t>.</a:t>
                      </a:r>
                      <a:r>
                        <a:rPr lang="en-US" sz="1600">
                          <a:effectLst/>
                        </a:rPr>
                        <a:t>sort(reverse=True)</a:t>
                      </a:r>
                      <a:endParaRPr lang="en-US" sz="160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降序排序</a:t>
                      </a:r>
                      <a:endParaRPr lang="zh-CN" altLang="en-US" sz="1600">
                        <a:effectLst/>
                      </a:endParaRPr>
                    </a:p>
                  </a:txBody>
                  <a:tcPr marL="39201" marR="39201" marT="39201" marB="39201"/>
                </a:tc>
              </a:tr>
              <a:tr h="338936">
                <a:tc>
                  <a:txBody>
                    <a:bodyPr/>
                    <a:lstStyle/>
                    <a:p>
                      <a:pPr fontAlgn="t"/>
                      <a:endParaRPr lang="zh-CN" altLang="en-US" sz="1600" dirty="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列表</a:t>
                      </a:r>
                      <a:r>
                        <a:rPr lang="en-US" altLang="zh-CN" sz="1600" dirty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reverse()</a:t>
                      </a:r>
                      <a:endParaRPr lang="en-US" sz="1600" dirty="0">
                        <a:effectLst/>
                      </a:endParaRPr>
                    </a:p>
                  </a:txBody>
                  <a:tcPr marL="39201" marR="39201" marT="39201" marB="392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逆序、反转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39201" marR="39201" marT="39201" marB="39201"/>
                </a:tc>
              </a:tr>
            </a:tbl>
          </a:graphicData>
        </a:graphic>
      </p:graphicFrame>
      <p:sp>
        <p:nvSpPr>
          <p:cNvPr id="3" name="Object 11037"/>
          <p:cNvSpPr txBox="1"/>
          <p:nvPr/>
        </p:nvSpPr>
        <p:spPr>
          <a:xfrm>
            <a:off x="733425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列表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的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操作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6.3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元组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70450" y="1766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Object 11037"/>
          <p:cNvSpPr txBox="1"/>
          <p:nvPr/>
        </p:nvSpPr>
        <p:spPr>
          <a:xfrm>
            <a:off x="733425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元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组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603250" y="1513205"/>
            <a:ext cx="5025390" cy="4672330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733425" y="1807845"/>
            <a:ext cx="4592320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Tuple（元组）与列表类似，不同之处在于元组的 元素不能修改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 </a:t>
            </a:r>
            <a:r>
              <a:rPr lang="zh-CN" altLang="en-US" sz="2000" b="1" dirty="0">
                <a:solidFill>
                  <a:srgbClr val="006450"/>
                </a:solidFill>
                <a:sym typeface="+mn-ea"/>
              </a:rPr>
              <a:t>元组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 表示多个元素组成的序列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-用于存储 一串 信息，数据 之间使用 , 分隔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- 元组用 () 定义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6028055" y="1790700"/>
            <a:ext cx="5781675" cy="3273425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6" name="图片 5" descr="截屏2024-03-04 20.55.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5" y="2838450"/>
            <a:ext cx="5418455" cy="9994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6.4 range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bject 11037"/>
          <p:cNvSpPr txBox="1"/>
          <p:nvPr/>
        </p:nvSpPr>
        <p:spPr>
          <a:xfrm>
            <a:off x="733425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en-US" altLang="zh-CN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range</a:t>
            </a:r>
            <a:endParaRPr lang="en-US" altLang="zh-CN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603250" y="1513205"/>
            <a:ext cx="5025390" cy="4672330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733425" y="2042160"/>
            <a:ext cx="4592320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系统提供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的内建函数range(start,end,[step=1])，生成一个等差序列[start, end)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注意序列属于不可变序列，不支持元素修改，不支持+和*操作。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range一般用于for-in循环遍历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6450"/>
              </a:solidFill>
              <a:sym typeface="+mn-ea"/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6028055" y="1790700"/>
            <a:ext cx="5419090" cy="3273425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2" name="图片 1" descr="截屏2024-03-04 22.01.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020" y="2725420"/>
            <a:ext cx="4962525" cy="14071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6.4 range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bject 11037"/>
          <p:cNvSpPr txBox="1"/>
          <p:nvPr/>
        </p:nvSpPr>
        <p:spPr>
          <a:xfrm>
            <a:off x="733425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en-US" altLang="zh-CN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range</a:t>
            </a:r>
            <a:endParaRPr lang="en-US" altLang="zh-CN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635" y="1513205"/>
            <a:ext cx="6108700" cy="5046345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299720" y="2042160"/>
            <a:ext cx="5506085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原型：range([start, ]stop[, step]) 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- range(stop) 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- range(start, stop) 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- range(start, stop, step) 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功能：生成列表 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参数： 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start：表示列表起始值，包含， 默认为0 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6450"/>
                </a:solidFill>
                <a:sym typeface="+mn-ea"/>
              </a:rPr>
              <a:t>s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top：表示列表结束值，但是不包含 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step：步长， 默认为1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6028055" y="1790700"/>
            <a:ext cx="5419090" cy="3273425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2" name="图片 1" descr="截屏2024-03-04 22.01.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020" y="2725420"/>
            <a:ext cx="4962525" cy="14071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6.5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字符串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字符串（</a:t>
            </a:r>
            <a:r>
              <a:rPr lang="en-US" altLang="zh-CN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字符串就是 </a:t>
            </a:r>
            <a:r>
              <a:rPr lang="zh-CN" altLang="en-US" sz="2000" b="1" dirty="0">
                <a:solidFill>
                  <a:schemeClr val="tx1"/>
                </a:solidFill>
              </a:rPr>
              <a:t>一串字符</a:t>
            </a:r>
            <a:r>
              <a:rPr lang="zh-CN" altLang="en-US" sz="2000" dirty="0">
                <a:solidFill>
                  <a:schemeClr val="tx1"/>
                </a:solidFill>
              </a:rPr>
              <a:t>，是编程语言中表示文本的数据类型。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在 </a:t>
            </a:r>
            <a:r>
              <a:rPr lang="en-US" altLang="zh-CN" sz="2000" dirty="0">
                <a:solidFill>
                  <a:schemeClr val="tx1"/>
                </a:solidFill>
              </a:rPr>
              <a:t>Python </a:t>
            </a:r>
            <a:r>
              <a:rPr lang="zh-CN" altLang="en-US" sz="2000" dirty="0">
                <a:solidFill>
                  <a:schemeClr val="tx1"/>
                </a:solidFill>
              </a:rPr>
              <a:t>中可以使用 一对双引号 </a:t>
            </a:r>
            <a:r>
              <a:rPr lang="en-US" altLang="zh-CN" sz="2000" dirty="0">
                <a:solidFill>
                  <a:schemeClr val="tx1"/>
                </a:solidFill>
              </a:rPr>
              <a:t>" </a:t>
            </a:r>
            <a:r>
              <a:rPr lang="zh-CN" altLang="en-US" sz="2000" dirty="0">
                <a:solidFill>
                  <a:schemeClr val="tx1"/>
                </a:solidFill>
              </a:rPr>
              <a:t>或者 一对单引号 </a:t>
            </a:r>
            <a:r>
              <a:rPr lang="en-US" altLang="zh-CN" sz="2000" dirty="0">
                <a:solidFill>
                  <a:schemeClr val="tx1"/>
                </a:solidFill>
              </a:rPr>
              <a:t>' </a:t>
            </a:r>
            <a:r>
              <a:rPr lang="zh-CN" altLang="en-US" sz="2000" dirty="0">
                <a:solidFill>
                  <a:schemeClr val="tx1"/>
                </a:solidFill>
              </a:rPr>
              <a:t>定义一个字符串。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字符串是以单引号或者双引号括起来的任意文本，也可以是以三引号</a:t>
            </a:r>
            <a:r>
              <a:rPr lang="en-US" altLang="zh-CN" sz="2000" dirty="0">
                <a:solidFill>
                  <a:schemeClr val="tx1"/>
                </a:solidFill>
              </a:rPr>
              <a:t>'''</a:t>
            </a:r>
            <a:r>
              <a:rPr lang="zh-CN" altLang="en-US" sz="2000" dirty="0">
                <a:solidFill>
                  <a:schemeClr val="tx1"/>
                </a:solidFill>
              </a:rPr>
              <a:t>或者</a:t>
            </a:r>
            <a:r>
              <a:rPr lang="en-US" altLang="zh-CN" sz="2000" dirty="0">
                <a:solidFill>
                  <a:schemeClr val="tx1"/>
                </a:solidFill>
              </a:rPr>
              <a:t>"""</a:t>
            </a:r>
            <a:r>
              <a:rPr lang="zh-CN" altLang="en-US" sz="2000" dirty="0">
                <a:solidFill>
                  <a:schemeClr val="tx1"/>
                </a:solidFill>
              </a:rPr>
              <a:t>引起来的任意文本。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: 圆角 1"/>
          <p:cNvSpPr/>
          <p:nvPr/>
        </p:nvSpPr>
        <p:spPr>
          <a:xfrm>
            <a:off x="6230680" y="1818167"/>
            <a:ext cx="4997180" cy="4146698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20" y="1975120"/>
            <a:ext cx="4218799" cy="380891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804883" y="759981"/>
            <a:ext cx="4085590" cy="706755"/>
            <a:chOff x="5016113" y="1484630"/>
            <a:chExt cx="4085590" cy="706755"/>
          </a:xfrm>
        </p:grpSpPr>
        <p:sp>
          <p:nvSpPr>
            <p:cNvPr id="6" name="矩形 5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序列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04883" y="1398710"/>
            <a:ext cx="4085590" cy="706755"/>
            <a:chOff x="5016113" y="1484630"/>
            <a:chExt cx="4085590" cy="706755"/>
          </a:xfrm>
        </p:grpSpPr>
        <p:sp>
          <p:nvSpPr>
            <p:cNvPr id="30" name="矩形 29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列表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04883" y="2037439"/>
            <a:ext cx="4085590" cy="706755"/>
            <a:chOff x="5016113" y="1484630"/>
            <a:chExt cx="4085590" cy="706755"/>
          </a:xfrm>
        </p:grpSpPr>
        <p:sp>
          <p:nvSpPr>
            <p:cNvPr id="35" name="矩形 34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元组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04883" y="2676168"/>
            <a:ext cx="4085590" cy="706755"/>
            <a:chOff x="5016113" y="1484630"/>
            <a:chExt cx="4085590" cy="706755"/>
          </a:xfrm>
        </p:grpSpPr>
        <p:sp>
          <p:nvSpPr>
            <p:cNvPr id="40" name="矩形 39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04883" y="3314897"/>
            <a:ext cx="4085590" cy="706755"/>
            <a:chOff x="5016113" y="1484630"/>
            <a:chExt cx="4085590" cy="706755"/>
          </a:xfrm>
        </p:grpSpPr>
        <p:sp>
          <p:nvSpPr>
            <p:cNvPr id="17" name="矩形 16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字符串 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804883" y="4592355"/>
            <a:ext cx="4085590" cy="706755"/>
            <a:chOff x="5016113" y="1484630"/>
            <a:chExt cx="4085590" cy="706755"/>
          </a:xfrm>
        </p:grpSpPr>
        <p:sp>
          <p:nvSpPr>
            <p:cNvPr id="44" name="矩形 43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45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/>
                  <a:ea typeface="微软雅黑"/>
                  <a:cs typeface="+mn-cs"/>
                </a:rPr>
                <a:t>7</a:t>
              </a:r>
              <a:endPara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/>
                  <a:ea typeface="微软雅黑"/>
                  <a:cs typeface="+mn-cs"/>
                </a:rPr>
                <a:t>集合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804883" y="3953626"/>
            <a:ext cx="4085590" cy="706755"/>
            <a:chOff x="5016113" y="1484630"/>
            <a:chExt cx="4085590" cy="706755"/>
          </a:xfrm>
        </p:grpSpPr>
        <p:sp>
          <p:nvSpPr>
            <p:cNvPr id="49" name="矩形 48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50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/>
                  <a:ea typeface="微软雅黑"/>
                  <a:cs typeface="+mn-cs"/>
                </a:rPr>
                <a:t>6</a:t>
              </a:r>
              <a:endPara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/>
                  <a:ea typeface="微软雅黑"/>
                  <a:cs typeface="+mn-cs"/>
                </a:rPr>
                <a:t>字典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804883" y="5231083"/>
            <a:ext cx="4085590" cy="706755"/>
            <a:chOff x="5016113" y="1484630"/>
            <a:chExt cx="4085590" cy="706755"/>
          </a:xfrm>
        </p:grpSpPr>
        <p:sp>
          <p:nvSpPr>
            <p:cNvPr id="54" name="矩形 53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55" name="对角圆角矩形 10"/>
            <p:cNvSpPr/>
            <p:nvPr/>
          </p:nvSpPr>
          <p:spPr>
            <a:xfrm>
              <a:off x="5872728" y="1596632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/>
                  <a:ea typeface="微软雅黑"/>
                  <a:cs typeface="+mn-cs"/>
                </a:rPr>
                <a:t>8</a:t>
              </a:r>
              <a:endPara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118870" y="1600835"/>
              <a:ext cx="26507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srgbClr val="FFFFFF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latin typeface="Arial" panose="020B0604020202020204"/>
                  <a:ea typeface="微软雅黑"/>
                </a:rPr>
                <a:t>知识总结及练习题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6.5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字符串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字符串（</a:t>
            </a:r>
            <a:r>
              <a:rPr lang="en-US" altLang="zh-CN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30629" y="1590873"/>
            <a:ext cx="5361995" cy="4672330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运算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字符串加法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字符串乘法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: 圆角 1"/>
          <p:cNvSpPr/>
          <p:nvPr/>
        </p:nvSpPr>
        <p:spPr>
          <a:xfrm>
            <a:off x="6230680" y="1818167"/>
            <a:ext cx="4997180" cy="4146698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92" y="1975120"/>
            <a:ext cx="3484556" cy="380891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6.5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字符串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字符串（</a:t>
            </a:r>
            <a:r>
              <a:rPr lang="en-US" altLang="zh-CN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27516" y="1597184"/>
            <a:ext cx="5361995" cy="4672330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</a:rPr>
              <a:t>索引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可以使用 </a:t>
            </a:r>
            <a:r>
              <a:rPr lang="zh-CN" altLang="en-US" sz="2400" b="1" dirty="0">
                <a:solidFill>
                  <a:srgbClr val="FF0000"/>
                </a:solidFill>
              </a:rPr>
              <a:t>索引</a:t>
            </a:r>
            <a:r>
              <a:rPr lang="zh-CN" altLang="en-US" sz="2400" dirty="0">
                <a:solidFill>
                  <a:schemeClr val="tx1"/>
                </a:solidFill>
              </a:rPr>
              <a:t> 获取一个字符串中 指定位置的字符，索引计数从 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开始。</a:t>
            </a:r>
            <a:endParaRPr lang="zh-CN" alt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矩形: 圆角 1"/>
          <p:cNvSpPr/>
          <p:nvPr/>
        </p:nvSpPr>
        <p:spPr>
          <a:xfrm>
            <a:off x="6230680" y="1818167"/>
            <a:ext cx="4997180" cy="4146698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r="18374" b="57868"/>
          <a:stretch>
            <a:fillRect/>
          </a:stretch>
        </p:blipFill>
        <p:spPr>
          <a:xfrm>
            <a:off x="6507124" y="3168861"/>
            <a:ext cx="4444407" cy="73328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8187220" y="2114815"/>
            <a:ext cx="3419659" cy="2784750"/>
            <a:chOff x="8187220" y="2114815"/>
            <a:chExt cx="3419659" cy="2784750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8367823" y="2721936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8576930" y="2721936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8786037" y="2721936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8995144" y="2721936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204251" y="2721936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9413358" y="2721936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: 圆角 15"/>
            <p:cNvSpPr/>
            <p:nvPr/>
          </p:nvSpPr>
          <p:spPr>
            <a:xfrm>
              <a:off x="8187220" y="2114815"/>
              <a:ext cx="1573315" cy="733289"/>
            </a:xfrm>
            <a:prstGeom prst="roundRect">
              <a:avLst/>
            </a:prstGeom>
            <a:noFill/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0 1 2 3 4 5 </a:t>
              </a:r>
              <a:endParaRPr lang="zh-CN" altLang="en-US" sz="2000" b="1" dirty="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10800000">
              <a:off x="10324185" y="3799633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rot="10800000">
              <a:off x="10533292" y="3799633"/>
              <a:ext cx="0" cy="61668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/>
            <p:cNvSpPr/>
            <p:nvPr/>
          </p:nvSpPr>
          <p:spPr>
            <a:xfrm>
              <a:off x="10033564" y="4166276"/>
              <a:ext cx="1573315" cy="733289"/>
            </a:xfrm>
            <a:prstGeom prst="roundRect">
              <a:avLst/>
            </a:prstGeom>
            <a:noFill/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tx1"/>
                  </a:solidFill>
                  <a:effectLst/>
                </a:rPr>
                <a:t>-</a:t>
              </a:r>
              <a:r>
                <a:rPr lang="en-US" altLang="zh-CN" b="1" dirty="0">
                  <a:solidFill>
                    <a:schemeClr val="tx1"/>
                  </a:solidFill>
                </a:rPr>
                <a:t>2 -1</a:t>
              </a:r>
              <a:endParaRPr lang="zh-CN" altLang="en-US" b="1" dirty="0">
                <a:solidFill>
                  <a:schemeClr val="tx1"/>
                </a:solidFill>
                <a:effectLst/>
              </a:endParaRPr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6.5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字符串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字符串（</a:t>
            </a:r>
            <a:r>
              <a:rPr lang="en-US" altLang="zh-CN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zh-CN" altLang="en-US" sz="2800" b="1" dirty="0">
                <a:solidFill>
                  <a:srgbClr val="0284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800" b="1" dirty="0">
              <a:solidFill>
                <a:srgbClr val="0284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127516" y="1597184"/>
            <a:ext cx="5361995" cy="4672330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352697" y="227293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</a:rPr>
              <a:t>字符串的</a:t>
            </a:r>
            <a:r>
              <a:rPr lang="zh-CN" altLang="en-US" sz="2800" dirty="0">
                <a:solidFill>
                  <a:schemeClr val="tx1"/>
                </a:solidFill>
              </a:rPr>
              <a:t>遍历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: 圆角 1"/>
          <p:cNvSpPr/>
          <p:nvPr/>
        </p:nvSpPr>
        <p:spPr>
          <a:xfrm>
            <a:off x="6230680" y="1818167"/>
            <a:ext cx="4997180" cy="4146698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 descr="截屏2024-03-04 22.39.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180" y="2667000"/>
            <a:ext cx="4181475" cy="1742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6.6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字典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bject 11037"/>
          <p:cNvSpPr txBox="1"/>
          <p:nvPr/>
        </p:nvSpPr>
        <p:spPr>
          <a:xfrm>
            <a:off x="733425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字典（</a:t>
            </a:r>
            <a:r>
              <a:rPr lang="en-US" altLang="zh-CN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dict)</a:t>
            </a:r>
            <a:endParaRPr lang="en-US" altLang="zh-CN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603250" y="1513205"/>
            <a:ext cx="5025390" cy="4672330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733425" y="2042160"/>
            <a:ext cx="4592320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dictionary（字典） 是 除列表以外 </a:t>
            </a:r>
            <a:r>
              <a:rPr lang="en-US" altLang="zh-CN" sz="2000" dirty="0">
                <a:solidFill>
                  <a:srgbClr val="006450"/>
                </a:solidFill>
                <a:sym typeface="+mn-ea"/>
              </a:rPr>
              <a:t>p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ython 之中 最灵活 的数据类型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字典同样可以用来 存储多个数据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通常用于存储 描述一个 物体 的相关信息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和列表的区别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  </a:t>
            </a:r>
            <a:r>
              <a:rPr lang="en-US" altLang="zh-CN" sz="2000" dirty="0">
                <a:solidFill>
                  <a:srgbClr val="006450"/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列表 是 </a:t>
            </a:r>
            <a:r>
              <a:rPr lang="zh-CN" altLang="en-US" sz="2000" b="1" dirty="0">
                <a:solidFill>
                  <a:srgbClr val="006450"/>
                </a:solidFill>
                <a:sym typeface="+mn-ea"/>
              </a:rPr>
              <a:t>有序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 的对象集合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  </a:t>
            </a:r>
            <a:r>
              <a:rPr lang="en-US" altLang="zh-CN" sz="2000" dirty="0">
                <a:solidFill>
                  <a:srgbClr val="006450"/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字典 是 </a:t>
            </a:r>
            <a:r>
              <a:rPr lang="zh-CN" altLang="en-US" sz="2000" b="1" dirty="0">
                <a:solidFill>
                  <a:srgbClr val="006450"/>
                </a:solidFill>
                <a:sym typeface="+mn-ea"/>
              </a:rPr>
              <a:t>无序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 的对象集合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6028055" y="1790700"/>
            <a:ext cx="5419090" cy="3921760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2" name="图片 1" descr="截屏2024-03-04 23.11.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0" y="2281555"/>
            <a:ext cx="4921250" cy="3121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6.6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字典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bject 11037"/>
          <p:cNvSpPr txBox="1"/>
          <p:nvPr/>
        </p:nvSpPr>
        <p:spPr>
          <a:xfrm>
            <a:off x="733425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字典（</a:t>
            </a:r>
            <a:r>
              <a:rPr lang="en-US" altLang="zh-CN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dict)</a:t>
            </a:r>
            <a:endParaRPr lang="en-US" altLang="zh-CN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603250" y="1513205"/>
            <a:ext cx="5025390" cy="5012055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733425" y="2042160"/>
            <a:ext cx="4592320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06450"/>
                </a:solidFill>
                <a:sym typeface="+mn-ea"/>
              </a:rPr>
              <a:t>字典用 {} 定义</a:t>
            </a:r>
            <a:endParaRPr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06450"/>
                </a:solidFill>
                <a:sym typeface="+mn-ea"/>
              </a:rPr>
              <a:t>字典使用 键值对 存储数据，键值对之间使用 , 分隔</a:t>
            </a:r>
            <a:endParaRPr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06450"/>
                </a:solidFill>
                <a:sym typeface="+mn-ea"/>
              </a:rPr>
              <a:t>  键 key 是索引</a:t>
            </a:r>
            <a:endParaRPr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06450"/>
                </a:solidFill>
                <a:sym typeface="+mn-ea"/>
              </a:rPr>
              <a:t>  值 value 是数据</a:t>
            </a:r>
            <a:endParaRPr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06450"/>
                </a:solidFill>
                <a:sym typeface="+mn-ea"/>
              </a:rPr>
              <a:t>  键 和 值 之间使用 : 分隔</a:t>
            </a:r>
            <a:endParaRPr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06450"/>
                </a:solidFill>
                <a:sym typeface="+mn-ea"/>
              </a:rPr>
              <a:t>  键必须是唯一的</a:t>
            </a:r>
            <a:endParaRPr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06450"/>
                </a:solidFill>
                <a:sym typeface="+mn-ea"/>
              </a:rPr>
              <a:t>  值 可以取任何数据类型，但 键 只能使用 字符串、数字或 元组</a:t>
            </a:r>
            <a:endParaRPr sz="2000" dirty="0">
              <a:solidFill>
                <a:srgbClr val="006450"/>
              </a:solidFill>
              <a:sym typeface="+mn-ea"/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6028055" y="1790700"/>
            <a:ext cx="5419090" cy="4103370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2" name="图片 1" descr="截屏2024-03-04 23.11.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0" y="2281555"/>
            <a:ext cx="4921250" cy="3121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6.7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集合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bject 11037"/>
          <p:cNvSpPr txBox="1"/>
          <p:nvPr/>
        </p:nvSpPr>
        <p:spPr>
          <a:xfrm>
            <a:off x="733425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集合</a:t>
            </a:r>
            <a:r>
              <a:rPr lang="en-US" altLang="zh-CN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( set )</a:t>
            </a:r>
            <a:endParaRPr lang="en-US" altLang="zh-CN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603250" y="1513205"/>
            <a:ext cx="5025390" cy="4672330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733425" y="2042160"/>
            <a:ext cx="4592320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不允许有重复元素，如果添加重复元素，则会自动过滤，可以进行交集、并集的运算。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是一种无序且无重复元素的数据结构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与dict类似，是一组key的集合(不存储value)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6028055" y="1790700"/>
            <a:ext cx="5419090" cy="3273425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2" name="图片 1" descr="截屏2024-03-05 00.52.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030" y="2327910"/>
            <a:ext cx="4861560" cy="21990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4001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课后甜点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bject 11037"/>
          <p:cNvSpPr txBox="1"/>
          <p:nvPr/>
        </p:nvSpPr>
        <p:spPr>
          <a:xfrm>
            <a:off x="733425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可变类型</a:t>
            </a:r>
            <a:r>
              <a:rPr lang="en-US" altLang="zh-CN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 &amp; 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不可变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类型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978535" y="1513205"/>
            <a:ext cx="8722360" cy="4672330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1727835" y="1889125"/>
            <a:ext cx="7223760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不可变数据类型在创建后，其值就不能被改变。Python中的以下数据类型是不可变的：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1. 数字（例如：int, float, complex）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2. 字符串（例如：str）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3. 元组（例如：tuple）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4. 布尔类型（例如：bool）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4001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课后甜点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bject 11037"/>
          <p:cNvSpPr txBox="1"/>
          <p:nvPr/>
        </p:nvSpPr>
        <p:spPr>
          <a:xfrm>
            <a:off x="733425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可变类型</a:t>
            </a:r>
            <a:r>
              <a:rPr lang="en-US" altLang="zh-CN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 &amp; 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不可变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类型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978535" y="1513205"/>
            <a:ext cx="8722360" cy="4672330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1727835" y="1889125"/>
            <a:ext cx="7223760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可变数据类型的值可以在创建后被改变。Python中的以下数据类型是可变的：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1. 列表（例如：list）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2. 字典（例如：dict）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3. 集合（例如：set）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169035"/>
            <a:ext cx="9319895" cy="475361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08500" y="3240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94681" y="1787097"/>
          <a:ext cx="5402637" cy="3283806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748426"/>
                <a:gridCol w="3654211"/>
              </a:tblGrid>
              <a:tr h="547301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b="1">
                          <a:effectLst/>
                        </a:rPr>
                        <a:t>单词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b="1" dirty="0">
                          <a:effectLst/>
                        </a:rPr>
                        <a:t>释义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54730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list</a:t>
                      </a:r>
                      <a:endParaRPr lang="en-US" sz="24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列表</a:t>
                      </a:r>
                      <a:endParaRPr lang="zh-CN" altLang="en-US" sz="24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54730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dictionary</a:t>
                      </a:r>
                      <a:endParaRPr lang="en-US" sz="24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字典</a:t>
                      </a:r>
                      <a:r>
                        <a:rPr lang="en-US" altLang="zh-CN" sz="2400">
                          <a:effectLst/>
                        </a:rPr>
                        <a:t>|</a:t>
                      </a:r>
                      <a:r>
                        <a:rPr lang="zh-CN" altLang="en-US" sz="2400">
                          <a:effectLst/>
                        </a:rPr>
                        <a:t>文件夹</a:t>
                      </a:r>
                      <a:r>
                        <a:rPr lang="en-US" altLang="zh-CN" sz="2400">
                          <a:effectLst/>
                        </a:rPr>
                        <a:t>|</a:t>
                      </a:r>
                      <a:r>
                        <a:rPr lang="zh-CN" altLang="en-US" sz="2400">
                          <a:effectLst/>
                        </a:rPr>
                        <a:t>目录</a:t>
                      </a:r>
                      <a:endParaRPr lang="zh-CN" altLang="en-US" sz="24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54730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tuple</a:t>
                      </a:r>
                      <a:endParaRPr lang="en-US" sz="24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元组</a:t>
                      </a:r>
                      <a:endParaRPr lang="zh-CN" altLang="en-US" sz="24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54730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min</a:t>
                      </a:r>
                      <a:endParaRPr lang="en-US" sz="24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最小值</a:t>
                      </a:r>
                      <a:endParaRPr lang="zh-CN" altLang="en-US" sz="24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54730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max</a:t>
                      </a:r>
                      <a:endParaRPr lang="en-US" sz="24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最大值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08500" y="3240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 descr="截屏2024-03-05 01.26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20" y="958215"/>
            <a:ext cx="6066155" cy="5371465"/>
          </a:xfrm>
          <a:prstGeom prst="rect">
            <a:avLst/>
          </a:prstGeom>
          <a:ln>
            <a:solidFill>
              <a:srgbClr val="006450"/>
            </a:solidFill>
          </a:ln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序列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bject 11037"/>
          <p:cNvSpPr txBox="1"/>
          <p:nvPr/>
        </p:nvSpPr>
        <p:spPr>
          <a:xfrm>
            <a:off x="734060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序列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603250" y="1513205"/>
            <a:ext cx="5025390" cy="4672330"/>
          </a:xfrm>
          <a:prstGeom prst="rect">
            <a:avLst/>
          </a:prstGeom>
        </p:spPr>
      </p:pic>
      <p:sp>
        <p:nvSpPr>
          <p:cNvPr id="4" name="矩形: 圆角 1"/>
          <p:cNvSpPr/>
          <p:nvPr/>
        </p:nvSpPr>
        <p:spPr>
          <a:xfrm>
            <a:off x="976630" y="2042160"/>
            <a:ext cx="4074795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在</a:t>
            </a:r>
            <a:r>
              <a:rPr lang="en-US" altLang="zh-CN" sz="2000" dirty="0">
                <a:solidFill>
                  <a:srgbClr val="006450"/>
                </a:solidFill>
                <a:sym typeface="+mn-ea"/>
              </a:rPr>
              <a:t>python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中，有这样一些类型，它们的成员是有序排列的，并且可以通过下标访问成员，这些类型称之为序列。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包括：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列表、</a:t>
            </a:r>
            <a:r>
              <a:rPr lang="en-US" altLang="zh-CN" sz="2000" dirty="0">
                <a:solidFill>
                  <a:srgbClr val="006450"/>
                </a:solidFill>
                <a:sym typeface="+mn-ea"/>
              </a:rPr>
              <a:t>range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、元组和字符串；</a:t>
            </a:r>
            <a:endParaRPr lang="zh-CN" altLang="en-US" sz="2000" dirty="0">
              <a:solidFill>
                <a:srgbClr val="006450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sz="2800" dirty="0"/>
              <a:t>1. 关于Python的列表，描述错误的选项是</a:t>
            </a:r>
            <a:endParaRPr sz="2800" dirty="0"/>
          </a:p>
          <a:p>
            <a:endParaRPr sz="2800" dirty="0"/>
          </a:p>
          <a:p>
            <a:r>
              <a:rPr sz="2800" dirty="0"/>
              <a:t>A. Python列表是包含0个或者多个对象引用的有序序列</a:t>
            </a:r>
            <a:endParaRPr sz="2800" dirty="0"/>
          </a:p>
          <a:p>
            <a:r>
              <a:rPr sz="2800" dirty="0"/>
              <a:t>B. Python列表用中括号[]表示</a:t>
            </a:r>
            <a:endParaRPr sz="2800" dirty="0"/>
          </a:p>
          <a:p>
            <a:r>
              <a:rPr sz="2800" dirty="0"/>
              <a:t>C. Python列表是一个可以修改数据项的序列类型</a:t>
            </a:r>
            <a:endParaRPr sz="2800" dirty="0"/>
          </a:p>
          <a:p>
            <a:r>
              <a:rPr sz="2800" dirty="0"/>
              <a:t>D. Python列表的长度不可变的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1" y="477396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498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sz="2800" dirty="0"/>
              <a:t>2. 运行下方代码段，输出的是（  ）。</a:t>
            </a:r>
            <a:endParaRPr sz="2800" dirty="0"/>
          </a:p>
          <a:p>
            <a:r>
              <a:rPr sz="2000" dirty="0"/>
              <a:t>scores = [95, 93, 98]</a:t>
            </a:r>
            <a:endParaRPr sz="2000" dirty="0"/>
          </a:p>
          <a:p>
            <a:r>
              <a:rPr sz="2000" dirty="0"/>
              <a:t>scores.append('2')</a:t>
            </a:r>
            <a:endParaRPr sz="2000" dirty="0"/>
          </a:p>
          <a:p>
            <a:r>
              <a:rPr sz="2000" dirty="0"/>
              <a:t>print(scores)</a:t>
            </a:r>
            <a:endParaRPr sz="2000" dirty="0"/>
          </a:p>
          <a:p>
            <a:endParaRPr sz="2800" dirty="0"/>
          </a:p>
          <a:p>
            <a:r>
              <a:rPr sz="2400" dirty="0"/>
              <a:t>A． [95, 93, 98, [2]] </a:t>
            </a:r>
            <a:endParaRPr sz="2400" dirty="0"/>
          </a:p>
          <a:p>
            <a:r>
              <a:rPr sz="2400" dirty="0"/>
              <a:t>B． [95, 93, 98, ['2']]</a:t>
            </a:r>
            <a:endParaRPr sz="2400" dirty="0"/>
          </a:p>
          <a:p>
            <a:r>
              <a:rPr sz="2400" dirty="0"/>
              <a:t>C． [95, 93, 98, 2] </a:t>
            </a:r>
            <a:endParaRPr sz="2400" dirty="0"/>
          </a:p>
          <a:p>
            <a:r>
              <a:rPr sz="2400" dirty="0"/>
              <a:t>D． [95, 93, 98, '2']</a:t>
            </a:r>
            <a:endParaRPr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81" y="5675029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sz="2800" dirty="0"/>
              <a:t>3. 以下选项中能输出随机列表元素最大值的是</a:t>
            </a:r>
            <a:endParaRPr sz="2800" dirty="0"/>
          </a:p>
          <a:p>
            <a:r>
              <a:rPr sz="2800" dirty="0"/>
              <a:t>A. print(listV.max())</a:t>
            </a:r>
            <a:endParaRPr sz="2800" dirty="0"/>
          </a:p>
          <a:p>
            <a:r>
              <a:rPr sz="2800" dirty="0"/>
              <a:t>B. print(listV.pop(i))</a:t>
            </a:r>
            <a:endParaRPr sz="2800" dirty="0"/>
          </a:p>
          <a:p>
            <a:r>
              <a:rPr sz="2800" dirty="0"/>
              <a:t>C. print(max(listV))</a:t>
            </a:r>
            <a:endParaRPr sz="2800" dirty="0"/>
          </a:p>
          <a:p>
            <a:r>
              <a:rPr sz="2800" dirty="0"/>
              <a:t>D. print(listV.reverse(i))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81" y="3315369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sz="2800" dirty="0"/>
              <a:t>4. 字典是另一种可变容器模型，（  ）存储任意类型的对象。</a:t>
            </a:r>
            <a:endParaRPr sz="2800" dirty="0"/>
          </a:p>
          <a:p>
            <a:r>
              <a:rPr sz="2800" dirty="0"/>
              <a:t>A. 可</a:t>
            </a:r>
            <a:endParaRPr sz="2800" dirty="0"/>
          </a:p>
          <a:p>
            <a:r>
              <a:rPr sz="2800" dirty="0"/>
              <a:t>B. 不可</a:t>
            </a:r>
            <a:endParaRPr sz="2800" dirty="0"/>
          </a:p>
          <a:p>
            <a:r>
              <a:rPr sz="2800" dirty="0"/>
              <a:t>C. 不确定</a:t>
            </a:r>
            <a:endParaRPr sz="2800" dirty="0"/>
          </a:p>
          <a:p>
            <a:r>
              <a:rPr sz="2800" dirty="0"/>
              <a:t>D. 无法确定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43376" y="202822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sz="2800" dirty="0"/>
              <a:t>5. 以下关于字典的描述，错误的是</a:t>
            </a:r>
            <a:endParaRPr sz="2800" dirty="0"/>
          </a:p>
          <a:p>
            <a:r>
              <a:rPr sz="2800" dirty="0"/>
              <a:t>A. 字典中元素以键信息为索引访问</a:t>
            </a:r>
            <a:endParaRPr sz="2800" dirty="0"/>
          </a:p>
          <a:p>
            <a:r>
              <a:rPr sz="2800" dirty="0"/>
              <a:t>B. 字典长度是可变的</a:t>
            </a:r>
            <a:endParaRPr sz="2800" dirty="0"/>
          </a:p>
          <a:p>
            <a:r>
              <a:rPr sz="2800" dirty="0"/>
              <a:t>C. 字典是键值对的集合</a:t>
            </a:r>
            <a:endParaRPr sz="2800" dirty="0"/>
          </a:p>
          <a:p>
            <a:r>
              <a:rPr sz="2800" dirty="0"/>
              <a:t>D. 字典中的键可以对应多个值信息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81" y="4087529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sz="2800" dirty="0"/>
              <a:t>6. 字典是另一种可变容器模型，且可存储任意类型对象。字典的每个键值key=&gt;value对用（）分割，每个键值对之间用（）分割，整个字典包含在（  ）中。</a:t>
            </a:r>
            <a:endParaRPr sz="2800" dirty="0"/>
          </a:p>
          <a:p>
            <a:r>
              <a:rPr sz="2800" dirty="0"/>
              <a:t>A.  {}  :  ,</a:t>
            </a:r>
            <a:endParaRPr sz="2800" dirty="0"/>
          </a:p>
          <a:p>
            <a:r>
              <a:rPr sz="2800" dirty="0"/>
              <a:t>B.  ,  :  {}</a:t>
            </a:r>
            <a:endParaRPr sz="2800" dirty="0"/>
          </a:p>
          <a:p>
            <a:r>
              <a:rPr sz="2800" dirty="0"/>
              <a:t>C.  {}  ,  :</a:t>
            </a:r>
            <a:endParaRPr sz="2800" dirty="0"/>
          </a:p>
          <a:p>
            <a:r>
              <a:rPr sz="2800" dirty="0"/>
              <a:t>D.  :  ,  {}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81" y="5281329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sz="2800" dirty="0"/>
              <a:t>7. 阅读下面代码，输出结果（  ）</a:t>
            </a:r>
            <a:endParaRPr sz="2800" dirty="0"/>
          </a:p>
          <a:p>
            <a:r>
              <a:rPr sz="2800" dirty="0"/>
              <a:t>dict={'a':1,'b':2,'</a:t>
            </a:r>
            <a:r>
              <a:rPr lang="en-US" sz="2800" dirty="0"/>
              <a:t>c</a:t>
            </a:r>
            <a:r>
              <a:rPr sz="2800" dirty="0"/>
              <a:t>':3}</a:t>
            </a:r>
            <a:endParaRPr sz="2800" dirty="0"/>
          </a:p>
          <a:p>
            <a:r>
              <a:rPr sz="2800" dirty="0"/>
              <a:t>print(dict['b'])</a:t>
            </a:r>
            <a:endParaRPr sz="2800" dirty="0"/>
          </a:p>
          <a:p>
            <a:r>
              <a:rPr sz="2800" dirty="0"/>
              <a:t>A. 3</a:t>
            </a:r>
            <a:endParaRPr sz="2800" dirty="0"/>
          </a:p>
          <a:p>
            <a:r>
              <a:rPr sz="2800" dirty="0"/>
              <a:t>B. 2</a:t>
            </a:r>
            <a:endParaRPr sz="2800" dirty="0"/>
          </a:p>
          <a:p>
            <a:r>
              <a:rPr sz="2800" dirty="0"/>
              <a:t>C. 1</a:t>
            </a:r>
            <a:endParaRPr sz="2800" dirty="0"/>
          </a:p>
          <a:p>
            <a:r>
              <a:rPr sz="2800" dirty="0"/>
              <a:t>D. 0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90366" y="4029109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sz="2800" dirty="0"/>
              <a:t>8.</a:t>
            </a:r>
            <a:r>
              <a:rPr sz="2800" dirty="0"/>
              <a:t> 字典 d={'Name': 'Kate', 'No': '1001', 'Age': '20'}，表达式len(d)的值为</a:t>
            </a:r>
            <a:endParaRPr sz="2800" dirty="0"/>
          </a:p>
          <a:p>
            <a:r>
              <a:rPr sz="2800" dirty="0"/>
              <a:t>A. 12</a:t>
            </a:r>
            <a:endParaRPr sz="2800" dirty="0"/>
          </a:p>
          <a:p>
            <a:r>
              <a:rPr sz="2800" dirty="0"/>
              <a:t>B. 9</a:t>
            </a:r>
            <a:endParaRPr sz="2800" dirty="0"/>
          </a:p>
          <a:p>
            <a:r>
              <a:rPr sz="2800" dirty="0"/>
              <a:t>C. 6</a:t>
            </a:r>
            <a:endParaRPr sz="2800" dirty="0"/>
          </a:p>
          <a:p>
            <a:r>
              <a:rPr sz="2800" dirty="0"/>
              <a:t>D. 3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01796" y="4742849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sz="2800" dirty="0"/>
              <a:t>9</a:t>
            </a:r>
            <a:r>
              <a:rPr sz="2800" dirty="0"/>
              <a:t>. 运行下方代码段，输出的是（     ）。</a:t>
            </a:r>
            <a:endParaRPr sz="2800" dirty="0"/>
          </a:p>
          <a:p>
            <a:r>
              <a:rPr sz="2800" dirty="0"/>
              <a:t>a, b, str = 2, 5, 'independ'</a:t>
            </a:r>
            <a:endParaRPr sz="2800" dirty="0"/>
          </a:p>
          <a:p>
            <a:r>
              <a:rPr sz="2800" dirty="0"/>
              <a:t>print(str[a:b])</a:t>
            </a:r>
            <a:endParaRPr sz="2800" dirty="0"/>
          </a:p>
          <a:p>
            <a:r>
              <a:rPr sz="2800" dirty="0"/>
              <a:t>A．ep </a:t>
            </a:r>
            <a:endParaRPr sz="2800" dirty="0"/>
          </a:p>
          <a:p>
            <a:r>
              <a:rPr sz="2800" dirty="0"/>
              <a:t>B．dep </a:t>
            </a:r>
            <a:endParaRPr sz="2800" dirty="0"/>
          </a:p>
          <a:p>
            <a:r>
              <a:rPr sz="2800" dirty="0"/>
              <a:t>C．depe </a:t>
            </a:r>
            <a:endParaRPr sz="2800" dirty="0"/>
          </a:p>
          <a:p>
            <a:r>
              <a:rPr sz="2800" dirty="0"/>
              <a:t>D．ndep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90366" y="4029109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sz="2800" dirty="0"/>
              <a:t>1</a:t>
            </a:r>
            <a:r>
              <a:rPr lang="en-US" sz="2800" dirty="0"/>
              <a:t>0</a:t>
            </a:r>
            <a:r>
              <a:rPr sz="2800" dirty="0"/>
              <a:t>. s = " Python", 能够显示输出 Python 的选项是（     ）。</a:t>
            </a:r>
            <a:endParaRPr sz="2800" dirty="0"/>
          </a:p>
          <a:p>
            <a:r>
              <a:rPr sz="2800" dirty="0"/>
              <a:t>A. print(s[0:-1])</a:t>
            </a:r>
            <a:endParaRPr sz="2800" dirty="0"/>
          </a:p>
          <a:p>
            <a:r>
              <a:rPr sz="2800" dirty="0"/>
              <a:t>B. print(s[-1:0])</a:t>
            </a:r>
            <a:endParaRPr sz="2800" dirty="0"/>
          </a:p>
          <a:p>
            <a:r>
              <a:rPr sz="2800" dirty="0"/>
              <a:t>C. print(s[:6])</a:t>
            </a:r>
            <a:endParaRPr sz="2800" dirty="0"/>
          </a:p>
          <a:p>
            <a:r>
              <a:rPr sz="2800" dirty="0"/>
              <a:t>D. print(s[:])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90366" y="4029109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序列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0570" y="2141855"/>
          <a:ext cx="7422515" cy="161163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12545"/>
                <a:gridCol w="2550795"/>
                <a:gridCol w="3559175"/>
              </a:tblGrid>
              <a:tr h="31496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1">
                          <a:effectLst/>
                        </a:rPr>
                        <a:t>函数</a:t>
                      </a:r>
                      <a:endParaRPr lang="zh-CN" altLang="en-US" sz="1600" b="1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1">
                          <a:effectLst/>
                        </a:rPr>
                        <a:t>描述</a:t>
                      </a:r>
                      <a:endParaRPr lang="zh-CN" altLang="en-US" sz="1600" b="1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1">
                          <a:effectLst/>
                        </a:rPr>
                        <a:t>备注</a:t>
                      </a:r>
                      <a:endParaRPr lang="zh-CN" altLang="en-US" sz="1600" b="1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26606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len(item)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计算容器中元素个数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29654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del(item)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删除变量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del </a:t>
                      </a:r>
                      <a:r>
                        <a:rPr lang="zh-CN" altLang="en-US" sz="1600">
                          <a:effectLst/>
                        </a:rPr>
                        <a:t>有两种方式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max(item)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返回容器中元素最大值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如果是字典，只针对 </a:t>
                      </a:r>
                      <a:r>
                        <a:rPr lang="en-US" sz="1600">
                          <a:effectLst/>
                        </a:rPr>
                        <a:t>key </a:t>
                      </a:r>
                      <a:r>
                        <a:rPr lang="zh-CN" altLang="en-US" sz="1600">
                          <a:effectLst/>
                        </a:rPr>
                        <a:t>比较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3517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min(item)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返回容器中元素最小值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如果是字典，只针对 </a:t>
                      </a:r>
                      <a:r>
                        <a:rPr lang="en-US" sz="1600" dirty="0">
                          <a:effectLst/>
                        </a:rPr>
                        <a:t>key </a:t>
                      </a:r>
                      <a:r>
                        <a:rPr lang="zh-CN" altLang="en-US" sz="1600" dirty="0">
                          <a:effectLst/>
                        </a:rPr>
                        <a:t>比较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08500" y="313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50570" y="4525645"/>
          <a:ext cx="8225155" cy="64135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991235"/>
                <a:gridCol w="2117725"/>
                <a:gridCol w="1253490"/>
                <a:gridCol w="3862705"/>
              </a:tblGrid>
              <a:tr h="31496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1">
                          <a:effectLst/>
                        </a:rPr>
                        <a:t>描述</a:t>
                      </a:r>
                      <a:endParaRPr lang="zh-CN" altLang="en-US" sz="1600" b="1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Python </a:t>
                      </a:r>
                      <a:r>
                        <a:rPr lang="zh-CN" altLang="en-US" sz="1600" b="1">
                          <a:effectLst/>
                        </a:rPr>
                        <a:t>表达式</a:t>
                      </a:r>
                      <a:endParaRPr lang="zh-CN" altLang="en-US" sz="1600" b="1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1">
                          <a:effectLst/>
                        </a:rPr>
                        <a:t>结果</a:t>
                      </a:r>
                      <a:endParaRPr lang="zh-CN" altLang="en-US" sz="1600" b="1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1">
                          <a:effectLst/>
                        </a:rPr>
                        <a:t>支持的数据类型</a:t>
                      </a:r>
                      <a:endParaRPr lang="zh-CN" altLang="en-US" sz="1600" b="1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32639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effectLst/>
                        </a:rPr>
                        <a:t>切片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"0123456789"[::-2]</a:t>
                      </a:r>
                      <a:endParaRPr lang="en-US" altLang="zh-CN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"97531"</a:t>
                      </a:r>
                      <a:endParaRPr lang="en-US" altLang="zh-CN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字符串、列表、元组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08500" y="2401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Object 11037"/>
          <p:cNvSpPr txBox="1"/>
          <p:nvPr/>
        </p:nvSpPr>
        <p:spPr>
          <a:xfrm>
            <a:off x="734060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序列的通用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操作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4000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案例实战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4637" y="3013501"/>
            <a:ext cx="66827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人生苦短，我用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序列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08500" y="313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49935" y="2055495"/>
          <a:ext cx="10055225" cy="288798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29410"/>
                <a:gridCol w="2286000"/>
                <a:gridCol w="2071370"/>
                <a:gridCol w="1525270"/>
                <a:gridCol w="2543175"/>
              </a:tblGrid>
              <a:tr h="48133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1">
                          <a:effectLst/>
                        </a:rPr>
                        <a:t>运算符</a:t>
                      </a:r>
                      <a:endParaRPr lang="zh-CN" altLang="en-US" sz="1600" b="1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Python </a:t>
                      </a:r>
                      <a:r>
                        <a:rPr lang="zh-CN" altLang="en-US" sz="1600" b="1">
                          <a:effectLst/>
                        </a:rPr>
                        <a:t>表达式</a:t>
                      </a:r>
                      <a:endParaRPr lang="zh-CN" altLang="en-US" sz="1600" b="1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1">
                          <a:effectLst/>
                        </a:rPr>
                        <a:t>结果</a:t>
                      </a:r>
                      <a:endParaRPr lang="zh-CN" altLang="en-US" sz="1600" b="1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1">
                          <a:effectLst/>
                        </a:rPr>
                        <a:t>描述</a:t>
                      </a:r>
                      <a:endParaRPr lang="zh-CN" altLang="en-US" sz="1600" b="1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1">
                          <a:effectLst/>
                        </a:rPr>
                        <a:t>支持的数据类型</a:t>
                      </a:r>
                      <a:endParaRPr lang="zh-CN" altLang="en-US" sz="1600" b="1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4813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</a:rPr>
                        <a:t>+</a:t>
                      </a:r>
                      <a:endParaRPr lang="en-US" altLang="zh-CN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[1, 2] + [3, 4]</a:t>
                      </a:r>
                      <a:endParaRPr lang="en-US" altLang="zh-CN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[1, 2, 3, 4]</a:t>
                      </a:r>
                      <a:endParaRPr lang="en-US" altLang="zh-CN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合并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字符串、列表、元组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48133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effectLst/>
                        </a:rPr>
                        <a:t>*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["Hi!"] * 4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['Hi!', 'Hi!', 'Hi!', 'Hi!']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重复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字符串、列表、元组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4813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in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 in (1, 2, 3)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元素是否存在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字符串、列表、元组、字典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4813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not in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 not in (1, 2, 3)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元素是否不存在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字符串、列表、元组、字典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4813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</a:rPr>
                        <a:t>&gt; &gt;= == &lt; &lt;=</a:t>
                      </a:r>
                      <a:endParaRPr lang="en-US" altLang="zh-CN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(1, 2, 3) &lt; (2, 2, 3)</a:t>
                      </a:r>
                      <a:endParaRPr lang="en-US" altLang="zh-CN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元素比较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字符串、列表、元组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10" name="Object 11037"/>
          <p:cNvSpPr txBox="1"/>
          <p:nvPr/>
        </p:nvSpPr>
        <p:spPr>
          <a:xfrm>
            <a:off x="734060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序列的通用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操作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1037"/>
          <p:cNvSpPr txBox="1"/>
          <p:nvPr/>
        </p:nvSpPr>
        <p:spPr>
          <a:xfrm>
            <a:off x="734060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列表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603250" y="1513205"/>
            <a:ext cx="5025390" cy="4672330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976630" y="2042160"/>
            <a:ext cx="4349115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存储一个数据可以采用变量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问题：需要同时存储多个数据，该怎么做？</a:t>
            </a:r>
            <a:endParaRPr lang="zh-CN" altLang="en-US" sz="2000" dirty="0">
              <a:solidFill>
                <a:srgbClr val="006450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6028055" y="1790700"/>
            <a:ext cx="5419090" cy="3273425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2612390"/>
            <a:ext cx="4916805" cy="16300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1037"/>
          <p:cNvSpPr txBox="1"/>
          <p:nvPr/>
        </p:nvSpPr>
        <p:spPr>
          <a:xfrm>
            <a:off x="734060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列表的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定义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603250" y="1513205"/>
            <a:ext cx="11271885" cy="4672330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1165860" y="1992630"/>
            <a:ext cx="9859645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rgbClr val="006450"/>
                </a:solidFill>
                <a:sym typeface="+mn-ea"/>
              </a:rPr>
              <a:t>List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（列表） 是 </a:t>
            </a:r>
            <a:r>
              <a:rPr lang="en-US" altLang="zh-CN" sz="2000" dirty="0">
                <a:solidFill>
                  <a:srgbClr val="006450"/>
                </a:solidFill>
                <a:sym typeface="+mn-ea"/>
              </a:rPr>
              <a:t>Python 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中使用 </a:t>
            </a:r>
            <a:r>
              <a:rPr lang="zh-CN" altLang="en-US" sz="2000" b="1" dirty="0">
                <a:solidFill>
                  <a:srgbClr val="006450"/>
                </a:solidFill>
                <a:sym typeface="+mn-ea"/>
              </a:rPr>
              <a:t>最频繁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 的数据类型，在其他语言中通常叫做 </a:t>
            </a:r>
            <a:r>
              <a:rPr lang="zh-CN" altLang="en-US" sz="2000" b="1" dirty="0">
                <a:solidFill>
                  <a:srgbClr val="006450"/>
                </a:solidFill>
                <a:sym typeface="+mn-ea"/>
              </a:rPr>
              <a:t>数组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专门用于存储 </a:t>
            </a:r>
            <a:r>
              <a:rPr lang="zh-CN" altLang="en-US" sz="2000" b="1" dirty="0">
                <a:solidFill>
                  <a:srgbClr val="006450"/>
                </a:solidFill>
                <a:sym typeface="+mn-ea"/>
              </a:rPr>
              <a:t>一串 信息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列表用 </a:t>
            </a:r>
            <a:r>
              <a:rPr lang="en-US" altLang="zh-CN" sz="2000" dirty="0">
                <a:solidFill>
                  <a:srgbClr val="006450"/>
                </a:solidFill>
                <a:sym typeface="+mn-ea"/>
              </a:rPr>
              <a:t>[  ]  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定义，</a:t>
            </a:r>
            <a:r>
              <a:rPr lang="zh-CN" altLang="en-US" sz="2000" b="1" dirty="0">
                <a:solidFill>
                  <a:srgbClr val="006450"/>
                </a:solidFill>
                <a:sym typeface="+mn-ea"/>
              </a:rPr>
              <a:t>数据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 之间使用 </a:t>
            </a:r>
            <a:r>
              <a:rPr lang="en-US" altLang="zh-CN" sz="2000" dirty="0">
                <a:solidFill>
                  <a:srgbClr val="006450"/>
                </a:solidFill>
                <a:sym typeface="+mn-ea"/>
              </a:rPr>
              <a:t>, 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分隔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列表的 </a:t>
            </a:r>
            <a:r>
              <a:rPr lang="zh-CN" altLang="en-US" sz="2000" b="1" dirty="0">
                <a:solidFill>
                  <a:srgbClr val="006450"/>
                </a:solidFill>
                <a:sym typeface="+mn-ea"/>
              </a:rPr>
              <a:t>索引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 从 </a:t>
            </a:r>
            <a:r>
              <a:rPr lang="en-US" altLang="zh-CN" sz="2000" dirty="0">
                <a:solidFill>
                  <a:srgbClr val="006450"/>
                </a:solidFill>
                <a:sym typeface="+mn-ea"/>
              </a:rPr>
              <a:t>0 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开始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b="1" dirty="0">
                <a:solidFill>
                  <a:srgbClr val="006450"/>
                </a:solidFill>
                <a:sym typeface="+mn-ea"/>
              </a:rPr>
              <a:t>索引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 就是数据在 </a:t>
            </a:r>
            <a:r>
              <a:rPr lang="zh-CN" altLang="en-US" sz="2000" b="1" dirty="0">
                <a:solidFill>
                  <a:srgbClr val="006450"/>
                </a:solidFill>
                <a:sym typeface="+mn-ea"/>
              </a:rPr>
              <a:t>列表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 中的位置编号，</a:t>
            </a:r>
            <a:r>
              <a:rPr lang="zh-CN" altLang="en-US" sz="2000" b="1" dirty="0">
                <a:solidFill>
                  <a:srgbClr val="006450"/>
                </a:solidFill>
                <a:sym typeface="+mn-ea"/>
              </a:rPr>
              <a:t>索引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 又可以被称为 </a:t>
            </a:r>
            <a:r>
              <a:rPr lang="zh-CN" altLang="en-US" sz="2000" b="1" dirty="0">
                <a:solidFill>
                  <a:srgbClr val="006450"/>
                </a:solidFill>
                <a:sym typeface="+mn-ea"/>
              </a:rPr>
              <a:t>下标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注意：从列表中取值时，如果 </a:t>
            </a:r>
            <a:r>
              <a:rPr lang="zh-CN" altLang="en-US" sz="2000" b="1" dirty="0">
                <a:solidFill>
                  <a:srgbClr val="006450"/>
                </a:solidFill>
                <a:sym typeface="+mn-ea"/>
              </a:rPr>
              <a:t>超出索引范围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，程序会报错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 marL="342900" indent="-342900" algn="l">
              <a:lnSpc>
                <a:spcPct val="150000"/>
              </a:lnSpc>
            </a:pPr>
            <a:endParaRPr lang="zh-CN" altLang="en-US" sz="2000" dirty="0">
              <a:solidFill>
                <a:srgbClr val="006450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1037"/>
          <p:cNvSpPr txBox="1"/>
          <p:nvPr/>
        </p:nvSpPr>
        <p:spPr>
          <a:xfrm>
            <a:off x="734060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创建列表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pic>
        <p:nvPicPr>
          <p:cNvPr id="27" name="图片 2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603250" y="1513205"/>
            <a:ext cx="5025390" cy="4672330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976630" y="2042160"/>
            <a:ext cx="4744720" cy="3921125"/>
          </a:xfrm>
          <a:prstGeom prst="roundRect">
            <a:avLst>
              <a:gd name="adj" fmla="val 10857"/>
            </a:avLst>
          </a:prstGeom>
          <a:noFill/>
          <a:ln w="952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语法：</a:t>
            </a:r>
            <a:endParaRPr lang="zh-CN" altLang="en-US" sz="2000" dirty="0">
              <a:solidFill>
                <a:srgbClr val="00645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列表名 </a:t>
            </a:r>
            <a:r>
              <a:rPr lang="en-US" altLang="zh-CN" sz="2000" dirty="0">
                <a:solidFill>
                  <a:srgbClr val="006450"/>
                </a:solidFill>
                <a:sym typeface="+mn-ea"/>
              </a:rPr>
              <a:t>= [ 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元素</a:t>
            </a:r>
            <a:r>
              <a:rPr lang="en-US" altLang="zh-CN" sz="2000" dirty="0">
                <a:solidFill>
                  <a:srgbClr val="006450"/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，元素</a:t>
            </a:r>
            <a:r>
              <a:rPr lang="en-US" altLang="zh-CN" sz="2000" dirty="0">
                <a:solidFill>
                  <a:srgbClr val="006450"/>
                </a:solidFill>
                <a:sym typeface="+mn-ea"/>
              </a:rPr>
              <a:t>2</a:t>
            </a:r>
            <a:r>
              <a:rPr lang="zh-CN" altLang="en-US" sz="2000" dirty="0">
                <a:solidFill>
                  <a:srgbClr val="006450"/>
                </a:solidFill>
                <a:sym typeface="+mn-ea"/>
              </a:rPr>
              <a:t>，元素</a:t>
            </a:r>
            <a:r>
              <a:rPr lang="en-US" altLang="zh-CN" sz="2000" dirty="0">
                <a:solidFill>
                  <a:srgbClr val="006450"/>
                </a:solidFill>
                <a:sym typeface="+mn-ea"/>
              </a:rPr>
              <a:t>3.....]</a:t>
            </a:r>
            <a:endParaRPr lang="en-US" altLang="zh-CN" sz="2000" dirty="0">
              <a:solidFill>
                <a:srgbClr val="006450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6028055" y="1790700"/>
            <a:ext cx="5419090" cy="3273425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80" y="2617470"/>
            <a:ext cx="4653915" cy="1619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1037"/>
          <p:cNvSpPr txBox="1"/>
          <p:nvPr/>
        </p:nvSpPr>
        <p:spPr>
          <a:xfrm>
            <a:off x="734060" y="973455"/>
            <a:ext cx="6231255" cy="53975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02000"/>
              </a:lnSpc>
            </a:pP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列表的</a:t>
            </a:r>
            <a:r>
              <a:rPr lang="zh-CN" altLang="en-US" sz="2800" dirty="0">
                <a:solidFill>
                  <a:srgbClr val="0D6E5A"/>
                </a:solidFill>
                <a:latin typeface="+mj-ea"/>
                <a:ea typeface="+mj-ea"/>
                <a:cs typeface="思源黑体 Bold" panose="020B0800000000000000" charset="-122"/>
                <a:sym typeface="+mn-ea"/>
              </a:rPr>
              <a:t>加法</a:t>
            </a:r>
            <a:endParaRPr lang="zh-CN" altLang="en-US" sz="2800" dirty="0">
              <a:solidFill>
                <a:srgbClr val="0D6E5A"/>
              </a:solidFill>
              <a:latin typeface="+mj-ea"/>
              <a:ea typeface="+mj-ea"/>
              <a:cs typeface="思源黑体 Bold" panose="020B0800000000000000" charset="-122"/>
              <a:sym typeface="+mn-ea"/>
            </a:endParaRPr>
          </a:p>
        </p:txBody>
      </p:sp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2786380" y="1841500"/>
            <a:ext cx="5419090" cy="3273425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2000"/>
              </a:lnSpc>
            </a:pPr>
            <a:endParaRPr sz="20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05" y="2225040"/>
            <a:ext cx="4231640" cy="2510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8" grpId="1" animBg="1"/>
    </p:bldLst>
  </p:timing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UNIT_TABLE_BEAUTIFY" val="smartTable{fd9b71f6-5087-4413-a68c-807009aed196}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SPECIAL_SOURCE" val="bdnull"/>
</p:tagLst>
</file>

<file path=ppt/tags/tag22.xml><?xml version="1.0" encoding="utf-8"?>
<p:tagLst xmlns:p="http://schemas.openxmlformats.org/presentationml/2006/main">
  <p:tag name="KSO_WM_SPECIAL_SOURCE" val="bdnull"/>
</p:tagLst>
</file>

<file path=ppt/tags/tag23.xml><?xml version="1.0" encoding="utf-8"?>
<p:tagLst xmlns:p="http://schemas.openxmlformats.org/presentationml/2006/main">
  <p:tag name="KSO_WM_SPECIAL_SOURCE" val="bdnull"/>
</p:tagLst>
</file>

<file path=ppt/tags/tag24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SPECIAL_SOURCE" val="bdnull"/>
</p:tagLst>
</file>

<file path=ppt/tags/tag26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SPECIAL_SOURCE" val="bdnull"/>
</p:tagLst>
</file>

<file path=ppt/tags/tag28.xml><?xml version="1.0" encoding="utf-8"?>
<p:tagLst xmlns:p="http://schemas.openxmlformats.org/presentationml/2006/main">
  <p:tag name="KSO_WM_SPECIAL_SOURCE" val="bdnull"/>
</p:tagLst>
</file>

<file path=ppt/tags/tag29.xml><?xml version="1.0" encoding="utf-8"?>
<p:tagLst xmlns:p="http://schemas.openxmlformats.org/presentationml/2006/main">
  <p:tag name="KSO_WM_SPECIAL_SOURCE" val="bdnull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0.xml><?xml version="1.0" encoding="utf-8"?>
<p:tagLst xmlns:p="http://schemas.openxmlformats.org/presentationml/2006/main">
  <p:tag name="KSO_WM_SPECIAL_SOURCE" val="bdnull"/>
</p:tagLst>
</file>

<file path=ppt/tags/tag31.xml><?xml version="1.0" encoding="utf-8"?>
<p:tagLst xmlns:p="http://schemas.openxmlformats.org/presentationml/2006/main">
  <p:tag name="KSO_WM_SPECIAL_SOURCE" val="bdnull"/>
</p:tagLst>
</file>

<file path=ppt/tags/tag32.xml><?xml version="1.0" encoding="utf-8"?>
<p:tagLst xmlns:p="http://schemas.openxmlformats.org/presentationml/2006/main">
  <p:tag name="KSO_WM_SPECIAL_SOURCE" val="bdnull"/>
</p:tagLst>
</file>

<file path=ppt/tags/tag33.xml><?xml version="1.0" encoding="utf-8"?>
<p:tagLst xmlns:p="http://schemas.openxmlformats.org/presentationml/2006/main">
  <p:tag name="KSO_WM_SPECIAL_SOURCE" val="bdnull"/>
</p:tagLst>
</file>

<file path=ppt/tags/tag34.xml><?xml version="1.0" encoding="utf-8"?>
<p:tagLst xmlns:p="http://schemas.openxmlformats.org/presentationml/2006/main">
  <p:tag name="KSO_WM_UNIT_TABLE_BEAUTIFY" val="smartTable{afe9cf22-6ec0-4733-a4cc-56efc67d911f}"/>
</p:tagLst>
</file>

<file path=ppt/tags/tag35.xml><?xml version="1.0" encoding="utf-8"?>
<p:tagLst xmlns:p="http://schemas.openxmlformats.org/presentationml/2006/main">
  <p:tag name="KSO_WM_SPECIAL_SOURCE" val="bdnull"/>
</p:tagLst>
</file>

<file path=ppt/tags/tag36.xml><?xml version="1.0" encoding="utf-8"?>
<p:tagLst xmlns:p="http://schemas.openxmlformats.org/presentationml/2006/main">
  <p:tag name="KSO_WM_SPECIAL_SOURCE" val="bdnull"/>
</p:tagLst>
</file>

<file path=ppt/tags/tag37.xml><?xml version="1.0" encoding="utf-8"?>
<p:tagLst xmlns:p="http://schemas.openxmlformats.org/presentationml/2006/main">
  <p:tag name="KSO_WM_SPECIAL_SOURCE" val="bdnull"/>
</p:tagLst>
</file>

<file path=ppt/tags/tag38.xml><?xml version="1.0" encoding="utf-8"?>
<p:tagLst xmlns:p="http://schemas.openxmlformats.org/presentationml/2006/main">
  <p:tag name="KSO_WM_SPECIAL_SOURCE" val="bdnull"/>
</p:tagLst>
</file>

<file path=ppt/tags/tag39.xml><?xml version="1.0" encoding="utf-8"?>
<p:tagLst xmlns:p="http://schemas.openxmlformats.org/presentationml/2006/main">
  <p:tag name="KSO_WM_SPECIAL_SOURCE" val="bdnull"/>
</p:tagLst>
</file>

<file path=ppt/tags/tag4.xml><?xml version="1.0" encoding="utf-8"?>
<p:tagLst xmlns:p="http://schemas.openxmlformats.org/presentationml/2006/main">
  <p:tag name="KSO_WM_SPECIAL_SOURCE" val="bdnull"/>
</p:tagLst>
</file>

<file path=ppt/tags/tag40.xml><?xml version="1.0" encoding="utf-8"?>
<p:tagLst xmlns:p="http://schemas.openxmlformats.org/presentationml/2006/main">
  <p:tag name="KSO_WM_SPECIAL_SOURCE" val="bdnull"/>
</p:tagLst>
</file>

<file path=ppt/tags/tag41.xml><?xml version="1.0" encoding="utf-8"?>
<p:tagLst xmlns:p="http://schemas.openxmlformats.org/presentationml/2006/main">
  <p:tag name="KSO_WM_SPECIAL_SOURCE" val="bdnull"/>
</p:tagLst>
</file>

<file path=ppt/tags/tag42.xml><?xml version="1.0" encoding="utf-8"?>
<p:tagLst xmlns:p="http://schemas.openxmlformats.org/presentationml/2006/main">
  <p:tag name="KSO_WM_SPECIAL_SOURCE" val="bdnull"/>
</p:tagLst>
</file>

<file path=ppt/tags/tag43.xml><?xml version="1.0" encoding="utf-8"?>
<p:tagLst xmlns:p="http://schemas.openxmlformats.org/presentationml/2006/main">
  <p:tag name="KSO_WM_SPECIAL_SOURCE" val="bdnull"/>
</p:tagLst>
</file>

<file path=ppt/tags/tag44.xml><?xml version="1.0" encoding="utf-8"?>
<p:tagLst xmlns:p="http://schemas.openxmlformats.org/presentationml/2006/main">
  <p:tag name="KSO_WM_SPECIAL_SOURCE" val="bdnull"/>
</p:tagLst>
</file>

<file path=ppt/tags/tag45.xml><?xml version="1.0" encoding="utf-8"?>
<p:tagLst xmlns:p="http://schemas.openxmlformats.org/presentationml/2006/main">
  <p:tag name="KSO_WM_SPECIAL_SOURCE" val="bdnull"/>
</p:tagLst>
</file>

<file path=ppt/tags/tag46.xml><?xml version="1.0" encoding="utf-8"?>
<p:tagLst xmlns:p="http://schemas.openxmlformats.org/presentationml/2006/main">
  <p:tag name="KSO_WM_SPECIAL_SOURCE" val="bdnull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8.xml><?xml version="1.0" encoding="utf-8"?>
<p:tagLst xmlns:p="http://schemas.openxmlformats.org/presentationml/2006/main">
  <p:tag name="KSO_WPP_MARK_KEY" val="0c064124-f537-4a0d-887a-4f44502825de"/>
  <p:tag name="COMMONDATA" val="eyJoZGlkIjoiNWM2ZTM5MWI1NGI2YTlmMTlhZGVmZWRhMzc2ZTZjNzcifQ=="/>
</p:tagLst>
</file>

<file path=ppt/tags/tag5.xml><?xml version="1.0" encoding="utf-8"?>
<p:tagLst xmlns:p="http://schemas.openxmlformats.org/presentationml/2006/main">
  <p:tag name="KSO_WM_UNIT_TABLE_BEAUTIFY" val="smartTable{109f9853-95f3-46e1-ab53-1bd675bf130e}"/>
  <p:tag name="TABLE_ENDDRAG_ORIGIN_RECT" val="373*134"/>
  <p:tag name="TABLE_ENDDRAG_RECT" val="59*168*373*134"/>
</p:tagLst>
</file>

<file path=ppt/tags/tag6.xml><?xml version="1.0" encoding="utf-8"?>
<p:tagLst xmlns:p="http://schemas.openxmlformats.org/presentationml/2006/main">
  <p:tag name="KSO_WM_UNIT_TABLE_BEAUTIFY" val="smartTable{376bbaab-3b3f-4c90-9e47-36a0c5fa1347}"/>
  <p:tag name="TABLE_ENDDRAG_ORIGIN_RECT" val="373*44"/>
  <p:tag name="TABLE_ENDDRAG_RECT" val="59*305*373*44"/>
</p:tagLst>
</file>

<file path=ppt/tags/tag7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UNIT_TABLE_BEAUTIFY" val="smartTable{213763cd-2625-4048-b1d2-612e1c4e4f3a}"/>
  <p:tag name="TABLE_ENDDRAG_ORIGIN_RECT" val="791*227"/>
  <p:tag name="TABLE_ENDDRAG_RECT" val="59*161*791*227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3621</Words>
  <Application>WPS 演示</Application>
  <PresentationFormat>宽屏</PresentationFormat>
  <Paragraphs>539</Paragraphs>
  <Slides>41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Arial</vt:lpstr>
      <vt:lpstr>宋体</vt:lpstr>
      <vt:lpstr>Wingdings</vt:lpstr>
      <vt:lpstr>Calibri</vt:lpstr>
      <vt:lpstr>微软雅黑</vt:lpstr>
      <vt:lpstr>Arial</vt:lpstr>
      <vt:lpstr>微软雅黑</vt:lpstr>
      <vt:lpstr>汉仪旗黑</vt:lpstr>
      <vt:lpstr>思源黑体 Bold</vt:lpstr>
      <vt:lpstr>汉仪中黑KW</vt:lpstr>
      <vt:lpstr>Wingdings</vt:lpstr>
      <vt:lpstr>Helvetica Neue</vt:lpstr>
      <vt:lpstr>汉仪书宋二KW</vt:lpstr>
      <vt:lpstr>宋体</vt:lpstr>
      <vt:lpstr>Arial Unicode MS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晓帆</cp:lastModifiedBy>
  <cp:revision>23</cp:revision>
  <dcterms:created xsi:type="dcterms:W3CDTF">2024-03-05T17:54:30Z</dcterms:created>
  <dcterms:modified xsi:type="dcterms:W3CDTF">2024-03-05T17:54:30Z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DF495646A725DBCDB9FD8265BF6D35F3_43</vt:lpwstr>
  </property>
</Properties>
</file>