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89" r:id="rId5"/>
    <p:sldId id="685" r:id="rId6"/>
    <p:sldId id="686" r:id="rId7"/>
    <p:sldId id="262" r:id="rId8"/>
    <p:sldId id="675" r:id="rId9"/>
    <p:sldId id="301" r:id="rId10"/>
    <p:sldId id="678" r:id="rId11"/>
    <p:sldId id="681" r:id="rId12"/>
    <p:sldId id="700" r:id="rId13"/>
    <p:sldId id="697" r:id="rId14"/>
    <p:sldId id="696" r:id="rId15"/>
    <p:sldId id="698" r:id="rId16"/>
    <p:sldId id="699" r:id="rId17"/>
    <p:sldId id="676" r:id="rId18"/>
    <p:sldId id="701" r:id="rId19"/>
    <p:sldId id="683" r:id="rId20"/>
    <p:sldId id="288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50"/>
    <a:srgbClr val="FDA007"/>
    <a:srgbClr val="00AF92"/>
    <a:srgbClr val="0D6E5A"/>
    <a:srgbClr val="CACFD8"/>
    <a:srgbClr val="028458"/>
    <a:srgbClr val="E5C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9" autoAdjust="0"/>
    <p:restoredTop sz="92147" autoAdjust="0"/>
  </p:normalViewPr>
  <p:slideViewPr>
    <p:cSldViewPr snapToGrid="0" showGuides="1">
      <p:cViewPr varScale="1">
        <p:scale>
          <a:sx n="62" d="100"/>
          <a:sy n="62" d="100"/>
        </p:scale>
        <p:origin x="776" y="28"/>
      </p:cViewPr>
      <p:guideLst>
        <p:guide orient="horz" pos="2107"/>
        <p:guide pos="3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22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20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94514" y="2248535"/>
            <a:ext cx="462098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zh-CN" altLang="en-US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章 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异常处理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16828" y="3562985"/>
            <a:ext cx="22365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讲师：木棉</a:t>
            </a:r>
            <a:endParaRPr lang="zh-CN" altLang="en-US" sz="3200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本章总结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 descr="截屏2024-03-06 21.08.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885" y="1109345"/>
            <a:ext cx="3886200" cy="5153025"/>
          </a:xfrm>
          <a:prstGeom prst="rect">
            <a:avLst/>
          </a:prstGeom>
          <a:ln>
            <a:solidFill>
              <a:srgbClr val="006450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sz="2800" dirty="0"/>
              <a:t>1</a:t>
            </a:r>
            <a:r>
              <a:rPr sz="2800" dirty="0"/>
              <a:t>. 下列Python保留字中，用于异常处理结构中用来捕获特定类型异常的是</a:t>
            </a:r>
            <a:endParaRPr sz="2800" dirty="0"/>
          </a:p>
          <a:p>
            <a:r>
              <a:rPr sz="2800" dirty="0"/>
              <a:t>A. def </a:t>
            </a:r>
            <a:endParaRPr sz="2800" dirty="0"/>
          </a:p>
          <a:p>
            <a:r>
              <a:rPr sz="2800" dirty="0"/>
              <a:t>B. except </a:t>
            </a:r>
            <a:endParaRPr sz="2800" dirty="0"/>
          </a:p>
          <a:p>
            <a:r>
              <a:rPr sz="2800" dirty="0"/>
              <a:t>C. while </a:t>
            </a:r>
            <a:endParaRPr sz="2800" dirty="0"/>
          </a:p>
          <a:p>
            <a:r>
              <a:rPr sz="2800" dirty="0"/>
              <a:t>D. pass 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81" y="3404904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sz="2800" dirty="0"/>
              <a:t>2</a:t>
            </a:r>
            <a:r>
              <a:rPr sz="2800" dirty="0"/>
              <a:t>. python中用来抛出异常的关键字是（ ）</a:t>
            </a:r>
            <a:endParaRPr sz="2800" dirty="0"/>
          </a:p>
          <a:p>
            <a:r>
              <a:rPr sz="2800" dirty="0"/>
              <a:t>A. try </a:t>
            </a:r>
            <a:endParaRPr sz="2800" dirty="0"/>
          </a:p>
          <a:p>
            <a:r>
              <a:rPr sz="2800" dirty="0"/>
              <a:t>B. except </a:t>
            </a:r>
            <a:endParaRPr sz="2800" dirty="0"/>
          </a:p>
          <a:p>
            <a:r>
              <a:rPr sz="2800" dirty="0"/>
              <a:t>C. raise </a:t>
            </a:r>
            <a:endParaRPr sz="2800" dirty="0"/>
          </a:p>
          <a:p>
            <a:r>
              <a:rPr sz="2800" dirty="0"/>
              <a:t>D. Finally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81" y="3369979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sz="2800" dirty="0"/>
              <a:t>3</a:t>
            </a:r>
            <a:r>
              <a:rPr sz="2800" dirty="0"/>
              <a:t>. 在异常处理中，如释放资源、关闭文件、关闭数据库等由(  )来完成。</a:t>
            </a:r>
            <a:endParaRPr sz="2800" dirty="0"/>
          </a:p>
          <a:p>
            <a:r>
              <a:rPr sz="2800" dirty="0"/>
              <a:t>A. try字句 </a:t>
            </a:r>
            <a:endParaRPr sz="2800" dirty="0"/>
          </a:p>
          <a:p>
            <a:r>
              <a:rPr sz="2800" dirty="0"/>
              <a:t>B. catch子句 </a:t>
            </a:r>
            <a:endParaRPr sz="2800" dirty="0"/>
          </a:p>
          <a:p>
            <a:r>
              <a:rPr sz="2800" dirty="0"/>
              <a:t>C. finally子句 </a:t>
            </a:r>
            <a:endParaRPr sz="2800" dirty="0"/>
          </a:p>
          <a:p>
            <a:r>
              <a:rPr sz="2800" dirty="0"/>
              <a:t>D. raise子句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47821" y="4083084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sz="2800" dirty="0"/>
              <a:t>4</a:t>
            </a:r>
            <a:r>
              <a:rPr sz="2800" dirty="0"/>
              <a:t>. 当方法遇到异常又不知如何处理时，下列哪种说法是正确的（  ）</a:t>
            </a:r>
            <a:endParaRPr sz="2800" dirty="0"/>
          </a:p>
          <a:p>
            <a:r>
              <a:rPr sz="2800" dirty="0"/>
              <a:t>A. 捕获异常 </a:t>
            </a:r>
            <a:endParaRPr sz="2800" dirty="0"/>
          </a:p>
          <a:p>
            <a:r>
              <a:rPr sz="2800" dirty="0"/>
              <a:t>B. 抛出异常 </a:t>
            </a:r>
            <a:endParaRPr sz="2800" dirty="0"/>
          </a:p>
          <a:p>
            <a:r>
              <a:rPr sz="2800" dirty="0"/>
              <a:t>C. 声明异常 </a:t>
            </a:r>
            <a:endParaRPr sz="2800" dirty="0"/>
          </a:p>
          <a:p>
            <a:r>
              <a:rPr sz="2800" dirty="0"/>
              <a:t>D. 嵌套异常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81" y="2690529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sz="2800" dirty="0"/>
              <a:t>5</a:t>
            </a:r>
            <a:r>
              <a:rPr sz="2800" dirty="0"/>
              <a:t>. 关于程序的异常处理，以下选项中描述错误的是</a:t>
            </a:r>
            <a:endParaRPr sz="2800" dirty="0"/>
          </a:p>
          <a:p>
            <a:r>
              <a:rPr sz="2800" dirty="0"/>
              <a:t>A. 程序异常发生经过妥善处理可以继续执行</a:t>
            </a:r>
            <a:endParaRPr sz="2800" dirty="0"/>
          </a:p>
          <a:p>
            <a:r>
              <a:rPr sz="2800" dirty="0"/>
              <a:t>B. 异常语句可以与 else 和 finally 保留字配合使用</a:t>
            </a:r>
            <a:endParaRPr sz="2800" dirty="0"/>
          </a:p>
          <a:p>
            <a:r>
              <a:rPr sz="2800" dirty="0"/>
              <a:t>C. 编程语言中的异常和错误是完全相同的概念</a:t>
            </a:r>
            <a:endParaRPr sz="2800" dirty="0"/>
          </a:p>
          <a:p>
            <a:r>
              <a:rPr sz="2800" dirty="0"/>
              <a:t>D. Python 通过 try、except 等保留字提供异常处理功能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81" y="3369344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sz="2800" dirty="0"/>
              <a:t>6</a:t>
            </a:r>
            <a:r>
              <a:rPr sz="2800" dirty="0"/>
              <a:t>. 关于python的异常处理语句说法错误的是（   ）</a:t>
            </a:r>
            <a:endParaRPr sz="2800" dirty="0"/>
          </a:p>
          <a:p>
            <a:r>
              <a:rPr sz="2800" dirty="0"/>
              <a:t>A.将可能发生异常的语句放在try子句里。</a:t>
            </a:r>
            <a:endParaRPr sz="2800" dirty="0"/>
          </a:p>
          <a:p>
            <a:r>
              <a:rPr sz="2800" dirty="0"/>
              <a:t>B.except子句用于捕捉并处理异常。</a:t>
            </a:r>
            <a:endParaRPr sz="2800" dirty="0"/>
          </a:p>
          <a:p>
            <a:r>
              <a:rPr sz="2800" dirty="0"/>
              <a:t>C.else子句里包含了不发生异常时要执行的语句，异常处理里必须包含else句。</a:t>
            </a:r>
            <a:endParaRPr sz="2800" dirty="0"/>
          </a:p>
          <a:p>
            <a:r>
              <a:rPr sz="2800" dirty="0"/>
              <a:t>D.finally子句包含了不管是否发生异常都要执行的语句。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48456" y="3369344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7.9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案例实战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4637" y="3013501"/>
            <a:ext cx="668272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人生苦短，我用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4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887077" y="759981"/>
            <a:ext cx="4085590" cy="706755"/>
            <a:chOff x="5016113" y="1484630"/>
            <a:chExt cx="4085590" cy="706755"/>
          </a:xfrm>
        </p:grpSpPr>
        <p:sp>
          <p:nvSpPr>
            <p:cNvPr id="6" name="矩形 5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10243" y="1600835"/>
              <a:ext cx="224917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什么是异常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87077" y="1570035"/>
            <a:ext cx="4250119" cy="706755"/>
            <a:chOff x="5016113" y="1484630"/>
            <a:chExt cx="4250119" cy="706755"/>
          </a:xfrm>
        </p:grpSpPr>
        <p:sp>
          <p:nvSpPr>
            <p:cNvPr id="30" name="矩形 29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708198" y="1644937"/>
              <a:ext cx="35580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python</a:t>
              </a:r>
              <a:r>
                <a:rPr lang="zh-CN" altLang="en-US" sz="20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中常见的异常类型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87077" y="2380089"/>
            <a:ext cx="4085590" cy="706755"/>
            <a:chOff x="5016113" y="1484630"/>
            <a:chExt cx="4085590" cy="706755"/>
          </a:xfrm>
        </p:grpSpPr>
        <p:sp>
          <p:nvSpPr>
            <p:cNvPr id="35" name="矩形 34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310243" y="1600835"/>
              <a:ext cx="224917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try-except</a:t>
              </a: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语句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87077" y="3190143"/>
            <a:ext cx="4085590" cy="706755"/>
            <a:chOff x="5016113" y="1484630"/>
            <a:chExt cx="4085590" cy="706755"/>
          </a:xfrm>
        </p:grpSpPr>
        <p:sp>
          <p:nvSpPr>
            <p:cNvPr id="40" name="矩形 39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310243" y="1600835"/>
              <a:ext cx="224917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raise</a:t>
              </a: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87077" y="4000197"/>
            <a:ext cx="4085590" cy="706755"/>
            <a:chOff x="5016113" y="1484630"/>
            <a:chExt cx="4085590" cy="706755"/>
          </a:xfrm>
        </p:grpSpPr>
        <p:sp>
          <p:nvSpPr>
            <p:cNvPr id="17" name="矩形 16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009220" y="1637952"/>
              <a:ext cx="29559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PyCharm</a:t>
              </a:r>
              <a:r>
                <a:rPr lang="zh-CN" altLang="en-US" sz="20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中的代码调试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887077" y="4810249"/>
            <a:ext cx="4085590" cy="706755"/>
            <a:chOff x="5016113" y="1484630"/>
            <a:chExt cx="4085590" cy="706755"/>
          </a:xfrm>
        </p:grpSpPr>
        <p:sp>
          <p:nvSpPr>
            <p:cNvPr id="44" name="矩形 43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  <p:sp>
          <p:nvSpPr>
            <p:cNvPr id="45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/>
                  <a:ea typeface="微软雅黑"/>
                  <a:cs typeface="+mn-cs"/>
                </a:rPr>
                <a:t>6</a:t>
              </a:r>
              <a:endPara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091483" y="1600200"/>
              <a:ext cx="27914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/>
                  <a:ea typeface="微软雅黑"/>
                  <a:cs typeface="+mn-cs"/>
                </a:rPr>
                <a:t>知识总结及练习题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08500" y="2351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6304" y="1073964"/>
            <a:ext cx="7281227" cy="658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zh-CN" altLang="en-US" sz="2800" dirty="0"/>
              <a:t>错误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2202180"/>
            <a:ext cx="3143250" cy="3060700"/>
          </a:xfrm>
          <a:prstGeom prst="rect">
            <a:avLst/>
          </a:prstGeom>
        </p:spPr>
      </p:pic>
      <p:pic>
        <p:nvPicPr>
          <p:cNvPr id="2052" name="Picture 4" descr="https://pics3.baidu.com/feed/f703738da977391265ea0c190b4b051c377ae256.jpeg@f_auto?token=9d5518072e5fab0f1e7984cb80dfd8e8&amp;s=4090ED32D7C159431AD894DE010080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8" r="1119" b="28346"/>
          <a:stretch>
            <a:fillRect/>
          </a:stretch>
        </p:blipFill>
        <p:spPr bwMode="auto">
          <a:xfrm>
            <a:off x="3187065" y="1462405"/>
            <a:ext cx="2019300" cy="41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什么是异常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2134870" y="1787525"/>
            <a:ext cx="7865745" cy="4231005"/>
          </a:xfrm>
          <a:prstGeom prst="rect">
            <a:avLst/>
          </a:prstGeom>
        </p:spPr>
      </p:pic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什么是异常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658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zh-CN" altLang="en-US" sz="2800" dirty="0"/>
              <a:t>异常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048000" y="2690336"/>
            <a:ext cx="6096000" cy="22453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rgbClr val="006450"/>
                </a:solidFill>
              </a:rPr>
              <a:t>如果代码没有语法问题，可以运行，但会出运行时的错误，例如除零错误，下标越界等问题，这种在运行期间检测到的错误被称为</a:t>
            </a:r>
            <a:r>
              <a:rPr lang="zh-CN" altLang="en-US" sz="2000" i="1" dirty="0">
                <a:solidFill>
                  <a:srgbClr val="006450"/>
                </a:solidFill>
              </a:rPr>
              <a:t>异常</a:t>
            </a:r>
            <a:r>
              <a:rPr lang="zh-CN" altLang="en-US" sz="2000" dirty="0">
                <a:solidFill>
                  <a:srgbClr val="006450"/>
                </a:solidFill>
              </a:rPr>
              <a:t> 。</a:t>
            </a:r>
            <a:endParaRPr lang="zh-CN" altLang="en-US" sz="2000" dirty="0">
              <a:solidFill>
                <a:srgbClr val="00645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rgbClr val="006450"/>
                </a:solidFill>
              </a:rPr>
              <a:t>出现了异常必须处理否则程序会终止执行，用户体验会很差。</a:t>
            </a:r>
            <a:endParaRPr lang="zh-CN" altLang="en-US" sz="2000" dirty="0">
              <a:solidFill>
                <a:srgbClr val="00645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000" dirty="0" err="1">
                <a:solidFill>
                  <a:srgbClr val="006450"/>
                </a:solidFill>
              </a:rPr>
              <a:t>Phthon</a:t>
            </a:r>
            <a:r>
              <a:rPr lang="zh-CN" altLang="en-US" sz="2000" dirty="0">
                <a:solidFill>
                  <a:srgbClr val="006450"/>
                </a:solidFill>
              </a:rPr>
              <a:t>支持程序员自己处理检测到的异常。</a:t>
            </a:r>
            <a:endParaRPr lang="zh-CN" altLang="en-US" sz="2000" dirty="0">
              <a:solidFill>
                <a:srgbClr val="00645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rgbClr val="006450"/>
                </a:solidFill>
              </a:rPr>
              <a:t>可以使用</a:t>
            </a:r>
            <a:r>
              <a:rPr lang="en-US" altLang="zh-CN" sz="2000" dirty="0">
                <a:solidFill>
                  <a:srgbClr val="006450"/>
                </a:solidFill>
              </a:rPr>
              <a:t>try-except</a:t>
            </a:r>
            <a:r>
              <a:rPr lang="zh-CN" altLang="en-US" sz="2000" dirty="0">
                <a:solidFill>
                  <a:srgbClr val="006450"/>
                </a:solidFill>
              </a:rPr>
              <a:t>语句进行异常的检测和处理。</a:t>
            </a:r>
            <a:endParaRPr lang="zh-CN" altLang="en-US" sz="2000" dirty="0">
              <a:solidFill>
                <a:srgbClr val="006450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7.2 python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中常见的异常类型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988067" y="1857133"/>
          <a:ext cx="6215865" cy="4132700"/>
        </p:xfrm>
        <a:graphic>
          <a:graphicData uri="http://schemas.openxmlformats.org/drawingml/2006/table">
            <a:tbl>
              <a:tblPr/>
              <a:tblGrid>
                <a:gridCol w="1675788"/>
                <a:gridCol w="4540077"/>
              </a:tblGrid>
              <a:tr h="31790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报错类型</a:t>
                      </a:r>
                      <a:endParaRPr lang="zh-CN" alt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描述</a:t>
                      </a:r>
                      <a:endParaRPr lang="zh-CN" alt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64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AssertionError</a:t>
                      </a:r>
                      <a:endParaRPr 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当</a:t>
                      </a:r>
                      <a:r>
                        <a:rPr lang="en-US" altLang="zh-CN" sz="1000">
                          <a:effectLst/>
                        </a:rPr>
                        <a:t>assert</a:t>
                      </a:r>
                      <a:r>
                        <a:rPr lang="zh-CN" altLang="en-US" sz="1000">
                          <a:effectLst/>
                        </a:rPr>
                        <a:t>断言条件为假的时候抛出的异常。</a:t>
                      </a:r>
                      <a:endParaRPr lang="zh-CN" alt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64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AttributeError</a:t>
                      </a:r>
                      <a:endParaRPr 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当访问的对象属性不存在的时候抛出的异常</a:t>
                      </a:r>
                      <a:endParaRPr lang="zh-CN" alt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0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IndexError</a:t>
                      </a:r>
                      <a:endParaRPr 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超出对象索引的范围时抛出的异常。</a:t>
                      </a:r>
                      <a:endParaRPr lang="zh-CN" alt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64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KeyError</a:t>
                      </a:r>
                      <a:endParaRPr 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在字典中查找一个不存在的</a:t>
                      </a:r>
                      <a:r>
                        <a:rPr lang="en-US" altLang="zh-CN" sz="1000" dirty="0">
                          <a:effectLst/>
                        </a:rPr>
                        <a:t>key</a:t>
                      </a:r>
                      <a:r>
                        <a:rPr lang="zh-CN" altLang="en-US" sz="1000" dirty="0">
                          <a:effectLst/>
                        </a:rPr>
                        <a:t>抛出的异常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0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NameError</a:t>
                      </a:r>
                      <a:endParaRPr 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访问一个不存在的变量时抛出的异常。</a:t>
                      </a:r>
                      <a:endParaRPr lang="zh-CN" alt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0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OSError</a:t>
                      </a:r>
                      <a:endParaRPr 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操作系统产生的异常。</a:t>
                      </a:r>
                      <a:endParaRPr lang="zh-CN" alt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0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SyntaxError</a:t>
                      </a:r>
                      <a:endParaRPr 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语法错误时会抛出此异常。</a:t>
                      </a:r>
                      <a:endParaRPr lang="zh-CN" alt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6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TypeError</a:t>
                      </a:r>
                      <a:endParaRPr 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类型错误，通常是不同类型之间的操作会出现此异常。</a:t>
                      </a:r>
                      <a:endParaRPr lang="zh-CN" alt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64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ZeroDivisionError</a:t>
                      </a:r>
                      <a:endParaRPr 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进行数学运算时除数为</a:t>
                      </a:r>
                      <a:r>
                        <a:rPr lang="en-US" altLang="zh-CN" sz="1000" dirty="0">
                          <a:effectLst/>
                        </a:rPr>
                        <a:t>0</a:t>
                      </a:r>
                      <a:r>
                        <a:rPr lang="zh-CN" altLang="en-US" sz="1000" dirty="0">
                          <a:effectLst/>
                        </a:rPr>
                        <a:t>时会出现此异常。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7.3 try-except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语句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175" y="1379160"/>
            <a:ext cx="4552950" cy="3619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36600" y="1306254"/>
            <a:ext cx="6096000" cy="424624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>
              <a:buNone/>
            </a:pPr>
            <a:r>
              <a:rPr lang="en-US" altLang="zh-CN" dirty="0">
                <a:solidFill>
                  <a:srgbClr val="006450"/>
                </a:solidFill>
              </a:rPr>
              <a:t>1</a:t>
            </a:r>
            <a:r>
              <a:rPr lang="zh-CN" altLang="en-US" dirty="0">
                <a:solidFill>
                  <a:srgbClr val="006450"/>
                </a:solidFill>
              </a:rPr>
              <a:t>、首先执行</a:t>
            </a:r>
            <a:r>
              <a:rPr lang="en-US" altLang="zh-CN" dirty="0">
                <a:solidFill>
                  <a:srgbClr val="006450"/>
                </a:solidFill>
              </a:rPr>
              <a:t>try</a:t>
            </a:r>
            <a:r>
              <a:rPr lang="zh-CN" altLang="en-US" dirty="0">
                <a:solidFill>
                  <a:srgbClr val="006450"/>
                </a:solidFill>
              </a:rPr>
              <a:t>中</a:t>
            </a:r>
            <a:r>
              <a:rPr lang="en-US" altLang="zh-CN" dirty="0">
                <a:solidFill>
                  <a:srgbClr val="006450"/>
                </a:solidFill>
              </a:rPr>
              <a:t>【</a:t>
            </a:r>
            <a:r>
              <a:rPr lang="zh-CN" altLang="en-US" dirty="0">
                <a:solidFill>
                  <a:srgbClr val="006450"/>
                </a:solidFill>
              </a:rPr>
              <a:t>代码块</a:t>
            </a:r>
            <a:r>
              <a:rPr lang="en-US" altLang="zh-CN" dirty="0">
                <a:solidFill>
                  <a:srgbClr val="006450"/>
                </a:solidFill>
              </a:rPr>
              <a:t>A】</a:t>
            </a:r>
            <a:r>
              <a:rPr lang="zh-CN" altLang="en-US" dirty="0">
                <a:solidFill>
                  <a:srgbClr val="006450"/>
                </a:solidFill>
              </a:rPr>
              <a:t>，如果出现异常，立即终止代码执行，转而到</a:t>
            </a:r>
            <a:r>
              <a:rPr lang="en-US" altLang="zh-CN" dirty="0">
                <a:solidFill>
                  <a:srgbClr val="006450"/>
                </a:solidFill>
              </a:rPr>
              <a:t>except</a:t>
            </a:r>
            <a:r>
              <a:rPr lang="zh-CN" altLang="en-US" dirty="0">
                <a:solidFill>
                  <a:srgbClr val="006450"/>
                </a:solidFill>
              </a:rPr>
              <a:t>块中进行异常处理</a:t>
            </a:r>
            <a:endParaRPr lang="zh-CN" altLang="en-US" dirty="0">
              <a:solidFill>
                <a:srgbClr val="006450"/>
              </a:solidFill>
            </a:endParaRPr>
          </a:p>
          <a:p>
            <a:pPr indent="0">
              <a:buNone/>
            </a:pPr>
            <a:endParaRPr lang="zh-CN" altLang="en-US" dirty="0">
              <a:solidFill>
                <a:srgbClr val="006450"/>
              </a:solidFill>
            </a:endParaRPr>
          </a:p>
          <a:p>
            <a:pPr indent="0">
              <a:buNone/>
            </a:pPr>
            <a:r>
              <a:rPr lang="en-US" altLang="zh-CN" dirty="0">
                <a:solidFill>
                  <a:srgbClr val="006450"/>
                </a:solidFill>
              </a:rPr>
              <a:t>2</a:t>
            </a:r>
            <a:r>
              <a:rPr lang="zh-CN" altLang="en-US" dirty="0">
                <a:solidFill>
                  <a:srgbClr val="006450"/>
                </a:solidFill>
              </a:rPr>
              <a:t>、异常处理</a:t>
            </a:r>
            <a:r>
              <a:rPr lang="en-US" altLang="zh-CN" dirty="0">
                <a:solidFill>
                  <a:srgbClr val="006450"/>
                </a:solidFill>
              </a:rPr>
              <a:t>except</a:t>
            </a:r>
            <a:r>
              <a:rPr lang="zh-CN" altLang="en-US" dirty="0">
                <a:solidFill>
                  <a:srgbClr val="006450"/>
                </a:solidFill>
              </a:rPr>
              <a:t>模块可以多个，从上往下匹配，如果能够匹配成功，立即执行相应的异常处理代码块，执行完毕后，不在往下匹配，转到</a:t>
            </a:r>
            <a:r>
              <a:rPr lang="en-US" altLang="zh-CN" dirty="0">
                <a:solidFill>
                  <a:srgbClr val="006450"/>
                </a:solidFill>
              </a:rPr>
              <a:t>3</a:t>
            </a:r>
            <a:r>
              <a:rPr lang="zh-CN" altLang="en-US" dirty="0">
                <a:solidFill>
                  <a:srgbClr val="006450"/>
                </a:solidFill>
              </a:rPr>
              <a:t>执行</a:t>
            </a:r>
            <a:endParaRPr lang="zh-CN" altLang="en-US" dirty="0">
              <a:solidFill>
                <a:srgbClr val="006450"/>
              </a:solidFill>
            </a:endParaRPr>
          </a:p>
          <a:p>
            <a:pPr indent="0">
              <a:buNone/>
            </a:pPr>
            <a:endParaRPr lang="zh-CN" altLang="en-US" dirty="0">
              <a:solidFill>
                <a:srgbClr val="006450"/>
              </a:solidFill>
            </a:endParaRPr>
          </a:p>
          <a:p>
            <a:pPr indent="0">
              <a:buNone/>
            </a:pPr>
            <a:r>
              <a:rPr lang="en-US" altLang="zh-CN" dirty="0">
                <a:solidFill>
                  <a:srgbClr val="006450"/>
                </a:solidFill>
              </a:rPr>
              <a:t>3</a:t>
            </a:r>
            <a:r>
              <a:rPr lang="zh-CN" altLang="en-US" dirty="0">
                <a:solidFill>
                  <a:srgbClr val="006450"/>
                </a:solidFill>
              </a:rPr>
              <a:t>、执行异常处理完毕后，如果有</a:t>
            </a:r>
            <a:r>
              <a:rPr lang="en-US" altLang="zh-CN" dirty="0">
                <a:solidFill>
                  <a:srgbClr val="006450"/>
                </a:solidFill>
              </a:rPr>
              <a:t>finally</a:t>
            </a:r>
            <a:r>
              <a:rPr lang="zh-CN" altLang="en-US" dirty="0">
                <a:solidFill>
                  <a:srgbClr val="006450"/>
                </a:solidFill>
              </a:rPr>
              <a:t>字句则执行</a:t>
            </a:r>
            <a:r>
              <a:rPr lang="en-US" altLang="zh-CN" dirty="0">
                <a:solidFill>
                  <a:srgbClr val="006450"/>
                </a:solidFill>
              </a:rPr>
              <a:t>finally</a:t>
            </a:r>
            <a:r>
              <a:rPr lang="zh-CN" altLang="en-US" dirty="0">
                <a:solidFill>
                  <a:srgbClr val="006450"/>
                </a:solidFill>
              </a:rPr>
              <a:t>字句，如果没有则执行</a:t>
            </a:r>
            <a:r>
              <a:rPr lang="en-US" altLang="zh-CN" dirty="0">
                <a:solidFill>
                  <a:srgbClr val="006450"/>
                </a:solidFill>
              </a:rPr>
              <a:t>【</a:t>
            </a:r>
            <a:r>
              <a:rPr lang="zh-CN" altLang="en-US" dirty="0">
                <a:solidFill>
                  <a:srgbClr val="006450"/>
                </a:solidFill>
              </a:rPr>
              <a:t>后续语句</a:t>
            </a:r>
            <a:r>
              <a:rPr lang="en-US" altLang="zh-CN" dirty="0">
                <a:solidFill>
                  <a:srgbClr val="006450"/>
                </a:solidFill>
              </a:rPr>
              <a:t>】</a:t>
            </a:r>
            <a:endParaRPr lang="en-US" altLang="zh-CN" dirty="0">
              <a:solidFill>
                <a:srgbClr val="006450"/>
              </a:solidFill>
            </a:endParaRPr>
          </a:p>
          <a:p>
            <a:pPr indent="0">
              <a:buNone/>
            </a:pPr>
            <a:endParaRPr lang="en-US" altLang="zh-CN" dirty="0">
              <a:solidFill>
                <a:srgbClr val="006450"/>
              </a:solidFill>
            </a:endParaRPr>
          </a:p>
          <a:p>
            <a:pPr indent="0">
              <a:buNone/>
            </a:pPr>
            <a:r>
              <a:rPr lang="en-US" altLang="zh-CN" dirty="0">
                <a:solidFill>
                  <a:srgbClr val="006450"/>
                </a:solidFill>
              </a:rPr>
              <a:t>4</a:t>
            </a:r>
            <a:r>
              <a:rPr lang="zh-CN" altLang="en-US" dirty="0">
                <a:solidFill>
                  <a:srgbClr val="006450"/>
                </a:solidFill>
              </a:rPr>
              <a:t>、如果匹配不到异常，有</a:t>
            </a:r>
            <a:r>
              <a:rPr lang="en-US" altLang="zh-CN" dirty="0">
                <a:solidFill>
                  <a:srgbClr val="006450"/>
                </a:solidFill>
              </a:rPr>
              <a:t>finally</a:t>
            </a:r>
            <a:r>
              <a:rPr lang="zh-CN" altLang="en-US" dirty="0">
                <a:solidFill>
                  <a:srgbClr val="006450"/>
                </a:solidFill>
              </a:rPr>
              <a:t>则执行</a:t>
            </a:r>
            <a:r>
              <a:rPr lang="en-US" altLang="zh-CN" dirty="0">
                <a:solidFill>
                  <a:srgbClr val="006450"/>
                </a:solidFill>
              </a:rPr>
              <a:t>finally</a:t>
            </a:r>
            <a:r>
              <a:rPr lang="zh-CN" altLang="en-US" dirty="0">
                <a:solidFill>
                  <a:srgbClr val="006450"/>
                </a:solidFill>
              </a:rPr>
              <a:t>，然后则抛出错误，终止程序执行。</a:t>
            </a:r>
            <a:endParaRPr lang="zh-CN" altLang="en-US" dirty="0">
              <a:solidFill>
                <a:srgbClr val="006450"/>
              </a:solidFill>
            </a:endParaRPr>
          </a:p>
          <a:p>
            <a:pPr indent="0">
              <a:buNone/>
            </a:pPr>
            <a:endParaRPr lang="zh-CN" altLang="en-US" dirty="0">
              <a:solidFill>
                <a:srgbClr val="006450"/>
              </a:solidFill>
            </a:endParaRPr>
          </a:p>
          <a:p>
            <a:pPr indent="0">
              <a:buNone/>
            </a:pPr>
            <a:r>
              <a:rPr lang="en-US" altLang="zh-CN" dirty="0">
                <a:solidFill>
                  <a:srgbClr val="006450"/>
                </a:solidFill>
              </a:rPr>
              <a:t>5</a:t>
            </a:r>
            <a:r>
              <a:rPr lang="zh-CN" altLang="en-US" dirty="0">
                <a:solidFill>
                  <a:srgbClr val="006450"/>
                </a:solidFill>
              </a:rPr>
              <a:t>、如果没有异常，如果有</a:t>
            </a:r>
            <a:r>
              <a:rPr lang="en-US" altLang="zh-CN" dirty="0">
                <a:solidFill>
                  <a:srgbClr val="006450"/>
                </a:solidFill>
              </a:rPr>
              <a:t>else</a:t>
            </a:r>
            <a:r>
              <a:rPr lang="zh-CN" altLang="en-US" dirty="0">
                <a:solidFill>
                  <a:srgbClr val="006450"/>
                </a:solidFill>
              </a:rPr>
              <a:t>字句则执行</a:t>
            </a:r>
            <a:r>
              <a:rPr lang="en-US" altLang="zh-CN" dirty="0">
                <a:solidFill>
                  <a:srgbClr val="006450"/>
                </a:solidFill>
              </a:rPr>
              <a:t>else</a:t>
            </a:r>
            <a:r>
              <a:rPr lang="zh-CN" altLang="en-US" dirty="0">
                <a:solidFill>
                  <a:srgbClr val="006450"/>
                </a:solidFill>
              </a:rPr>
              <a:t>字句，执行完</a:t>
            </a:r>
            <a:r>
              <a:rPr lang="en-US" altLang="zh-CN" dirty="0">
                <a:solidFill>
                  <a:srgbClr val="006450"/>
                </a:solidFill>
              </a:rPr>
              <a:t>else</a:t>
            </a:r>
            <a:r>
              <a:rPr lang="zh-CN" altLang="en-US" dirty="0">
                <a:solidFill>
                  <a:srgbClr val="006450"/>
                </a:solidFill>
              </a:rPr>
              <a:t>后，有</a:t>
            </a:r>
            <a:r>
              <a:rPr lang="en-US" altLang="zh-CN" dirty="0">
                <a:solidFill>
                  <a:srgbClr val="006450"/>
                </a:solidFill>
              </a:rPr>
              <a:t>finally</a:t>
            </a:r>
            <a:r>
              <a:rPr lang="zh-CN" altLang="en-US" dirty="0">
                <a:solidFill>
                  <a:srgbClr val="006450"/>
                </a:solidFill>
              </a:rPr>
              <a:t>字句则执行，没有则执行</a:t>
            </a:r>
            <a:r>
              <a:rPr lang="en-US" altLang="zh-CN" dirty="0">
                <a:solidFill>
                  <a:srgbClr val="006450"/>
                </a:solidFill>
              </a:rPr>
              <a:t>【</a:t>
            </a:r>
            <a:r>
              <a:rPr lang="zh-CN" altLang="en-US" dirty="0">
                <a:solidFill>
                  <a:srgbClr val="006450"/>
                </a:solidFill>
              </a:rPr>
              <a:t>后续语句</a:t>
            </a:r>
            <a:r>
              <a:rPr lang="en-US" altLang="zh-CN" dirty="0">
                <a:solidFill>
                  <a:srgbClr val="006450"/>
                </a:solidFill>
              </a:rPr>
              <a:t>】</a:t>
            </a:r>
            <a:endParaRPr lang="en-US" altLang="zh-CN" dirty="0">
              <a:solidFill>
                <a:srgbClr val="006450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7.4 raise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关键字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0095" y="1875770"/>
            <a:ext cx="6096000" cy="10147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6450"/>
                </a:solidFill>
              </a:rPr>
              <a:t>手动抛出一个指定类型的异常，无论是哪种异常类都可以带一个字符串参数，对异常进行描述。</a:t>
            </a:r>
            <a:endParaRPr lang="zh-CN" altLang="en-US" sz="2000" dirty="0">
              <a:solidFill>
                <a:srgbClr val="0064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6450"/>
                </a:solidFill>
              </a:rPr>
              <a:t>raise</a:t>
            </a:r>
            <a:r>
              <a:rPr lang="zh-CN" altLang="en-US" sz="2000" dirty="0">
                <a:solidFill>
                  <a:srgbClr val="006450"/>
                </a:solidFill>
              </a:rPr>
              <a:t>不带参数会把错误原样抛出</a:t>
            </a:r>
            <a:endParaRPr lang="zh-CN" altLang="en-US" sz="2000" dirty="0">
              <a:solidFill>
                <a:srgbClr val="006450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45" y="3543300"/>
            <a:ext cx="7598410" cy="1606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7.5 PyCharm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中的代码调试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75" y="2774950"/>
            <a:ext cx="4032250" cy="1308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本章总结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90" y="1959610"/>
            <a:ext cx="7336790" cy="3371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10.xml><?xml version="1.0" encoding="utf-8"?>
<p:tagLst xmlns:p="http://schemas.openxmlformats.org/presentationml/2006/main">
  <p:tag name="KSO_WM_SPECIAL_SOURCE" val="bdnull"/>
</p:tagLst>
</file>

<file path=ppt/tags/tag11.xml><?xml version="1.0" encoding="utf-8"?>
<p:tagLst xmlns:p="http://schemas.openxmlformats.org/presentationml/2006/main">
  <p:tag name="KSO_WM_SPECIAL_SOURCE" val="bdnull"/>
</p:tagLst>
</file>

<file path=ppt/tags/tag12.xml><?xml version="1.0" encoding="utf-8"?>
<p:tagLst xmlns:p="http://schemas.openxmlformats.org/presentationml/2006/main">
  <p:tag name="KSO_WM_SPECIAL_SOURCE" val="bdnull"/>
</p:tagLst>
</file>

<file path=ppt/tags/tag13.xml><?xml version="1.0" encoding="utf-8"?>
<p:tagLst xmlns:p="http://schemas.openxmlformats.org/presentationml/2006/main">
  <p:tag name="KSO_WM_SPECIAL_SOURCE" val="bdnull"/>
</p:tagLst>
</file>

<file path=ppt/tags/tag14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SPECIAL_SOURCE" val="bdnull"/>
</p:tagLst>
</file>

<file path=ppt/tags/tag16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KSO_WM_SPECIAL_SOURCE" val="bdnull"/>
</p:tagLst>
</file>

<file path=ppt/tags/tag18.xml><?xml version="1.0" encoding="utf-8"?>
<p:tagLst xmlns:p="http://schemas.openxmlformats.org/presentationml/2006/main"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PECIAL_SOURCE" val="bdnull"/>
</p:tagLst>
</file>

<file path=ppt/tags/tag20.xml><?xml version="1.0" encoding="utf-8"?>
<p:tagLst xmlns:p="http://schemas.openxmlformats.org/presentationml/2006/main">
  <p:tag name="KSO_WPP_MARK_KEY" val="0c064124-f537-4a0d-887a-4f44502825de"/>
  <p:tag name="COMMONDATA" val="eyJoZGlkIjoiNWM2ZTM5MWI1NGI2YTlmMTlhZGVmZWRhMzc2ZTZjNzcifQ==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.xml><?xml version="1.0" encoding="utf-8"?>
<p:tagLst xmlns:p="http://schemas.openxmlformats.org/presentationml/2006/main">
  <p:tag name="KSO_WM_SPECIAL_SOURCE" val="bdnull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KSO_WM_SPECIAL_SOURCE" val="bdnull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1504</Words>
  <Application>WPS 演示</Application>
  <PresentationFormat>宽屏</PresentationFormat>
  <Paragraphs>160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Arial</vt:lpstr>
      <vt:lpstr>微软雅黑</vt:lpstr>
      <vt:lpstr>汉仪旗黑</vt:lpstr>
      <vt:lpstr>Helvetica Neue</vt:lpstr>
      <vt:lpstr>汉仪书宋二KW</vt:lpstr>
      <vt:lpstr>宋体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晓帆</cp:lastModifiedBy>
  <cp:revision>22</cp:revision>
  <dcterms:created xsi:type="dcterms:W3CDTF">2024-03-08T05:38:46Z</dcterms:created>
  <dcterms:modified xsi:type="dcterms:W3CDTF">2024-03-08T05:38:46Z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DF495646A725DBCDB9FD8265BF6D35F3_43</vt:lpwstr>
  </property>
</Properties>
</file>