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89" r:id="rId5"/>
    <p:sldId id="261" r:id="rId6"/>
    <p:sldId id="301" r:id="rId7"/>
    <p:sldId id="687" r:id="rId8"/>
    <p:sldId id="683" r:id="rId9"/>
    <p:sldId id="685" r:id="rId10"/>
    <p:sldId id="688" r:id="rId11"/>
    <p:sldId id="686" r:id="rId12"/>
    <p:sldId id="675" r:id="rId13"/>
    <p:sldId id="680" r:id="rId14"/>
    <p:sldId id="681" r:id="rId15"/>
    <p:sldId id="689" r:id="rId16"/>
    <p:sldId id="676" r:id="rId17"/>
    <p:sldId id="690" r:id="rId18"/>
    <p:sldId id="691" r:id="rId19"/>
    <p:sldId id="692" r:id="rId20"/>
    <p:sldId id="693" r:id="rId21"/>
    <p:sldId id="694" r:id="rId22"/>
    <p:sldId id="695" r:id="rId23"/>
    <p:sldId id="696" r:id="rId24"/>
    <p:sldId id="697" r:id="rId25"/>
    <p:sldId id="682" r:id="rId26"/>
    <p:sldId id="288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50"/>
    <a:srgbClr val="FDA007"/>
    <a:srgbClr val="00AF92"/>
    <a:srgbClr val="0D6E5A"/>
    <a:srgbClr val="CACFD8"/>
    <a:srgbClr val="028458"/>
    <a:srgbClr val="E5C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9" autoAdjust="0"/>
    <p:restoredTop sz="73236" autoAdjust="0"/>
  </p:normalViewPr>
  <p:slideViewPr>
    <p:cSldViewPr snapToGrid="0" showGuides="1">
      <p:cViewPr varScale="1">
        <p:scale>
          <a:sx n="49" d="100"/>
          <a:sy n="49" d="100"/>
        </p:scale>
        <p:origin x="1284" y="52"/>
      </p:cViewPr>
      <p:guideLst>
        <p:guide orient="horz" pos="2107"/>
        <p:guide pos="3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22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26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>
              <a:effectLst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>
              <a:effectLst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>
              <a:effectLst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>
              <a:effectLst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>
              <a:effectLst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>
              <a:effectLst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54524"/>
            <a:ext cx="9145325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668"/>
            <a:ext cx="9145325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551640"/>
            <a:ext cx="10517123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21" y="1838644"/>
            <a:ext cx="10517123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321" y="2187825"/>
            <a:ext cx="10517123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1745267"/>
            <a:ext cx="5158534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2616067"/>
            <a:ext cx="5158534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5267"/>
            <a:ext cx="5183939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6067"/>
            <a:ext cx="5183939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969" y="2159377"/>
            <a:ext cx="5715828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969" y="3733855"/>
            <a:ext cx="5715828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321" y="713797"/>
            <a:ext cx="4682333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335" y="713797"/>
            <a:ext cx="5712710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321" y="2314277"/>
            <a:ext cx="4682333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6412" y="365189"/>
            <a:ext cx="909033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0" y="365189"/>
            <a:ext cx="9447811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24590" y="2297521"/>
            <a:ext cx="462098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</a:t>
            </a:r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章 模块</a:t>
            </a:r>
            <a:endParaRPr lang="zh-CN" altLang="en-US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16828" y="3562985"/>
            <a:ext cx="223651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讲师：木棉</a:t>
            </a:r>
            <a:endParaRPr lang="zh-CN" altLang="en-US" sz="3200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9.4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第三方库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052" y="927136"/>
            <a:ext cx="6610350" cy="5353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课后甜点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本章总结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593" y="1095321"/>
            <a:ext cx="8979613" cy="48675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本章总结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511907" y="1694133"/>
          <a:ext cx="3957406" cy="3814534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1978703"/>
                <a:gridCol w="1978703"/>
              </a:tblGrid>
              <a:tr h="438156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单词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释义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43815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package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包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43815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install</a:t>
                      </a:r>
                      <a:endParaRPr lang="en-US" sz="16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安装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43815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module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模块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43815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random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随机数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43815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math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数学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747442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pip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安装第三方库的工具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43815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uninstall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卸载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08500" y="2986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2471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zh-CN" altLang="en-US" sz="2800" dirty="0"/>
              <a:t>在</a:t>
            </a:r>
            <a:r>
              <a:rPr lang="en-US" altLang="zh-CN" sz="2800" dirty="0"/>
              <a:t>Python</a:t>
            </a:r>
            <a:r>
              <a:rPr lang="zh-CN" altLang="en-US" sz="2800" dirty="0"/>
              <a:t>中，一个包（</a:t>
            </a:r>
            <a:r>
              <a:rPr lang="en-US" altLang="zh-CN" sz="2800" dirty="0"/>
              <a:t>package</a:t>
            </a:r>
            <a:r>
              <a:rPr lang="zh-CN" altLang="en-US" sz="2800" dirty="0"/>
              <a:t>）实际上是一个什么？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zh-CN" altLang="en-US" sz="2800" dirty="0"/>
              <a:t>文件夹</a:t>
            </a:r>
            <a:endParaRPr lang="en-US" altLang="zh-CN" sz="2800" dirty="0"/>
          </a:p>
          <a:p>
            <a:r>
              <a:rPr lang="en-US" altLang="zh-CN" sz="2800" dirty="0"/>
              <a:t>B. </a:t>
            </a:r>
            <a:r>
              <a:rPr lang="zh-CN" altLang="en-US" sz="2800" dirty="0"/>
              <a:t>类</a:t>
            </a:r>
            <a:endParaRPr lang="en-US" altLang="zh-CN" sz="2800" dirty="0"/>
          </a:p>
          <a:p>
            <a:r>
              <a:rPr lang="en-US" altLang="zh-CN" sz="2800" dirty="0"/>
              <a:t>C. 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r>
              <a:rPr lang="en-US" altLang="zh-CN" sz="2800" dirty="0"/>
              <a:t>D. </a:t>
            </a:r>
            <a:r>
              <a:rPr lang="zh-CN" altLang="en-US" sz="2800" dirty="0"/>
              <a:t>模块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683381" y="2028224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2441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zh-CN" altLang="en-US" sz="2800" dirty="0"/>
              <a:t>在</a:t>
            </a:r>
            <a:r>
              <a:rPr lang="en-US" altLang="zh-CN" sz="2800" dirty="0"/>
              <a:t>Python</a:t>
            </a:r>
            <a:r>
              <a:rPr lang="zh-CN" altLang="en-US" sz="2800" dirty="0"/>
              <a:t>中，如何导入一个名为</a:t>
            </a:r>
            <a:r>
              <a:rPr lang="en-US" altLang="zh-CN" sz="2800" dirty="0" err="1"/>
              <a:t>my_module</a:t>
            </a:r>
            <a:r>
              <a:rPr lang="zh-CN" altLang="en-US" sz="2800" dirty="0"/>
              <a:t>的模块？ 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en-US" altLang="zh-CN" sz="2800" dirty="0"/>
              <a:t>import </a:t>
            </a:r>
            <a:r>
              <a:rPr lang="en-US" altLang="zh-CN" sz="2800" dirty="0" err="1"/>
              <a:t>my_module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r>
              <a:rPr lang="en-US" altLang="zh-CN" sz="2800" dirty="0"/>
              <a:t>B. from </a:t>
            </a:r>
            <a:r>
              <a:rPr lang="en-US" altLang="zh-CN" sz="2800" dirty="0" err="1"/>
              <a:t>my_module</a:t>
            </a:r>
            <a:r>
              <a:rPr lang="en-US" altLang="zh-CN" sz="2800" dirty="0"/>
              <a:t> import a </a:t>
            </a:r>
            <a:endParaRPr lang="en-US" altLang="zh-CN" sz="2800" dirty="0"/>
          </a:p>
          <a:p>
            <a:r>
              <a:rPr lang="en-US" altLang="zh-CN" sz="2800" dirty="0"/>
              <a:t>C. import as </a:t>
            </a:r>
            <a:r>
              <a:rPr lang="en-US" altLang="zh-CN" sz="2800" dirty="0" err="1"/>
              <a:t>my_module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r>
              <a:rPr lang="en-US" altLang="zh-CN" sz="2800" dirty="0"/>
              <a:t>D. module </a:t>
            </a:r>
            <a:r>
              <a:rPr lang="en-US" altLang="zh-CN" sz="2800" dirty="0" err="1"/>
              <a:t>my_module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683381" y="2059045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2471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en-US" altLang="zh-CN" sz="2800" dirty="0"/>
              <a:t>pip</a:t>
            </a:r>
            <a:r>
              <a:rPr lang="zh-CN" altLang="en-US" sz="2800" dirty="0"/>
              <a:t>是什么？ 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en-US" altLang="zh-CN" sz="2800" dirty="0"/>
              <a:t>Python</a:t>
            </a:r>
            <a:r>
              <a:rPr lang="zh-CN" altLang="en-US" sz="2800" dirty="0"/>
              <a:t>的一个标准库 </a:t>
            </a:r>
            <a:endParaRPr lang="en-US" altLang="zh-CN" sz="2800" dirty="0"/>
          </a:p>
          <a:p>
            <a:r>
              <a:rPr lang="en-US" altLang="zh-CN" sz="2800" dirty="0"/>
              <a:t>B. Python</a:t>
            </a:r>
            <a:r>
              <a:rPr lang="zh-CN" altLang="en-US" sz="2800" dirty="0"/>
              <a:t>的包管理工具 </a:t>
            </a:r>
            <a:endParaRPr lang="en-US" altLang="zh-CN" sz="2800" dirty="0"/>
          </a:p>
          <a:p>
            <a:r>
              <a:rPr lang="en-US" altLang="zh-CN" sz="2800" dirty="0"/>
              <a:t>C. Python</a:t>
            </a:r>
            <a:r>
              <a:rPr lang="zh-CN" altLang="en-US" sz="2800" dirty="0"/>
              <a:t>的集成开发环境 </a:t>
            </a:r>
            <a:endParaRPr lang="en-US" altLang="zh-CN" sz="2800" dirty="0"/>
          </a:p>
          <a:p>
            <a:r>
              <a:rPr lang="en-US" altLang="zh-CN" sz="2800" dirty="0"/>
              <a:t>D. Python</a:t>
            </a:r>
            <a:r>
              <a:rPr lang="zh-CN" altLang="en-US" sz="2800" dirty="0"/>
              <a:t>的虚拟机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772275" y="2681367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2441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zh-CN" altLang="en-US" sz="2800" dirty="0"/>
              <a:t>以下哪个命令用于安装一个</a:t>
            </a:r>
            <a:r>
              <a:rPr lang="en-US" altLang="zh-CN" sz="2800" dirty="0"/>
              <a:t>Python</a:t>
            </a:r>
            <a:r>
              <a:rPr lang="zh-CN" altLang="en-US" sz="2800" dirty="0"/>
              <a:t>包？ 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en-US" altLang="zh-CN" sz="2800" dirty="0"/>
              <a:t>pip install </a:t>
            </a:r>
            <a:r>
              <a:rPr lang="en-US" altLang="zh-CN" sz="2800" dirty="0" err="1"/>
              <a:t>package_name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r>
              <a:rPr lang="en-US" altLang="zh-CN" sz="2800" dirty="0"/>
              <a:t>B. install pip </a:t>
            </a:r>
            <a:r>
              <a:rPr lang="en-US" altLang="zh-CN" sz="2800" dirty="0" err="1"/>
              <a:t>package_name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r>
              <a:rPr lang="en-US" altLang="zh-CN" sz="2800" dirty="0"/>
              <a:t>C. </a:t>
            </a:r>
            <a:r>
              <a:rPr lang="en-US" altLang="zh-CN" sz="2800" dirty="0" err="1"/>
              <a:t>package_name</a:t>
            </a:r>
            <a:r>
              <a:rPr lang="en-US" altLang="zh-CN" sz="2800" dirty="0"/>
              <a:t> pip install </a:t>
            </a:r>
            <a:endParaRPr lang="en-US" altLang="zh-CN" sz="2800" dirty="0"/>
          </a:p>
          <a:p>
            <a:r>
              <a:rPr lang="en-US" altLang="zh-CN" sz="2800" dirty="0"/>
              <a:t>D. install </a:t>
            </a:r>
            <a:r>
              <a:rPr lang="en-US" altLang="zh-CN" sz="2800" dirty="0" err="1"/>
              <a:t>package_name</a:t>
            </a:r>
            <a:r>
              <a:rPr lang="en-US" altLang="zh-CN" sz="2800" dirty="0"/>
              <a:t> pip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683381" y="2028224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2441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zh-CN" altLang="en-US" sz="2800" dirty="0"/>
              <a:t>以下哪个命令用于卸载一个</a:t>
            </a:r>
            <a:r>
              <a:rPr lang="en-US" altLang="zh-CN" sz="2800" dirty="0"/>
              <a:t>Python</a:t>
            </a:r>
            <a:r>
              <a:rPr lang="zh-CN" altLang="en-US" sz="2800" dirty="0"/>
              <a:t>包？ 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en-US" altLang="zh-CN" sz="2800" dirty="0"/>
              <a:t>pip uninstall </a:t>
            </a:r>
            <a:r>
              <a:rPr lang="en-US" altLang="zh-CN" sz="2800" dirty="0" err="1"/>
              <a:t>package_name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r>
              <a:rPr lang="en-US" altLang="zh-CN" sz="2800" dirty="0"/>
              <a:t>B. remove pip </a:t>
            </a:r>
            <a:r>
              <a:rPr lang="en-US" altLang="zh-CN" sz="2800" dirty="0" err="1"/>
              <a:t>package_name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r>
              <a:rPr lang="en-US" altLang="zh-CN" sz="2800" dirty="0"/>
              <a:t>C. uninstall pip </a:t>
            </a:r>
            <a:r>
              <a:rPr lang="en-US" altLang="zh-CN" sz="2800" dirty="0" err="1"/>
              <a:t>package_name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r>
              <a:rPr lang="en-US" altLang="zh-CN" sz="2800" dirty="0"/>
              <a:t>D. pip delete </a:t>
            </a:r>
            <a:r>
              <a:rPr lang="en-US" altLang="zh-CN" sz="2800" dirty="0" err="1"/>
              <a:t>package_name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683381" y="2028224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2471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zh-CN" altLang="en-US" sz="2800" dirty="0"/>
              <a:t>在</a:t>
            </a:r>
            <a:r>
              <a:rPr lang="en-US" altLang="zh-CN" sz="2800" dirty="0"/>
              <a:t>Python</a:t>
            </a:r>
            <a:r>
              <a:rPr lang="zh-CN" altLang="en-US" sz="2800" dirty="0"/>
              <a:t>中，相对导入和绝对导入的主要区别是什么？</a:t>
            </a:r>
            <a:endParaRPr lang="en-US" altLang="zh-CN" sz="2800" dirty="0"/>
          </a:p>
          <a:p>
            <a:r>
              <a:rPr lang="zh-CN" altLang="en-US" sz="2800" dirty="0"/>
              <a:t> </a:t>
            </a:r>
            <a:r>
              <a:rPr lang="en-US" altLang="zh-CN" sz="2800" dirty="0"/>
              <a:t>A. </a:t>
            </a:r>
            <a:r>
              <a:rPr lang="zh-CN" altLang="en-US" sz="2800" dirty="0"/>
              <a:t>导入速度不同</a:t>
            </a:r>
            <a:endParaRPr lang="en-US" altLang="zh-CN" sz="2800" dirty="0"/>
          </a:p>
          <a:p>
            <a:r>
              <a:rPr lang="zh-CN" altLang="en-US" sz="2800" dirty="0"/>
              <a:t> </a:t>
            </a:r>
            <a:r>
              <a:rPr lang="en-US" altLang="zh-CN" sz="2800" dirty="0"/>
              <a:t>B. </a:t>
            </a:r>
            <a:r>
              <a:rPr lang="zh-CN" altLang="en-US" sz="2800" dirty="0"/>
              <a:t>导入的模块路径不同</a:t>
            </a:r>
            <a:endParaRPr lang="en-US" altLang="zh-CN" sz="2800" dirty="0"/>
          </a:p>
          <a:p>
            <a:r>
              <a:rPr lang="zh-CN" altLang="en-US" sz="2800" dirty="0"/>
              <a:t> </a:t>
            </a:r>
            <a:r>
              <a:rPr lang="en-US" altLang="zh-CN" sz="2800" dirty="0"/>
              <a:t>C. </a:t>
            </a:r>
            <a:r>
              <a:rPr lang="zh-CN" altLang="en-US" sz="2800" dirty="0"/>
              <a:t>导入的模块内容不同</a:t>
            </a:r>
            <a:endParaRPr lang="en-US" altLang="zh-CN" sz="2800" dirty="0"/>
          </a:p>
          <a:p>
            <a:r>
              <a:rPr lang="zh-CN" altLang="en-US" sz="2800" dirty="0"/>
              <a:t> </a:t>
            </a:r>
            <a:r>
              <a:rPr lang="en-US" altLang="zh-CN" sz="2800" dirty="0"/>
              <a:t>D. </a:t>
            </a:r>
            <a:r>
              <a:rPr lang="zh-CN" altLang="en-US" sz="2800" dirty="0"/>
              <a:t>导入的模块类型不同</a:t>
            </a:r>
            <a:endParaRPr lang="zh-CN" altLang="en-US" sz="2800" dirty="0"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772275" y="2694429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248" y="77025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zh-CN" altLang="en-US" sz="48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887077" y="759981"/>
            <a:ext cx="4085590" cy="706755"/>
            <a:chOff x="5016113" y="1484630"/>
            <a:chExt cx="4085590" cy="706755"/>
          </a:xfrm>
        </p:grpSpPr>
        <p:sp>
          <p:nvSpPr>
            <p:cNvPr id="6" name="矩形 5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211352" y="1630486"/>
              <a:ext cx="26549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模块的导入与使用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887077" y="1727150"/>
            <a:ext cx="4250119" cy="706755"/>
            <a:chOff x="5016113" y="1484630"/>
            <a:chExt cx="4250119" cy="706755"/>
          </a:xfrm>
        </p:grpSpPr>
        <p:sp>
          <p:nvSpPr>
            <p:cNvPr id="30" name="矩形 29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708198" y="1644937"/>
              <a:ext cx="35580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包的使用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87077" y="2694319"/>
            <a:ext cx="4085590" cy="947202"/>
            <a:chOff x="5016113" y="1484630"/>
            <a:chExt cx="4085590" cy="947202"/>
          </a:xfrm>
        </p:grpSpPr>
        <p:sp>
          <p:nvSpPr>
            <p:cNvPr id="35" name="矩形 34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310243" y="1600835"/>
              <a:ext cx="224917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常见的标准库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87077" y="3661488"/>
            <a:ext cx="4085590" cy="706755"/>
            <a:chOff x="5016113" y="1484630"/>
            <a:chExt cx="4085590" cy="706755"/>
          </a:xfrm>
        </p:grpSpPr>
        <p:sp>
          <p:nvSpPr>
            <p:cNvPr id="40" name="矩形 39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310243" y="1600835"/>
              <a:ext cx="2249170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第三方库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87077" y="4628657"/>
            <a:ext cx="4085590" cy="706755"/>
            <a:chOff x="5016113" y="1484630"/>
            <a:chExt cx="4085590" cy="706755"/>
          </a:xfrm>
        </p:grpSpPr>
        <p:sp>
          <p:nvSpPr>
            <p:cNvPr id="17" name="矩形 16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009220" y="1637952"/>
              <a:ext cx="29559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知识总结及练习题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2441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zh-CN" altLang="en-US" sz="2800" dirty="0"/>
              <a:t>如何查看已安装的</a:t>
            </a:r>
            <a:r>
              <a:rPr lang="en-US" altLang="zh-CN" sz="2800" dirty="0"/>
              <a:t>Python</a:t>
            </a:r>
            <a:r>
              <a:rPr lang="zh-CN" altLang="en-US" sz="2800" dirty="0"/>
              <a:t>包列表？</a:t>
            </a:r>
            <a:endParaRPr lang="en-US" altLang="zh-CN" sz="2800" dirty="0"/>
          </a:p>
          <a:p>
            <a:r>
              <a:rPr lang="zh-CN" altLang="en-US" sz="2800" dirty="0"/>
              <a:t> </a:t>
            </a:r>
            <a:r>
              <a:rPr lang="en-US" altLang="zh-CN" sz="2800" dirty="0"/>
              <a:t>A. pip list </a:t>
            </a:r>
            <a:endParaRPr lang="en-US" altLang="zh-CN" sz="2800" dirty="0"/>
          </a:p>
          <a:p>
            <a:r>
              <a:rPr lang="en-US" altLang="zh-CN" sz="2800" dirty="0"/>
              <a:t>B. pip show </a:t>
            </a:r>
            <a:endParaRPr lang="en-US" altLang="zh-CN" sz="2800" dirty="0"/>
          </a:p>
          <a:p>
            <a:r>
              <a:rPr lang="en-US" altLang="zh-CN" sz="2800" dirty="0"/>
              <a:t>C. pip installed </a:t>
            </a:r>
            <a:endParaRPr lang="en-US" altLang="zh-CN" sz="2800" dirty="0"/>
          </a:p>
          <a:p>
            <a:r>
              <a:rPr lang="en-US" altLang="zh-CN" sz="2800" dirty="0"/>
              <a:t>D. pip packages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683381" y="2028224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2441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zh-CN" altLang="en-US" sz="2800" dirty="0"/>
              <a:t>在</a:t>
            </a:r>
            <a:r>
              <a:rPr lang="en-US" altLang="zh-CN" sz="2800" dirty="0"/>
              <a:t>Python</a:t>
            </a:r>
            <a:r>
              <a:rPr lang="zh-CN" altLang="en-US" sz="2800" dirty="0"/>
              <a:t>中，如何从一个包中导入一个名为</a:t>
            </a:r>
            <a:r>
              <a:rPr lang="en-US" altLang="zh-CN" sz="2800" dirty="0"/>
              <a:t>submodule</a:t>
            </a:r>
            <a:r>
              <a:rPr lang="zh-CN" altLang="en-US" sz="2800" dirty="0"/>
              <a:t>的子模块？ </a:t>
            </a:r>
            <a:r>
              <a:rPr lang="en-US" altLang="zh-CN" sz="2800" dirty="0"/>
              <a:t>A. from package import submodule </a:t>
            </a:r>
            <a:endParaRPr lang="en-US" altLang="zh-CN" sz="2800" dirty="0"/>
          </a:p>
          <a:p>
            <a:r>
              <a:rPr lang="en-US" altLang="zh-CN" sz="2800" dirty="0"/>
              <a:t>B. import package submodule </a:t>
            </a:r>
            <a:endParaRPr lang="en-US" altLang="zh-CN" sz="2800" dirty="0"/>
          </a:p>
          <a:p>
            <a:r>
              <a:rPr lang="en-US" altLang="zh-CN" sz="2800" dirty="0"/>
              <a:t>C. import submodule from package </a:t>
            </a:r>
            <a:endParaRPr lang="en-US" altLang="zh-CN" sz="2800" dirty="0"/>
          </a:p>
          <a:p>
            <a:r>
              <a:rPr lang="en-US" altLang="zh-CN" sz="2800" dirty="0"/>
              <a:t>D. </a:t>
            </a:r>
            <a:r>
              <a:rPr lang="en-US" altLang="zh-CN" sz="2800" dirty="0" err="1"/>
              <a:t>package.import</a:t>
            </a:r>
            <a:r>
              <a:rPr lang="en-US" altLang="zh-CN" sz="2800" dirty="0"/>
              <a:t> submodule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683381" y="2028224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28132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2800" dirty="0"/>
              <a:t>pip</a:t>
            </a:r>
            <a:r>
              <a:rPr lang="zh-CN" altLang="en-US" sz="2800" dirty="0"/>
              <a:t>命令的</a:t>
            </a:r>
            <a:r>
              <a:rPr lang="en-US" altLang="zh-CN" sz="2800" dirty="0"/>
              <a:t>-U</a:t>
            </a:r>
            <a:r>
              <a:rPr lang="zh-CN" altLang="en-US" sz="2800" dirty="0"/>
              <a:t>或</a:t>
            </a:r>
            <a:r>
              <a:rPr lang="en-US" altLang="zh-CN" sz="2800" dirty="0"/>
              <a:t>--upgrade</a:t>
            </a:r>
            <a:r>
              <a:rPr lang="zh-CN" altLang="en-US" sz="2800" dirty="0"/>
              <a:t>选项的作用是什么？ </a:t>
            </a:r>
            <a:endParaRPr lang="en-US" altLang="zh-CN" sz="2800" dirty="0"/>
          </a:p>
          <a:p>
            <a:pPr marL="514350" lvl="0" indent="-514350">
              <a:lnSpc>
                <a:spcPct val="100000"/>
              </a:lnSpc>
              <a:buAutoNum type="alphaUcPeriod"/>
              <a:defRPr/>
            </a:pPr>
            <a:r>
              <a:rPr lang="zh-CN" altLang="en-US" sz="2800" dirty="0"/>
              <a:t>升级已安装的包 </a:t>
            </a:r>
            <a:endParaRPr lang="en-US" altLang="zh-CN" sz="2800" dirty="0"/>
          </a:p>
          <a:p>
            <a:pPr lvl="0">
              <a:lnSpc>
                <a:spcPct val="100000"/>
              </a:lnSpc>
              <a:defRPr/>
            </a:pPr>
            <a:r>
              <a:rPr lang="en-US" altLang="zh-CN" sz="2800" dirty="0"/>
              <a:t>B. </a:t>
            </a:r>
            <a:r>
              <a:rPr lang="zh-CN" altLang="en-US" sz="2800" dirty="0"/>
              <a:t>卸载已安装的包 </a:t>
            </a:r>
            <a:endParaRPr lang="en-US" altLang="zh-CN" sz="2800" dirty="0"/>
          </a:p>
          <a:p>
            <a:pPr lvl="0">
              <a:lnSpc>
                <a:spcPct val="100000"/>
              </a:lnSpc>
              <a:defRPr/>
            </a:pPr>
            <a:r>
              <a:rPr lang="en-US" altLang="zh-CN" sz="2800" dirty="0"/>
              <a:t>C. </a:t>
            </a:r>
            <a:r>
              <a:rPr lang="zh-CN" altLang="en-US" sz="2800" dirty="0"/>
              <a:t>安装指定版本的包</a:t>
            </a:r>
            <a:endParaRPr lang="en-US" altLang="zh-CN" sz="2800" dirty="0"/>
          </a:p>
          <a:p>
            <a:pPr lvl="0">
              <a:lnSpc>
                <a:spcPct val="100000"/>
              </a:lnSpc>
              <a:defRPr/>
            </a:pPr>
            <a:r>
              <a:rPr lang="en-US" altLang="zh-CN" sz="2800" dirty="0"/>
              <a:t>D. </a:t>
            </a:r>
            <a:r>
              <a:rPr lang="zh-CN" altLang="en-US" sz="2800" dirty="0"/>
              <a:t>显示包的详细信息</a:t>
            </a:r>
            <a:endParaRPr lang="zh-CN" altLang="en-US" sz="2800" dirty="0"/>
          </a:p>
          <a:p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683381" y="1688589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9.8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案例实战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54637" y="3013501"/>
            <a:ext cx="668272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人生苦短，我用</a:t>
            </a:r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endParaRPr lang="zh-CN" altLang="en-US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1"/>
          <p:cNvSpPr/>
          <p:nvPr/>
        </p:nvSpPr>
        <p:spPr>
          <a:xfrm>
            <a:off x="5826043" y="1975120"/>
            <a:ext cx="5982789" cy="3702156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2000"/>
              </a:lnSpc>
            </a:pPr>
            <a:endParaRPr sz="2800" dirty="0">
              <a:solidFill>
                <a:schemeClr val="bg1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模块的导入与使用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8000" y="24133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模块的导入</a:t>
            </a:r>
            <a:endParaRPr lang="zh-CN" altLang="en-US" sz="2800" dirty="0"/>
          </a:p>
        </p:txBody>
      </p:sp>
      <p:pic>
        <p:nvPicPr>
          <p:cNvPr id="5" name="图片 4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538199" y="1597184"/>
            <a:ext cx="5361995" cy="4692144"/>
          </a:xfrm>
          <a:prstGeom prst="rect">
            <a:avLst/>
          </a:prstGeom>
        </p:spPr>
      </p:pic>
      <p:sp>
        <p:nvSpPr>
          <p:cNvPr id="7" name="矩形: 圆角 6"/>
          <p:cNvSpPr/>
          <p:nvPr/>
        </p:nvSpPr>
        <p:spPr>
          <a:xfrm>
            <a:off x="726304" y="2413338"/>
            <a:ext cx="4911634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模块 就好比是 工具包，要想使用这个工具包中的工具，就需要 导入 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import 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这个模块</a:t>
            </a:r>
            <a:endParaRPr lang="en-US" altLang="zh-CN" sz="2000" dirty="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zh-CN" altLang="en-US" sz="2000" dirty="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每一个以扩展名 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py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结尾的 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python 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源代码文件都是一个 模块</a:t>
            </a:r>
            <a:endParaRPr lang="en-US" altLang="zh-CN" sz="2000" dirty="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zh-CN" altLang="en-US" sz="2000" dirty="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在模块中定义的 全局变量 、 函数 都是模块能够提供给外界直接使用的工具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194" y="2907920"/>
            <a:ext cx="5831226" cy="1381807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538199" y="1597184"/>
            <a:ext cx="5361995" cy="4692144"/>
          </a:xfrm>
          <a:prstGeom prst="rect">
            <a:avLst/>
          </a:prstGeom>
        </p:spPr>
      </p:pic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9.2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包的使用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: 圆角 1"/>
          <p:cNvSpPr/>
          <p:nvPr/>
        </p:nvSpPr>
        <p:spPr>
          <a:xfrm>
            <a:off x="5826043" y="1975120"/>
            <a:ext cx="5982789" cy="3702156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2000"/>
              </a:lnSpc>
            </a:pPr>
            <a:endParaRPr sz="2800" dirty="0">
              <a:solidFill>
                <a:schemeClr val="bg1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8000" y="24133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包</a:t>
            </a:r>
            <a:endParaRPr lang="zh-CN" altLang="en-US" sz="2800" dirty="0"/>
          </a:p>
        </p:txBody>
      </p:sp>
      <p:sp>
        <p:nvSpPr>
          <p:cNvPr id="6" name="矩形: 圆角 5"/>
          <p:cNvSpPr/>
          <p:nvPr/>
        </p:nvSpPr>
        <p:spPr>
          <a:xfrm>
            <a:off x="726304" y="2413338"/>
            <a:ext cx="4911634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包是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Python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模块的一种组织形式，将多个模块组合在一起，形成一个大的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Python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工具库。包通常是一个拥有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__init__.py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文件的目录，它定义了包的属性和方法。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132" y="2903756"/>
            <a:ext cx="4438650" cy="11715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9.3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常见的标准库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08500" y="3062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08500" y="242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57788" y="1798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910993" y="1106124"/>
          <a:ext cx="8370013" cy="508158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537700"/>
                <a:gridCol w="6832313"/>
              </a:tblGrid>
              <a:tr h="203334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模块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0667" marR="40667" marT="40667" marB="4066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用途</a:t>
                      </a:r>
                      <a:endParaRPr lang="zh-CN" altLang="en-US" sz="1600">
                        <a:effectLst/>
                      </a:endParaRPr>
                    </a:p>
                  </a:txBody>
                  <a:tcPr marL="40667" marR="40667" marT="40667" marB="40667"/>
                </a:tc>
              </a:tr>
              <a:tr h="447334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os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effectLst/>
                      </a:endParaRPr>
                    </a:p>
                  </a:txBody>
                  <a:tcPr marL="40667" marR="40667" marT="40667" marB="4066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os </a:t>
                      </a:r>
                      <a:r>
                        <a:rPr lang="zh-CN" altLang="en-US" sz="1600">
                          <a:effectLst/>
                        </a:rPr>
                        <a:t>模块提供了许多与操作系统交互的函数，例如创建、移动和删除文件和目录，以及访问环境变量等。</a:t>
                      </a:r>
                      <a:endParaRPr lang="zh-CN" altLang="en-US" sz="1600">
                        <a:effectLst/>
                      </a:endParaRPr>
                    </a:p>
                  </a:txBody>
                  <a:tcPr marL="40667" marR="40667" marT="40667" marB="40667"/>
                </a:tc>
              </a:tr>
              <a:tr h="569334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sys</a:t>
                      </a:r>
                      <a:endParaRPr lang="en-US" sz="1600" dirty="0">
                        <a:effectLst/>
                      </a:endParaRPr>
                    </a:p>
                  </a:txBody>
                  <a:tcPr marL="40667" marR="40667" marT="40667" marB="4066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 dirty="0">
                          <a:effectLst/>
                        </a:rPr>
                        <a:t>sys </a:t>
                      </a:r>
                      <a:r>
                        <a:rPr lang="zh-CN" altLang="en-US" sz="1600" dirty="0">
                          <a:effectLst/>
                        </a:rPr>
                        <a:t>模块提供了与 </a:t>
                      </a:r>
                      <a:r>
                        <a:rPr lang="en-US" altLang="zh-CN" sz="1600" dirty="0">
                          <a:effectLst/>
                        </a:rPr>
                        <a:t>Python </a:t>
                      </a:r>
                      <a:r>
                        <a:rPr lang="zh-CN" altLang="en-US" sz="1600" dirty="0">
                          <a:effectLst/>
                        </a:rPr>
                        <a:t>解释器和系统相关的功能，例如解释器的版本和路径，以及与 </a:t>
                      </a:r>
                      <a:r>
                        <a:rPr lang="en-US" altLang="zh-CN" sz="1600" dirty="0">
                          <a:effectLst/>
                        </a:rPr>
                        <a:t>stdin</a:t>
                      </a:r>
                      <a:r>
                        <a:rPr lang="zh-CN" altLang="en-US" sz="1600" dirty="0">
                          <a:effectLst/>
                        </a:rPr>
                        <a:t>、</a:t>
                      </a:r>
                      <a:r>
                        <a:rPr lang="en-US" altLang="zh-CN" sz="1600" dirty="0" err="1">
                          <a:effectLst/>
                        </a:rPr>
                        <a:t>stdout</a:t>
                      </a:r>
                      <a:r>
                        <a:rPr lang="en-US" altLang="zh-CN" sz="1600" dirty="0">
                          <a:effectLst/>
                        </a:rPr>
                        <a:t> </a:t>
                      </a:r>
                      <a:r>
                        <a:rPr lang="zh-CN" altLang="en-US" sz="1600" dirty="0">
                          <a:effectLst/>
                        </a:rPr>
                        <a:t>和 </a:t>
                      </a:r>
                      <a:r>
                        <a:rPr lang="en-US" altLang="zh-CN" sz="1600" dirty="0">
                          <a:effectLst/>
                        </a:rPr>
                        <a:t>stderr </a:t>
                      </a:r>
                      <a:r>
                        <a:rPr lang="zh-CN" altLang="en-US" sz="1600" dirty="0">
                          <a:effectLst/>
                        </a:rPr>
                        <a:t>相关的信息。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0667" marR="40667" marT="40667" marB="40667"/>
                </a:tc>
              </a:tr>
              <a:tr h="44733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time</a:t>
                      </a:r>
                      <a:endParaRPr lang="en-US" sz="1600">
                        <a:effectLst/>
                      </a:endParaRPr>
                    </a:p>
                  </a:txBody>
                  <a:tcPr marL="40667" marR="40667" marT="40667" marB="4066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 dirty="0">
                          <a:effectLst/>
                        </a:rPr>
                        <a:t>time </a:t>
                      </a:r>
                      <a:r>
                        <a:rPr lang="zh-CN" altLang="en-US" sz="1600" dirty="0">
                          <a:effectLst/>
                        </a:rPr>
                        <a:t>模块提供了处理时间的函数，例如获取当前时间、格式化日期和时间、计时等。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0667" marR="40667" marT="40667" marB="40667"/>
                </a:tc>
              </a:tr>
              <a:tr h="44733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</a:t>
                      </a:r>
                      <a:endParaRPr lang="en-US" sz="1600">
                        <a:effectLst/>
                      </a:endParaRPr>
                    </a:p>
                  </a:txBody>
                  <a:tcPr marL="40667" marR="40667" marT="40667" marB="4066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 dirty="0">
                          <a:effectLst/>
                        </a:rPr>
                        <a:t>datetime </a:t>
                      </a:r>
                      <a:r>
                        <a:rPr lang="zh-CN" altLang="en-US" sz="1600" dirty="0">
                          <a:effectLst/>
                        </a:rPr>
                        <a:t>模块提供了更高级的日期和时间处理函数，例如处理时区、计算时间差、计算日期差等。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0667" marR="40667" marT="40667" marB="40667"/>
                </a:tc>
              </a:tr>
              <a:tr h="447334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random</a:t>
                      </a:r>
                      <a:endParaRPr lang="en-US" sz="1600" dirty="0">
                        <a:effectLst/>
                      </a:endParaRPr>
                    </a:p>
                  </a:txBody>
                  <a:tcPr marL="40667" marR="40667" marT="40667" marB="4066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 dirty="0">
                          <a:effectLst/>
                        </a:rPr>
                        <a:t>random </a:t>
                      </a:r>
                      <a:r>
                        <a:rPr lang="zh-CN" altLang="en-US" sz="1600" dirty="0">
                          <a:effectLst/>
                        </a:rPr>
                        <a:t>模块提供了生成随机数的函数，例如生成随机整数、浮点数、序列等。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0667" marR="40667" marT="40667" marB="40667"/>
                </a:tc>
              </a:tr>
              <a:tr h="44733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math</a:t>
                      </a:r>
                      <a:endParaRPr lang="en-US" sz="1600">
                        <a:effectLst/>
                      </a:endParaRPr>
                    </a:p>
                  </a:txBody>
                  <a:tcPr marL="40667" marR="40667" marT="40667" marB="4066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 dirty="0">
                          <a:effectLst/>
                        </a:rPr>
                        <a:t>math </a:t>
                      </a:r>
                      <a:r>
                        <a:rPr lang="zh-CN" altLang="en-US" sz="1600" dirty="0">
                          <a:effectLst/>
                        </a:rPr>
                        <a:t>模块提供了数学函数，例如三角函数、对数函数、指数函数、常数等。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0667" marR="40667" marT="40667" marB="40667"/>
                </a:tc>
              </a:tr>
              <a:tr h="32533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re</a:t>
                      </a:r>
                      <a:endParaRPr lang="en-US" sz="1600">
                        <a:effectLst/>
                      </a:endParaRPr>
                    </a:p>
                  </a:txBody>
                  <a:tcPr marL="40667" marR="40667" marT="40667" marB="4066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 dirty="0">
                          <a:effectLst/>
                        </a:rPr>
                        <a:t>re </a:t>
                      </a:r>
                      <a:r>
                        <a:rPr lang="zh-CN" altLang="en-US" sz="1600" dirty="0">
                          <a:effectLst/>
                        </a:rPr>
                        <a:t>模块提供了正则表达式处理函数，可以用于文本搜索、替换、分割等。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0667" marR="40667" marT="40667" marB="40667"/>
                </a:tc>
              </a:tr>
              <a:tr h="56933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json</a:t>
                      </a:r>
                      <a:endParaRPr lang="en-US" sz="1600">
                        <a:effectLst/>
                      </a:endParaRPr>
                    </a:p>
                  </a:txBody>
                  <a:tcPr marL="40667" marR="40667" marT="40667" marB="4066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 dirty="0">
                          <a:effectLst/>
                        </a:rPr>
                        <a:t>json </a:t>
                      </a:r>
                      <a:r>
                        <a:rPr lang="zh-CN" altLang="en-US" sz="1600" dirty="0">
                          <a:effectLst/>
                        </a:rPr>
                        <a:t>模块提供了 </a:t>
                      </a:r>
                      <a:r>
                        <a:rPr lang="en-US" altLang="zh-CN" sz="1600" dirty="0">
                          <a:effectLst/>
                        </a:rPr>
                        <a:t>JSON </a:t>
                      </a:r>
                      <a:r>
                        <a:rPr lang="zh-CN" altLang="en-US" sz="1600" dirty="0">
                          <a:effectLst/>
                        </a:rPr>
                        <a:t>编码和解码函数，可以将 </a:t>
                      </a:r>
                      <a:r>
                        <a:rPr lang="en-US" altLang="zh-CN" sz="1600" dirty="0">
                          <a:effectLst/>
                        </a:rPr>
                        <a:t>Python </a:t>
                      </a:r>
                      <a:r>
                        <a:rPr lang="zh-CN" altLang="en-US" sz="1600" dirty="0">
                          <a:effectLst/>
                        </a:rPr>
                        <a:t>对象转换为 </a:t>
                      </a:r>
                      <a:r>
                        <a:rPr lang="en-US" altLang="zh-CN" sz="1600" dirty="0">
                          <a:effectLst/>
                        </a:rPr>
                        <a:t>JSON </a:t>
                      </a:r>
                      <a:r>
                        <a:rPr lang="zh-CN" altLang="en-US" sz="1600" dirty="0">
                          <a:effectLst/>
                        </a:rPr>
                        <a:t>格式，并从 </a:t>
                      </a:r>
                      <a:r>
                        <a:rPr lang="en-US" altLang="zh-CN" sz="1600" dirty="0">
                          <a:effectLst/>
                        </a:rPr>
                        <a:t>JSON </a:t>
                      </a:r>
                      <a:r>
                        <a:rPr lang="zh-CN" altLang="en-US" sz="1600" dirty="0">
                          <a:effectLst/>
                        </a:rPr>
                        <a:t>格式中解析出 </a:t>
                      </a:r>
                      <a:r>
                        <a:rPr lang="en-US" altLang="zh-CN" sz="1600" dirty="0">
                          <a:effectLst/>
                        </a:rPr>
                        <a:t>Python </a:t>
                      </a:r>
                      <a:r>
                        <a:rPr lang="zh-CN" altLang="en-US" sz="1600" dirty="0">
                          <a:effectLst/>
                        </a:rPr>
                        <a:t>对象。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0667" marR="40667" marT="40667" marB="40667"/>
                </a:tc>
              </a:tr>
              <a:tr h="44733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urllib </a:t>
                      </a:r>
                      <a:endParaRPr lang="en-US" sz="1600">
                        <a:effectLst/>
                      </a:endParaRPr>
                    </a:p>
                  </a:txBody>
                  <a:tcPr marL="40667" marR="40667" marT="40667" marB="4066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 dirty="0" err="1">
                          <a:effectLst/>
                        </a:rPr>
                        <a:t>urllib</a:t>
                      </a:r>
                      <a:r>
                        <a:rPr lang="en-US" altLang="zh-CN" sz="1600" dirty="0">
                          <a:effectLst/>
                        </a:rPr>
                        <a:t> </a:t>
                      </a:r>
                      <a:r>
                        <a:rPr lang="zh-CN" altLang="en-US" sz="1600" dirty="0">
                          <a:effectLst/>
                        </a:rPr>
                        <a:t>模块提供了访问网页和处理 </a:t>
                      </a:r>
                      <a:r>
                        <a:rPr lang="en-US" altLang="zh-CN" sz="1600" dirty="0">
                          <a:effectLst/>
                        </a:rPr>
                        <a:t>URL </a:t>
                      </a:r>
                      <a:r>
                        <a:rPr lang="zh-CN" altLang="en-US" sz="1600" dirty="0">
                          <a:effectLst/>
                        </a:rPr>
                        <a:t>的功能，包括下载文件、发送 </a:t>
                      </a:r>
                      <a:r>
                        <a:rPr lang="en-US" altLang="zh-CN" sz="1600" dirty="0">
                          <a:effectLst/>
                        </a:rPr>
                        <a:t>POST </a:t>
                      </a:r>
                      <a:r>
                        <a:rPr lang="zh-CN" altLang="en-US" sz="1600" dirty="0">
                          <a:effectLst/>
                        </a:rPr>
                        <a:t>请求、处理 </a:t>
                      </a:r>
                      <a:r>
                        <a:rPr lang="en-US" altLang="zh-CN" sz="1600" dirty="0">
                          <a:effectLst/>
                        </a:rPr>
                        <a:t>cookies </a:t>
                      </a:r>
                      <a:r>
                        <a:rPr lang="zh-CN" altLang="en-US" sz="1600" dirty="0">
                          <a:effectLst/>
                        </a:rPr>
                        <a:t>等。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0667" marR="40667" marT="40667" marB="40667"/>
                </a:tc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8244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9.3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常见的标准库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08500" y="3062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2800" dirty="0"/>
              <a:t>random</a:t>
            </a:r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006921" y="1669773"/>
          <a:ext cx="6912795" cy="3428397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801613"/>
                <a:gridCol w="4111182"/>
              </a:tblGrid>
              <a:tr h="38947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函数名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函数说明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931207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randrange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start,stop,step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start </a:t>
                      </a:r>
                      <a:r>
                        <a:rPr lang="zh-CN" altLang="en-US" sz="1600">
                          <a:effectLst/>
                        </a:rPr>
                        <a:t>指定范围的起始值 包含本身，默认是</a:t>
                      </a:r>
                      <a:r>
                        <a:rPr lang="en-US" altLang="zh-CN" sz="1600">
                          <a:effectLst/>
                        </a:rPr>
                        <a:t>0</a:t>
                      </a:r>
                      <a:r>
                        <a:rPr lang="zh-CN" altLang="en-US" sz="1600">
                          <a:effectLst/>
                        </a:rPr>
                        <a:t>；</a:t>
                      </a:r>
                      <a:r>
                        <a:rPr lang="en-US" altLang="zh-CN" sz="1600">
                          <a:effectLst/>
                        </a:rPr>
                        <a:t>stop </a:t>
                      </a:r>
                      <a:r>
                        <a:rPr lang="zh-CN" altLang="en-US" sz="1600">
                          <a:effectLst/>
                        </a:rPr>
                        <a:t>指定范围的结束值 不包含本身； </a:t>
                      </a:r>
                      <a:r>
                        <a:rPr lang="en-US" altLang="zh-CN" sz="1600">
                          <a:effectLst/>
                        </a:rPr>
                        <a:t>step </a:t>
                      </a:r>
                      <a:r>
                        <a:rPr lang="zh-CN" altLang="en-US" sz="1600">
                          <a:effectLst/>
                        </a:rPr>
                        <a:t>步长，默认步长是</a:t>
                      </a:r>
                      <a:r>
                        <a:rPr lang="en-US" altLang="zh-CN" sz="1600">
                          <a:effectLst/>
                        </a:rPr>
                        <a:t>1</a:t>
                      </a:r>
                      <a:r>
                        <a:rPr lang="zh-CN" altLang="en-US" sz="1600">
                          <a:effectLst/>
                        </a:rPr>
                        <a:t>。该函数返回一个整数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66439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randint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start,end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返回</a:t>
                      </a:r>
                      <a:r>
                        <a:rPr lang="en-US" altLang="zh-CN" sz="1600">
                          <a:effectLst/>
                        </a:rPr>
                        <a:t>[</a:t>
                      </a:r>
                      <a:r>
                        <a:rPr lang="en-US" sz="1600">
                          <a:effectLst/>
                        </a:rPr>
                        <a:t>start end]</a:t>
                      </a:r>
                      <a:r>
                        <a:rPr lang="zh-CN" altLang="en-US" sz="1600">
                          <a:effectLst/>
                        </a:rPr>
                        <a:t>之间的一个随机整数，</a:t>
                      </a:r>
                      <a:r>
                        <a:rPr lang="en-US" sz="1600">
                          <a:effectLst/>
                        </a:rPr>
                        <a:t>start</a:t>
                      </a:r>
                      <a:r>
                        <a:rPr lang="zh-CN" altLang="en-US" sz="1600">
                          <a:effectLst/>
                        </a:rPr>
                        <a:t>必须小于</a:t>
                      </a:r>
                      <a:r>
                        <a:rPr lang="en-US" sz="1600">
                          <a:effectLst/>
                        </a:rPr>
                        <a:t>end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38947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random()</a:t>
                      </a:r>
                      <a:endParaRPr lang="en-US" sz="16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返回一个</a:t>
                      </a:r>
                      <a:r>
                        <a:rPr lang="en-US" altLang="zh-CN" sz="1600">
                          <a:effectLst/>
                        </a:rPr>
                        <a:t>[0.0,1.0)</a:t>
                      </a:r>
                      <a:r>
                        <a:rPr lang="zh-CN" altLang="en-US" sz="1600">
                          <a:effectLst/>
                        </a:rPr>
                        <a:t>之间的随机小数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66439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choice(seq)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返回一个序列（列表、元组，字符串）中返回一个随机元素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38947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shuffle(seq)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将序列元素随机排列（打乱顺序）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08500" y="242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8" name="图片 7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544388" y="1597184"/>
            <a:ext cx="3170772" cy="4692144"/>
          </a:xfrm>
          <a:prstGeom prst="rect">
            <a:avLst/>
          </a:prstGeom>
        </p:spPr>
      </p:pic>
      <p:sp>
        <p:nvSpPr>
          <p:cNvPr id="9" name="矩形: 圆角 8"/>
          <p:cNvSpPr/>
          <p:nvPr/>
        </p:nvSpPr>
        <p:spPr>
          <a:xfrm>
            <a:off x="544388" y="1977707"/>
            <a:ext cx="2904455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获取随机数，需要引入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random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库</a:t>
            </a:r>
            <a:endParaRPr lang="en-US" altLang="zh-CN" sz="2000" dirty="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zh-CN" altLang="en-US" sz="2000" dirty="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import random</a:t>
            </a:r>
            <a:endParaRPr lang="en-US" altLang="zh-CN" sz="2000" dirty="0">
              <a:solidFill>
                <a:schemeClr val="tx1"/>
              </a:solidFill>
              <a:latin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9.3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常见的标准库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08500" y="3062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2800" dirty="0"/>
              <a:t>math</a:t>
            </a:r>
            <a:endParaRPr lang="zh-CN" altLang="en-US" sz="28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08500" y="242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8" name="图片 7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544388" y="1597184"/>
            <a:ext cx="3170772" cy="4692144"/>
          </a:xfrm>
          <a:prstGeom prst="rect">
            <a:avLst/>
          </a:prstGeom>
        </p:spPr>
      </p:pic>
      <p:sp>
        <p:nvSpPr>
          <p:cNvPr id="9" name="矩形: 圆角 8"/>
          <p:cNvSpPr/>
          <p:nvPr/>
        </p:nvSpPr>
        <p:spPr>
          <a:xfrm>
            <a:off x="544388" y="1977707"/>
            <a:ext cx="2904455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操作数字的运算</a:t>
            </a:r>
            <a:endParaRPr lang="en-US" altLang="zh-CN" sz="2000" dirty="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zh-CN" altLang="en-US" sz="2000" dirty="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import math</a:t>
            </a:r>
            <a:endParaRPr lang="en-US" altLang="zh-CN" sz="2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174432" y="2208953"/>
          <a:ext cx="7388975" cy="2249555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54528"/>
                <a:gridCol w="3405855"/>
                <a:gridCol w="2828592"/>
              </a:tblGrid>
              <a:tr h="496655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函数名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函数的</a:t>
                      </a:r>
                      <a:r>
                        <a:rPr lang="zh-CN" altLang="en-US" sz="1600" kern="1200" dirty="0">
                          <a:effectLst/>
                        </a:rPr>
                        <a:t>说明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示例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58430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math.ceil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向上取整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math.ceil</a:t>
                      </a:r>
                      <a:r>
                        <a:rPr lang="en-US" sz="1600" dirty="0">
                          <a:effectLst/>
                        </a:rPr>
                        <a:t>(18.1) #19</a:t>
                      </a:r>
                      <a:endParaRPr lang="en-US" sz="1600" dirty="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58430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math.floor()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向下取整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math.floor(18.1) #18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58430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math.sqrt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求平方根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math.sqrt</a:t>
                      </a:r>
                      <a:r>
                        <a:rPr lang="en-US" sz="1600" dirty="0">
                          <a:effectLst/>
                        </a:rPr>
                        <a:t>(100)</a:t>
                      </a:r>
                      <a:endParaRPr lang="en-US" sz="1600" dirty="0">
                        <a:effectLst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9.3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常见的标准库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08500" y="3062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2800" dirty="0"/>
              <a:t>re</a:t>
            </a:r>
            <a:endParaRPr lang="zh-CN" altLang="en-US" sz="28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08500" y="242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8" name="图片 7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544388" y="1597184"/>
            <a:ext cx="3170772" cy="4692144"/>
          </a:xfrm>
          <a:prstGeom prst="rect">
            <a:avLst/>
          </a:prstGeom>
        </p:spPr>
      </p:pic>
      <p:sp>
        <p:nvSpPr>
          <p:cNvPr id="9" name="矩形: 圆角 8"/>
          <p:cNvSpPr/>
          <p:nvPr/>
        </p:nvSpPr>
        <p:spPr>
          <a:xfrm>
            <a:off x="544388" y="1977707"/>
            <a:ext cx="2904455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正则表达式处理</a:t>
            </a:r>
            <a:endParaRPr lang="en-US" altLang="zh-CN" sz="2000" dirty="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 altLang="zh-CN" sz="2000" dirty="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可以用于文本搜索、替换、分割等</a:t>
            </a:r>
            <a:endParaRPr lang="en-US" altLang="zh-CN" sz="20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073" name="Picture 1" descr="https://qv5tt3a0xgu.feishu.cn/space/api/box/stream/download/asynccode/?code=OWMzNTUxZjIwY2M1OTVlMTY0OTNjZTU5M2FjMjhmZjFfbThsdWxoZlFlWnBTc2d3YmVOM0Z0RGpmZGhuWFF5NW1fVG9rZW46VEtja2JUQjZXb0ppeWd4dWtkcGMyWFV2bnhnXzE3MDk4NDQwMDk6MTcwOTg0NzYwOV9W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90" y="1293888"/>
            <a:ext cx="4302196" cy="486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044757" y="6960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9.3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常见的标准库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08500" y="3062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2800" dirty="0"/>
              <a:t>turtle</a:t>
            </a:r>
            <a:endParaRPr lang="zh-CN" altLang="en-US" sz="28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08500" y="242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8" name="图片 7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544388" y="1597184"/>
            <a:ext cx="3170772" cy="4692144"/>
          </a:xfrm>
          <a:prstGeom prst="rect">
            <a:avLst/>
          </a:prstGeom>
        </p:spPr>
      </p:pic>
      <p:sp>
        <p:nvSpPr>
          <p:cNvPr id="9" name="矩形: 圆角 8"/>
          <p:cNvSpPr/>
          <p:nvPr/>
        </p:nvSpPr>
        <p:spPr>
          <a:xfrm>
            <a:off x="544388" y="2357561"/>
            <a:ext cx="2904455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1969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年诞生，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Python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语言的标准库之一，入门级的图形绘制函数库</a:t>
            </a:r>
            <a:endParaRPr lang="en-US" altLang="zh-CN" sz="2000" dirty="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zh-CN" altLang="en-US" sz="2000" dirty="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它提供了一个海龟，你可以把它理解为一个机器人，只听得懂有限的指令，海龟走过的轨迹绘制成了图形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130211" y="1073964"/>
          <a:ext cx="7517402" cy="498553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671281"/>
                <a:gridCol w="4846121"/>
              </a:tblGrid>
              <a:tr h="150046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方法</a:t>
                      </a:r>
                      <a:endParaRPr lang="zh-CN" altLang="en-US" sz="1600">
                        <a:effectLst/>
                      </a:endParaRPr>
                    </a:p>
                  </a:txBody>
                  <a:tcPr marL="30009" marR="30009" marT="30009" marB="300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说明</a:t>
                      </a:r>
                      <a:endParaRPr lang="zh-CN" altLang="en-US" sz="1600">
                        <a:effectLst/>
                      </a:endParaRPr>
                    </a:p>
                  </a:txBody>
                  <a:tcPr marL="30009" marR="30009" marT="30009" marB="30009"/>
                </a:tc>
              </a:tr>
              <a:tr h="24007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forward(d)/fd(d)</a:t>
                      </a:r>
                      <a:endParaRPr lang="en-US" sz="1600">
                        <a:effectLst/>
                      </a:endParaRPr>
                    </a:p>
                  </a:txBody>
                  <a:tcPr marL="30009" marR="30009" marT="30009" marB="300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向当前画笔方向移动</a:t>
                      </a:r>
                      <a:r>
                        <a:rPr lang="en-US" altLang="zh-CN" sz="1600">
                          <a:effectLst/>
                        </a:rPr>
                        <a:t>d</a:t>
                      </a:r>
                      <a:r>
                        <a:rPr lang="zh-CN" altLang="en-US" sz="1600">
                          <a:effectLst/>
                        </a:rPr>
                        <a:t>像素长度</a:t>
                      </a:r>
                      <a:endParaRPr lang="zh-CN" altLang="en-US" sz="1600">
                        <a:effectLst/>
                      </a:endParaRPr>
                    </a:p>
                  </a:txBody>
                  <a:tcPr marL="30009" marR="30009" marT="30009" marB="30009"/>
                </a:tc>
              </a:tr>
              <a:tr h="24007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backward(d)/back(d)/bk(d)</a:t>
                      </a:r>
                      <a:endParaRPr lang="en-US" sz="1600">
                        <a:effectLst/>
                      </a:endParaRPr>
                    </a:p>
                  </a:txBody>
                  <a:tcPr marL="30009" marR="30009" marT="30009" marB="300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向当前画笔相反方向移动</a:t>
                      </a:r>
                      <a:r>
                        <a:rPr lang="en-US" altLang="zh-CN" sz="1600">
                          <a:effectLst/>
                        </a:rPr>
                        <a:t>d</a:t>
                      </a:r>
                      <a:r>
                        <a:rPr lang="zh-CN" altLang="en-US" sz="1600">
                          <a:effectLst/>
                        </a:rPr>
                        <a:t>像素长度</a:t>
                      </a:r>
                      <a:endParaRPr lang="zh-CN" altLang="en-US" sz="1600">
                        <a:effectLst/>
                      </a:endParaRPr>
                    </a:p>
                  </a:txBody>
                  <a:tcPr marL="30009" marR="30009" marT="30009" marB="30009"/>
                </a:tc>
              </a:tr>
              <a:tr h="240074">
                <a:tc>
                  <a:txBody>
                    <a:bodyPr/>
                    <a:lstStyle/>
                    <a:p>
                      <a:pPr fontAlgn="t"/>
                      <a:r>
                        <a:rPr lang="es-ES" sz="1600" dirty="0">
                          <a:effectLst/>
                        </a:rPr>
                        <a:t>goto(x,y)/setpos(x,y)/setposition(x,y)</a:t>
                      </a:r>
                      <a:endParaRPr lang="es-ES" sz="1600" dirty="0">
                        <a:effectLst/>
                      </a:endParaRPr>
                    </a:p>
                  </a:txBody>
                  <a:tcPr marL="30009" marR="30009" marT="30009" marB="300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将画笔移动到坐标为</a:t>
                      </a:r>
                      <a:r>
                        <a:rPr lang="en-US" altLang="zh-CN" sz="1600">
                          <a:effectLst/>
                        </a:rPr>
                        <a:t>x,y</a:t>
                      </a:r>
                      <a:r>
                        <a:rPr lang="zh-CN" altLang="en-US" sz="1600">
                          <a:effectLst/>
                        </a:rPr>
                        <a:t>的位置</a:t>
                      </a:r>
                      <a:endParaRPr lang="zh-CN" altLang="en-US" sz="1600">
                        <a:effectLst/>
                      </a:endParaRPr>
                    </a:p>
                  </a:txBody>
                  <a:tcPr marL="30009" marR="30009" marT="30009" marB="30009"/>
                </a:tc>
              </a:tr>
              <a:tr h="24007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setx(x)</a:t>
                      </a:r>
                      <a:endParaRPr lang="en-US" sz="1600">
                        <a:effectLst/>
                      </a:endParaRPr>
                    </a:p>
                  </a:txBody>
                  <a:tcPr marL="30009" marR="30009" marT="30009" marB="300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设置海龟的横坐标为 </a:t>
                      </a:r>
                      <a:r>
                        <a:rPr lang="en-US" altLang="zh-CN" sz="1600" dirty="0">
                          <a:effectLst/>
                        </a:rPr>
                        <a:t>x</a:t>
                      </a:r>
                      <a:r>
                        <a:rPr lang="zh-CN" altLang="en-US" sz="1600" dirty="0">
                          <a:effectLst/>
                        </a:rPr>
                        <a:t>，纵坐标保持不变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30009" marR="30009" marT="30009" marB="30009"/>
                </a:tc>
              </a:tr>
              <a:tr h="24007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sety(y)</a:t>
                      </a:r>
                      <a:endParaRPr lang="en-US" sz="1600">
                        <a:effectLst/>
                      </a:endParaRPr>
                    </a:p>
                  </a:txBody>
                  <a:tcPr marL="30009" marR="30009" marT="30009" marB="300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设置海龟的纵坐标为 </a:t>
                      </a:r>
                      <a:r>
                        <a:rPr lang="en-US" altLang="zh-CN" sz="1600" dirty="0">
                          <a:effectLst/>
                        </a:rPr>
                        <a:t>y</a:t>
                      </a:r>
                      <a:r>
                        <a:rPr lang="zh-CN" altLang="en-US" sz="1600" dirty="0">
                          <a:effectLst/>
                        </a:rPr>
                        <a:t>，横坐标保持不变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30009" marR="30009" marT="30009" marB="30009"/>
                </a:tc>
              </a:tr>
              <a:tr h="24007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penup()/up()</a:t>
                      </a:r>
                      <a:endParaRPr lang="en-US" sz="1600">
                        <a:effectLst/>
                      </a:endParaRPr>
                    </a:p>
                  </a:txBody>
                  <a:tcPr marL="30009" marR="30009" marT="30009" marB="300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提起笔移动，不绘制图形，用于另起一个地方绘制</a:t>
                      </a:r>
                      <a:endParaRPr lang="zh-CN" altLang="en-US" sz="1600">
                        <a:effectLst/>
                      </a:endParaRPr>
                    </a:p>
                  </a:txBody>
                  <a:tcPr marL="30009" marR="30009" marT="30009" marB="30009"/>
                </a:tc>
              </a:tr>
              <a:tr h="24007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pendown()/down()</a:t>
                      </a:r>
                      <a:endParaRPr lang="en-US" sz="1600">
                        <a:effectLst/>
                      </a:endParaRPr>
                    </a:p>
                  </a:txBody>
                  <a:tcPr marL="30009" marR="30009" marT="30009" marB="300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放下笔，移动时绘制图形，缺省时也为绘制</a:t>
                      </a:r>
                      <a:endParaRPr lang="zh-CN" altLang="en-US" sz="1600">
                        <a:effectLst/>
                      </a:endParaRPr>
                    </a:p>
                  </a:txBody>
                  <a:tcPr marL="30009" marR="30009" marT="30009" marB="30009"/>
                </a:tc>
              </a:tr>
              <a:tr h="15004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right(degree)/rt(degree)</a:t>
                      </a:r>
                      <a:endParaRPr lang="en-US" sz="1600">
                        <a:effectLst/>
                      </a:endParaRPr>
                    </a:p>
                  </a:txBody>
                  <a:tcPr marL="30009" marR="30009" marT="30009" marB="300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顺时针移动</a:t>
                      </a:r>
                      <a:r>
                        <a:rPr lang="en-US" sz="1600">
                          <a:effectLst/>
                        </a:rPr>
                        <a:t>degree°</a:t>
                      </a:r>
                      <a:endParaRPr lang="en-US" sz="1600">
                        <a:effectLst/>
                      </a:endParaRPr>
                    </a:p>
                  </a:txBody>
                  <a:tcPr marL="30009" marR="30009" marT="30009" marB="30009"/>
                </a:tc>
              </a:tr>
              <a:tr h="15004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left(degree)/lt(degree)</a:t>
                      </a:r>
                      <a:endParaRPr lang="en-US" sz="1600">
                        <a:effectLst/>
                      </a:endParaRPr>
                    </a:p>
                  </a:txBody>
                  <a:tcPr marL="30009" marR="30009" marT="30009" marB="300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逆时针移动</a:t>
                      </a:r>
                      <a:r>
                        <a:rPr lang="en-US" sz="1600">
                          <a:effectLst/>
                        </a:rPr>
                        <a:t>degree°</a:t>
                      </a:r>
                      <a:endParaRPr lang="en-US" sz="1600">
                        <a:effectLst/>
                      </a:endParaRPr>
                    </a:p>
                  </a:txBody>
                  <a:tcPr marL="30009" marR="30009" marT="30009" marB="30009"/>
                </a:tc>
              </a:tr>
              <a:tr h="24007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setheading(angle)/seth(angle)</a:t>
                      </a:r>
                      <a:endParaRPr lang="en-US" sz="1600">
                        <a:effectLst/>
                      </a:endParaRPr>
                    </a:p>
                  </a:txBody>
                  <a:tcPr marL="30009" marR="30009" marT="30009" marB="300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设置海龟的朝向为 </a:t>
                      </a:r>
                      <a:r>
                        <a:rPr lang="en-US" sz="1600">
                          <a:effectLst/>
                        </a:rPr>
                        <a:t>angle</a:t>
                      </a:r>
                      <a:endParaRPr lang="en-US" sz="1600">
                        <a:effectLst/>
                      </a:endParaRPr>
                    </a:p>
                  </a:txBody>
                  <a:tcPr marL="30009" marR="30009" marT="30009" marB="30009"/>
                </a:tc>
              </a:tr>
              <a:tr h="41793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circle(radius, extent=None, steps=None)</a:t>
                      </a:r>
                      <a:endParaRPr lang="en-US" sz="1600">
                        <a:effectLst/>
                      </a:endParaRPr>
                    </a:p>
                  </a:txBody>
                  <a:tcPr marL="30009" marR="30009" marT="30009" marB="300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绘制圆弧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marL="30009" marR="30009" marT="30009" marB="30009"/>
                </a:tc>
              </a:tr>
              <a:tr h="24007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dot(radius,colorstr)</a:t>
                      </a:r>
                      <a:endParaRPr lang="en-US" sz="1600">
                        <a:effectLst/>
                      </a:endParaRPr>
                    </a:p>
                  </a:txBody>
                  <a:tcPr marL="30009" marR="30009" marT="30009" marB="300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绘制一个指定直径和颜色的圆点</a:t>
                      </a:r>
                      <a:endParaRPr lang="zh-CN" altLang="en-US" sz="1600">
                        <a:effectLst/>
                      </a:endParaRPr>
                    </a:p>
                  </a:txBody>
                  <a:tcPr marL="30009" marR="30009" marT="30009" marB="30009"/>
                </a:tc>
              </a:tr>
              <a:tr h="24007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home()</a:t>
                      </a:r>
                      <a:endParaRPr lang="en-US" sz="1600">
                        <a:effectLst/>
                      </a:endParaRPr>
                    </a:p>
                  </a:txBody>
                  <a:tcPr marL="30009" marR="30009" marT="30009" marB="300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设置当前画笔位置为原点，朝向东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30009" marR="30009" marT="30009" marB="30009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57788" y="1798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10.xml><?xml version="1.0" encoding="utf-8"?>
<p:tagLst xmlns:p="http://schemas.openxmlformats.org/presentationml/2006/main">
  <p:tag name="KSO_WM_SPECIAL_SOURCE" val="bdnull"/>
</p:tagLst>
</file>

<file path=ppt/tags/tag11.xml><?xml version="1.0" encoding="utf-8"?>
<p:tagLst xmlns:p="http://schemas.openxmlformats.org/presentationml/2006/main">
  <p:tag name="KSO_WM_SPECIAL_SOURCE" val="bdnull"/>
</p:tagLst>
</file>

<file path=ppt/tags/tag12.xml><?xml version="1.0" encoding="utf-8"?>
<p:tagLst xmlns:p="http://schemas.openxmlformats.org/presentationml/2006/main">
  <p:tag name="KSO_WM_SPECIAL_SOURCE" val="bdnull"/>
</p:tagLst>
</file>

<file path=ppt/tags/tag13.xml><?xml version="1.0" encoding="utf-8"?>
<p:tagLst xmlns:p="http://schemas.openxmlformats.org/presentationml/2006/main">
  <p:tag name="KSO_WM_SPECIAL_SOURCE" val="bdnull"/>
</p:tagLst>
</file>

<file path=ppt/tags/tag14.xml><?xml version="1.0" encoding="utf-8"?>
<p:tagLst xmlns:p="http://schemas.openxmlformats.org/presentationml/2006/main">
  <p:tag name="KSO_WM_SPECIAL_SOURCE" val="bdnull"/>
</p:tagLst>
</file>

<file path=ppt/tags/tag15.xml><?xml version="1.0" encoding="utf-8"?>
<p:tagLst xmlns:p="http://schemas.openxmlformats.org/presentationml/2006/main">
  <p:tag name="KSO_WM_SPECIAL_SOURCE" val="bdnull"/>
</p:tagLst>
</file>

<file path=ppt/tags/tag16.xml><?xml version="1.0" encoding="utf-8"?>
<p:tagLst xmlns:p="http://schemas.openxmlformats.org/presentationml/2006/main">
  <p:tag name="KSO_WM_SPECIAL_SOURCE" val="bdnull"/>
</p:tagLst>
</file>

<file path=ppt/tags/tag17.xml><?xml version="1.0" encoding="utf-8"?>
<p:tagLst xmlns:p="http://schemas.openxmlformats.org/presentationml/2006/main">
  <p:tag name="KSO_WM_SPECIAL_SOURCE" val="bdnull"/>
</p:tagLst>
</file>

<file path=ppt/tags/tag18.xml><?xml version="1.0" encoding="utf-8"?>
<p:tagLst xmlns:p="http://schemas.openxmlformats.org/presentationml/2006/main">
  <p:tag name="KSO_WM_SPECIAL_SOURCE" val="bdnull"/>
</p:tagLst>
</file>

<file path=ppt/tags/tag19.xml><?xml version="1.0" encoding="utf-8"?>
<p:tagLst xmlns:p="http://schemas.openxmlformats.org/presentationml/2006/main">
  <p:tag name="KSO_WM_SPECIAL_SOURCE" val="bdnull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  <p:tag name="KSO_WM_SPECIAL_SOURCE" val="bdnull"/>
</p:tagLst>
</file>

<file path=ppt/tags/tag20.xml><?xml version="1.0" encoding="utf-8"?>
<p:tagLst xmlns:p="http://schemas.openxmlformats.org/presentationml/2006/main">
  <p:tag name="KSO_WM_SPECIAL_SOURCE" val="bdnull"/>
</p:tagLst>
</file>

<file path=ppt/tags/tag21.xml><?xml version="1.0" encoding="utf-8"?>
<p:tagLst xmlns:p="http://schemas.openxmlformats.org/presentationml/2006/main">
  <p:tag name="KSO_WM_SPECIAL_SOURCE" val="bdnull"/>
</p:tagLst>
</file>

<file path=ppt/tags/tag22.xml><?xml version="1.0" encoding="utf-8"?>
<p:tagLst xmlns:p="http://schemas.openxmlformats.org/presentationml/2006/main">
  <p:tag name="KSO_WM_SPECIAL_SOURCE" val="bdnull"/>
</p:tagLst>
</file>

<file path=ppt/tags/tag23.xml><?xml version="1.0" encoding="utf-8"?>
<p:tagLst xmlns:p="http://schemas.openxmlformats.org/presentationml/2006/main">
  <p:tag name="KSO_WM_SPECIAL_SOURCE" val="bdnull"/>
</p:tagLst>
</file>

<file path=ppt/tags/tag24.xml><?xml version="1.0" encoding="utf-8"?>
<p:tagLst xmlns:p="http://schemas.openxmlformats.org/presentationml/2006/main">
  <p:tag name="KSO_WM_SPECIAL_SOURCE" val="bdnull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6.xml><?xml version="1.0" encoding="utf-8"?>
<p:tagLst xmlns:p="http://schemas.openxmlformats.org/presentationml/2006/main">
  <p:tag name="KSO_WPP_MARK_KEY" val="0c064124-f537-4a0d-887a-4f44502825de"/>
  <p:tag name="COMMONDATA" val="eyJoZGlkIjoiNWM2ZTM5MWI1NGI2YTlmMTlhZGVmZWRhMzc2ZTZjNzcifQ==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.xml><?xml version="1.0" encoding="utf-8"?>
<p:tagLst xmlns:p="http://schemas.openxmlformats.org/presentationml/2006/main">
  <p:tag name="KSO_WM_SPECIAL_SOURCE" val="bdnull"/>
</p:tagLst>
</file>

<file path=ppt/tags/tag5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SPECIAL_SOURCE" val="bdnull"/>
</p:tagLst>
</file>

<file path=ppt/tags/tag7.xml><?xml version="1.0" encoding="utf-8"?>
<p:tagLst xmlns:p="http://schemas.openxmlformats.org/presentationml/2006/main">
  <p:tag name="KSO_WM_SPECIAL_SOURCE" val="bdnull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2812</Words>
  <Application>WPS 演示</Application>
  <PresentationFormat>宽屏</PresentationFormat>
  <Paragraphs>337</Paragraphs>
  <Slides>24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微软雅黑</vt:lpstr>
      <vt:lpstr>思源黑体 Bold</vt:lpstr>
      <vt:lpstr>Helvetica Neue</vt:lpstr>
      <vt:lpstr>汉仪书宋二KW</vt:lpstr>
      <vt:lpstr>汉仪旗黑</vt:lpstr>
      <vt:lpstr>宋体</vt:lpstr>
      <vt:lpstr>Arial Unicode MS</vt:lpstr>
      <vt:lpstr>汉仪中黑KW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晓帆</cp:lastModifiedBy>
  <cp:revision>20</cp:revision>
  <dcterms:created xsi:type="dcterms:W3CDTF">2024-03-09T05:06:03Z</dcterms:created>
  <dcterms:modified xsi:type="dcterms:W3CDTF">2024-03-09T05:06:03Z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2052-5.5.1.7991</vt:lpwstr>
  </property>
  <property fmtid="{D5CDD505-2E9C-101B-9397-08002B2CF9AE}" pid="3" name="ICV">
    <vt:lpwstr>DF495646A725DBCDB9FD8265BF6D35F3_43</vt:lpwstr>
  </property>
</Properties>
</file>