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72" r:id="rId4"/>
    <p:sldId id="262" r:id="rId5"/>
    <p:sldId id="269" r:id="rId6"/>
    <p:sldId id="268" r:id="rId7"/>
    <p:sldId id="276" r:id="rId8"/>
    <p:sldId id="263" r:id="rId9"/>
    <p:sldId id="275" r:id="rId10"/>
    <p:sldId id="277" r:id="rId11"/>
    <p:sldId id="278" r:id="rId12"/>
    <p:sldId id="279" r:id="rId13"/>
    <p:sldId id="280" r:id="rId14"/>
  </p:sldIdLst>
  <p:sldSz cx="12192000" cy="6858000"/>
  <p:notesSz cx="6858000" cy="9144000"/>
  <p:embeddedFontLst>
    <p:embeddedFont>
      <p:font typeface="210 청춘시대 R" panose="02020603020101020101" pitchFamily="18" charset="-127"/>
      <p:regular r:id="rId15"/>
    </p:embeddedFont>
    <p:embeddedFont>
      <p:font typeface="나눔스퀘어" panose="020B0600000101010101" pitchFamily="50" charset="-127"/>
      <p:regular r:id="rId16"/>
    </p:embeddedFont>
    <p:embeddedFont>
      <p:font typeface="나눔스퀘어 Light" panose="020B0600000101010101" pitchFamily="50" charset="-127"/>
      <p:regular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D1D8FF7-1F2E-496C-B0CF-3C489C3A91B6}">
          <p14:sldIdLst>
            <p14:sldId id="260"/>
            <p14:sldId id="261"/>
            <p14:sldId id="272"/>
            <p14:sldId id="262"/>
            <p14:sldId id="269"/>
            <p14:sldId id="268"/>
            <p14:sldId id="276"/>
            <p14:sldId id="263"/>
            <p14:sldId id="275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3AB"/>
    <a:srgbClr val="FFC200"/>
    <a:srgbClr val="0D2044"/>
    <a:srgbClr val="4620E8"/>
    <a:srgbClr val="10244C"/>
    <a:srgbClr val="1509FF"/>
    <a:srgbClr val="08112F"/>
    <a:srgbClr val="F9BDEE"/>
    <a:srgbClr val="F593E2"/>
    <a:srgbClr val="7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3D11-5547-4BE8-A5DC-6A0F7855802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5E-CAE0-4B05-929E-0C730A0E2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4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3D11-5547-4BE8-A5DC-6A0F7855802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5E-CAE0-4B05-929E-0C730A0E2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3D11-5547-4BE8-A5DC-6A0F7855802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85E-CAE0-4B05-929E-0C730A0E2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82" y="-8877"/>
            <a:ext cx="12223564" cy="68757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7499" y="4476349"/>
            <a:ext cx="1140501" cy="5161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95978" y="713147"/>
            <a:ext cx="895523" cy="4052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82563" y="4033165"/>
            <a:ext cx="644757" cy="2917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308" y="5212120"/>
            <a:ext cx="152686" cy="145746"/>
          </a:xfrm>
          <a:prstGeom prst="rect">
            <a:avLst/>
          </a:prstGeom>
        </p:spPr>
      </p:pic>
      <p:grpSp>
        <p:nvGrpSpPr>
          <p:cNvPr id="13" name="그룹 12"/>
          <p:cNvGrpSpPr/>
          <p:nvPr userDrawn="1"/>
        </p:nvGrpSpPr>
        <p:grpSpPr>
          <a:xfrm>
            <a:off x="1164828" y="5662666"/>
            <a:ext cx="231150" cy="236775"/>
            <a:chOff x="6056625" y="3384000"/>
            <a:chExt cx="231150" cy="23677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6625" y="3384000"/>
              <a:ext cx="78750" cy="9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9025" y="3542025"/>
              <a:ext cx="78750" cy="78750"/>
            </a:xfrm>
            <a:prstGeom prst="rect">
              <a:avLst/>
            </a:prstGeom>
          </p:spPr>
        </p:pic>
      </p:grp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1651" y="5662666"/>
            <a:ext cx="1231875" cy="6018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8075713">
            <a:off x="10301251" y="5662665"/>
            <a:ext cx="1231875" cy="6018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14271" y="5432540"/>
            <a:ext cx="127445" cy="1219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94073" y="3488862"/>
            <a:ext cx="110868" cy="10604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2344332">
            <a:off x="9724365" y="1265064"/>
            <a:ext cx="1231875" cy="6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3D11-5547-4BE8-A5DC-6A0F7855802D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85E-CAE0-4B05-929E-0C730A0E2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1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831667" y="2209207"/>
            <a:ext cx="6576677" cy="606427"/>
          </a:xfrm>
          <a:prstGeom prst="ellipse">
            <a:avLst/>
          </a:prstGeom>
          <a:solidFill>
            <a:srgbClr val="1509FF">
              <a:alpha val="2000"/>
            </a:srgbClr>
          </a:solidFill>
          <a:ln w="25400">
            <a:noFill/>
          </a:ln>
          <a:effectLst>
            <a:glow rad="1397000">
              <a:srgbClr val="D533AB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783656" y="5329"/>
            <a:ext cx="6624688" cy="2938226"/>
            <a:chOff x="2783656" y="5329"/>
            <a:chExt cx="6624688" cy="2938226"/>
          </a:xfrm>
        </p:grpSpPr>
        <p:grpSp>
          <p:nvGrpSpPr>
            <p:cNvPr id="21" name="그룹 20"/>
            <p:cNvGrpSpPr/>
            <p:nvPr/>
          </p:nvGrpSpPr>
          <p:grpSpPr>
            <a:xfrm>
              <a:off x="4073927" y="5329"/>
              <a:ext cx="3779520" cy="1869440"/>
              <a:chOff x="3962400" y="5329"/>
              <a:chExt cx="3779520" cy="1869440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3962400" y="5329"/>
                <a:ext cx="0" cy="1869440"/>
              </a:xfrm>
              <a:prstGeom prst="line">
                <a:avLst/>
              </a:prstGeom>
              <a:noFill/>
              <a:ln w="25400">
                <a:solidFill>
                  <a:srgbClr val="F9BDEE">
                    <a:alpha val="87000"/>
                  </a:srgbClr>
                </a:solidFill>
              </a:ln>
              <a:effectLst>
                <a:glow rad="139700">
                  <a:srgbClr val="D533AB">
                    <a:alpha val="5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7741920" y="5329"/>
                <a:ext cx="0" cy="1869440"/>
              </a:xfrm>
              <a:prstGeom prst="line">
                <a:avLst/>
              </a:prstGeom>
              <a:noFill/>
              <a:ln w="25400">
                <a:solidFill>
                  <a:srgbClr val="F9BDEE">
                    <a:alpha val="87000"/>
                  </a:srgbClr>
                </a:solidFill>
              </a:ln>
              <a:effectLst>
                <a:glow rad="139700">
                  <a:srgbClr val="D533AB">
                    <a:alpha val="5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2783656" y="1890259"/>
              <a:ext cx="6624688" cy="1053296"/>
              <a:chOff x="2976512" y="1890259"/>
              <a:chExt cx="6624688" cy="1053296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2976512" y="1890259"/>
                <a:ext cx="6624688" cy="1053296"/>
              </a:xfrm>
              <a:prstGeom prst="roundRect">
                <a:avLst/>
              </a:prstGeom>
              <a:noFill/>
              <a:ln w="25400">
                <a:solidFill>
                  <a:srgbClr val="F9BDEE">
                    <a:alpha val="87000"/>
                  </a:srgbClr>
                </a:solidFill>
              </a:ln>
              <a:effectLst>
                <a:glow rad="139700">
                  <a:srgbClr val="D533AB">
                    <a:alpha val="54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>
                      <a:alpha val="9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14237" y="2103604"/>
                <a:ext cx="4949240" cy="707886"/>
              </a:xfrm>
              <a:prstGeom prst="rect">
                <a:avLst/>
              </a:prstGeom>
              <a:noFill/>
              <a:effectLst>
                <a:glow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b="1" dirty="0" smtClean="0">
                    <a:ln w="19050">
                      <a:solidFill>
                        <a:srgbClr val="D533AB">
                          <a:alpha val="71000"/>
                        </a:srgbClr>
                      </a:solidFill>
                    </a:ln>
                    <a:solidFill>
                      <a:schemeClr val="bg1">
                        <a:alpha val="95000"/>
                      </a:schemeClr>
                    </a:solidFill>
                    <a:effectLst>
                      <a:glow rad="215900">
                        <a:srgbClr val="D533AB">
                          <a:alpha val="50000"/>
                        </a:srgbClr>
                      </a:glow>
                    </a:effectLst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# DANCE_DANCE</a:t>
                </a:r>
                <a:endParaRPr lang="ko-KR" altLang="en-US" sz="4000" b="1" dirty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3066870" y="3562473"/>
            <a:ext cx="605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Pose Estimation</a:t>
            </a:r>
            <a:r>
              <a:rPr lang="ko-KR" altLang="en-US" b="1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을 활용한 댄스 게임 웹 서비스</a:t>
            </a:r>
            <a:endParaRPr lang="ko-KR" altLang="en-US" b="1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6" name="포인트가 5개인 별 45"/>
          <p:cNvSpPr/>
          <p:nvPr/>
        </p:nvSpPr>
        <p:spPr>
          <a:xfrm>
            <a:off x="2611916" y="1701899"/>
            <a:ext cx="302839" cy="302839"/>
          </a:xfrm>
          <a:prstGeom prst="star5">
            <a:avLst>
              <a:gd name="adj" fmla="val 28923"/>
              <a:gd name="hf" fmla="val 105146"/>
              <a:gd name="vf" fmla="val 110557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184634" y="4016529"/>
            <a:ext cx="5822731" cy="45719"/>
            <a:chOff x="3698240" y="3759200"/>
            <a:chExt cx="4886960" cy="71120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3698240" y="3759200"/>
              <a:ext cx="48869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3698240" y="3830320"/>
              <a:ext cx="48869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달 59"/>
          <p:cNvSpPr/>
          <p:nvPr/>
        </p:nvSpPr>
        <p:spPr>
          <a:xfrm rot="20343197">
            <a:off x="9357943" y="1731126"/>
            <a:ext cx="210133" cy="420266"/>
          </a:xfrm>
          <a:prstGeom prst="moon">
            <a:avLst>
              <a:gd name="adj" fmla="val 60608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22" y="4673121"/>
            <a:ext cx="1841068" cy="18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3638382" y="716063"/>
            <a:ext cx="4913510" cy="371317"/>
          </a:xfrm>
          <a:prstGeom prst="ellipse">
            <a:avLst/>
          </a:prstGeom>
          <a:solidFill>
            <a:srgbClr val="1509FF">
              <a:alpha val="2000"/>
            </a:srgbClr>
          </a:solidFill>
          <a:ln w="25400">
            <a:noFill/>
          </a:ln>
          <a:effectLst>
            <a:glow rad="1397000">
              <a:srgbClr val="D533AB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206240" y="1227708"/>
            <a:ext cx="3779520" cy="269581"/>
            <a:chOff x="3962400" y="5329"/>
            <a:chExt cx="3779520" cy="1869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3638382" y="415765"/>
            <a:ext cx="4913509" cy="781226"/>
            <a:chOff x="3716350" y="1908909"/>
            <a:chExt cx="4913509" cy="78122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16350" y="1908909"/>
              <a:ext cx="4913509" cy="781226"/>
            </a:xfrm>
            <a:prstGeom prst="roundRect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53249" y="2080454"/>
              <a:ext cx="2239717" cy="523220"/>
            </a:xfrm>
            <a:prstGeom prst="rect">
              <a:avLst/>
            </a:prstGeom>
            <a:noFill/>
            <a:effectLst>
              <a:glow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# </a:t>
              </a:r>
              <a:r>
                <a:rPr lang="ko-KR" altLang="en-US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메인 페이지</a:t>
              </a:r>
              <a:endParaRPr lang="ko-KR" altLang="en-US" sz="28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46" name="포인트가 5개인 별 45"/>
          <p:cNvSpPr/>
          <p:nvPr/>
        </p:nvSpPr>
        <p:spPr>
          <a:xfrm>
            <a:off x="3406431" y="274650"/>
            <a:ext cx="302839" cy="302839"/>
          </a:xfrm>
          <a:prstGeom prst="star5">
            <a:avLst>
              <a:gd name="adj" fmla="val 28923"/>
              <a:gd name="hf" fmla="val 105146"/>
              <a:gd name="vf" fmla="val 110557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0" name="달 59"/>
          <p:cNvSpPr/>
          <p:nvPr/>
        </p:nvSpPr>
        <p:spPr>
          <a:xfrm rot="20343197">
            <a:off x="8524422" y="274191"/>
            <a:ext cx="212371" cy="424742"/>
          </a:xfrm>
          <a:prstGeom prst="moon">
            <a:avLst>
              <a:gd name="adj" fmla="val 60608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461" y="1497289"/>
            <a:ext cx="10327342" cy="53607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-78" t="10705" r="1821" b="1026"/>
          <a:stretch/>
        </p:blipFill>
        <p:spPr>
          <a:xfrm>
            <a:off x="1097279" y="1576329"/>
            <a:ext cx="10120289" cy="5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3638382" y="716063"/>
            <a:ext cx="4913510" cy="371317"/>
          </a:xfrm>
          <a:prstGeom prst="ellipse">
            <a:avLst/>
          </a:prstGeom>
          <a:solidFill>
            <a:srgbClr val="1509FF">
              <a:alpha val="2000"/>
            </a:srgbClr>
          </a:solidFill>
          <a:ln w="25400">
            <a:noFill/>
          </a:ln>
          <a:effectLst>
            <a:glow rad="1397000">
              <a:srgbClr val="D533AB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206240" y="1227708"/>
            <a:ext cx="3779520" cy="183120"/>
            <a:chOff x="3962400" y="5329"/>
            <a:chExt cx="3779520" cy="1869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3638382" y="415765"/>
            <a:ext cx="4913509" cy="781226"/>
            <a:chOff x="3716350" y="1908909"/>
            <a:chExt cx="4913509" cy="78122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16350" y="1908909"/>
              <a:ext cx="4913509" cy="781226"/>
            </a:xfrm>
            <a:prstGeom prst="roundRect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21292" y="2080454"/>
              <a:ext cx="3903633" cy="523220"/>
            </a:xfrm>
            <a:prstGeom prst="rect">
              <a:avLst/>
            </a:prstGeom>
            <a:noFill/>
            <a:effectLst>
              <a:glow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# </a:t>
              </a:r>
              <a:r>
                <a:rPr lang="ko-KR" altLang="en-US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메인 </a:t>
              </a:r>
              <a:r>
                <a:rPr lang="ko-KR" altLang="en-US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페이지 </a:t>
              </a:r>
              <a:r>
                <a:rPr lang="en-US" altLang="ko-KR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(</a:t>
              </a:r>
              <a:r>
                <a:rPr lang="ko-KR" altLang="en-US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상세정보</a:t>
              </a:r>
              <a:r>
                <a:rPr lang="en-US" altLang="ko-KR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)</a:t>
              </a:r>
              <a:endParaRPr lang="ko-KR" altLang="en-US" sz="28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46" name="포인트가 5개인 별 45"/>
          <p:cNvSpPr/>
          <p:nvPr/>
        </p:nvSpPr>
        <p:spPr>
          <a:xfrm>
            <a:off x="3406431" y="274650"/>
            <a:ext cx="302839" cy="302839"/>
          </a:xfrm>
          <a:prstGeom prst="star5">
            <a:avLst>
              <a:gd name="adj" fmla="val 28923"/>
              <a:gd name="hf" fmla="val 105146"/>
              <a:gd name="vf" fmla="val 110557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0" name="달 59"/>
          <p:cNvSpPr/>
          <p:nvPr/>
        </p:nvSpPr>
        <p:spPr>
          <a:xfrm rot="20343197">
            <a:off x="8524422" y="274191"/>
            <a:ext cx="212371" cy="424742"/>
          </a:xfrm>
          <a:prstGeom prst="moon">
            <a:avLst>
              <a:gd name="adj" fmla="val 60608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65006" y="1410829"/>
            <a:ext cx="10488707" cy="5447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2"/>
          <a:stretch/>
        </p:blipFill>
        <p:spPr>
          <a:xfrm>
            <a:off x="1183342" y="1449905"/>
            <a:ext cx="10262795" cy="53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3638382" y="716063"/>
            <a:ext cx="4913510" cy="371317"/>
          </a:xfrm>
          <a:prstGeom prst="ellipse">
            <a:avLst/>
          </a:prstGeom>
          <a:solidFill>
            <a:srgbClr val="1509FF">
              <a:alpha val="2000"/>
            </a:srgbClr>
          </a:solidFill>
          <a:ln w="25400">
            <a:noFill/>
          </a:ln>
          <a:effectLst>
            <a:glow rad="1397000">
              <a:srgbClr val="D533AB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206240" y="1227708"/>
            <a:ext cx="3779520" cy="159970"/>
            <a:chOff x="3962400" y="5329"/>
            <a:chExt cx="3779520" cy="1869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3638382" y="415765"/>
            <a:ext cx="4913509" cy="781226"/>
            <a:chOff x="3716350" y="1908909"/>
            <a:chExt cx="4913509" cy="78122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16350" y="1908909"/>
              <a:ext cx="4913509" cy="781226"/>
            </a:xfrm>
            <a:prstGeom prst="roundRect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9068" y="2080454"/>
              <a:ext cx="3288080" cy="523220"/>
            </a:xfrm>
            <a:prstGeom prst="rect">
              <a:avLst/>
            </a:prstGeom>
            <a:noFill/>
            <a:effectLst>
              <a:glow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# </a:t>
              </a:r>
              <a:r>
                <a:rPr lang="ko-KR" altLang="en-US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게임 플레이 페이지</a:t>
              </a:r>
              <a:endParaRPr lang="ko-KR" altLang="en-US" sz="28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46" name="포인트가 5개인 별 45"/>
          <p:cNvSpPr/>
          <p:nvPr/>
        </p:nvSpPr>
        <p:spPr>
          <a:xfrm>
            <a:off x="3406431" y="274650"/>
            <a:ext cx="302839" cy="302839"/>
          </a:xfrm>
          <a:prstGeom prst="star5">
            <a:avLst>
              <a:gd name="adj" fmla="val 28923"/>
              <a:gd name="hf" fmla="val 105146"/>
              <a:gd name="vf" fmla="val 110557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0" name="달 59"/>
          <p:cNvSpPr/>
          <p:nvPr/>
        </p:nvSpPr>
        <p:spPr>
          <a:xfrm rot="20343197">
            <a:off x="8524422" y="274191"/>
            <a:ext cx="212371" cy="424742"/>
          </a:xfrm>
          <a:prstGeom prst="moon">
            <a:avLst>
              <a:gd name="adj" fmla="val 60608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3191" y="1387678"/>
            <a:ext cx="9843248" cy="5470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67" y="1447205"/>
            <a:ext cx="9619192" cy="541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3638382" y="716063"/>
            <a:ext cx="4913510" cy="371317"/>
          </a:xfrm>
          <a:prstGeom prst="ellipse">
            <a:avLst/>
          </a:prstGeom>
          <a:solidFill>
            <a:srgbClr val="1509FF">
              <a:alpha val="2000"/>
            </a:srgbClr>
          </a:solidFill>
          <a:ln w="25400">
            <a:noFill/>
          </a:ln>
          <a:effectLst>
            <a:glow rad="1397000">
              <a:srgbClr val="D533AB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206240" y="1227708"/>
            <a:ext cx="3779520" cy="206271"/>
            <a:chOff x="3962400" y="5329"/>
            <a:chExt cx="3779520" cy="1869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3638382" y="415765"/>
            <a:ext cx="4913509" cy="781226"/>
            <a:chOff x="3716350" y="1908909"/>
            <a:chExt cx="4913509" cy="78122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16350" y="1908909"/>
              <a:ext cx="4913509" cy="781226"/>
            </a:xfrm>
            <a:prstGeom prst="roundRect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9069" y="2080454"/>
              <a:ext cx="3288080" cy="523220"/>
            </a:xfrm>
            <a:prstGeom prst="rect">
              <a:avLst/>
            </a:prstGeom>
            <a:noFill/>
            <a:effectLst>
              <a:glow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# </a:t>
              </a:r>
              <a:r>
                <a:rPr lang="ko-KR" altLang="en-US" sz="2800" b="1" dirty="0" err="1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아바타</a:t>
              </a:r>
              <a:r>
                <a:rPr lang="ko-KR" altLang="en-US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 선택 페이지</a:t>
              </a:r>
              <a:endParaRPr lang="ko-KR" altLang="en-US" sz="28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46" name="포인트가 5개인 별 45"/>
          <p:cNvSpPr/>
          <p:nvPr/>
        </p:nvSpPr>
        <p:spPr>
          <a:xfrm>
            <a:off x="3406431" y="274650"/>
            <a:ext cx="302839" cy="302839"/>
          </a:xfrm>
          <a:prstGeom prst="star5">
            <a:avLst>
              <a:gd name="adj" fmla="val 28923"/>
              <a:gd name="hf" fmla="val 105146"/>
              <a:gd name="vf" fmla="val 110557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0" name="달 59"/>
          <p:cNvSpPr/>
          <p:nvPr/>
        </p:nvSpPr>
        <p:spPr>
          <a:xfrm rot="20343197">
            <a:off x="8524422" y="274191"/>
            <a:ext cx="212371" cy="424742"/>
          </a:xfrm>
          <a:prstGeom prst="moon">
            <a:avLst>
              <a:gd name="adj" fmla="val 60608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34142" y="1410829"/>
            <a:ext cx="10374087" cy="5447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9509" r="1174"/>
          <a:stretch/>
        </p:blipFill>
        <p:spPr>
          <a:xfrm>
            <a:off x="1175656" y="1545303"/>
            <a:ext cx="10123713" cy="530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모서리가 둥근 직사각형 4"/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rgbClr val="F9BDEE">
                <a:alpha val="87000"/>
              </a:srgbClr>
            </a:solidFill>
          </a:ln>
          <a:effectLst>
            <a:glow rad="139700">
              <a:srgbClr val="D533AB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9072" y="805487"/>
            <a:ext cx="1673856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주제 선정</a:t>
            </a:r>
            <a:endParaRPr lang="ko-KR" altLang="en-US" sz="2400" b="1" dirty="0">
              <a:ln w="19050">
                <a:solidFill>
                  <a:srgbClr val="D533AB">
                    <a:alpha val="71000"/>
                  </a:srgbClr>
                </a:solidFill>
              </a:ln>
              <a:solidFill>
                <a:schemeClr val="bg1">
                  <a:alpha val="95000"/>
                </a:schemeClr>
              </a:solidFill>
              <a:effectLst>
                <a:glow rad="215900">
                  <a:srgbClr val="D533AB">
                    <a:alpha val="50000"/>
                  </a:srgbClr>
                </a:glow>
              </a:effectLst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39474" y="2032000"/>
            <a:ext cx="4368800" cy="42164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1143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71554" y="2153919"/>
            <a:ext cx="4104640" cy="729585"/>
          </a:xfrm>
          <a:prstGeom prst="rect">
            <a:avLst/>
          </a:prstGeom>
          <a:solidFill>
            <a:srgbClr val="10244C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67039" y="2237174"/>
            <a:ext cx="362310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기존 특화 프로젝트 서비스를 보완한 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피트니스 서비스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88" y="2279505"/>
            <a:ext cx="268503" cy="25682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583726" y="2032000"/>
            <a:ext cx="4368800" cy="42164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1143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15806" y="2153920"/>
            <a:ext cx="4104640" cy="508000"/>
          </a:xfrm>
          <a:prstGeom prst="rect">
            <a:avLst/>
          </a:prstGeom>
          <a:solidFill>
            <a:srgbClr val="10244C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57407" y="2223254"/>
            <a:ext cx="17059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새로운 아이디어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740" y="2279505"/>
            <a:ext cx="268503" cy="2568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02068" y="2933869"/>
            <a:ext cx="361829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buAutoNum type="circleNumDbPlain"/>
            </a:pP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지루함을 느낄 수 있음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lvl="1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특화 주제와 크게 다르지 않고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/>
            </a:r>
            <a:b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아이디어가 겹치는 팀이 있었음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32928" y="4924118"/>
            <a:ext cx="374653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buAutoNum type="circleNumDbPlain" startAt="3"/>
            </a:pP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Pose Estimation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lvl="1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저스트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댄스와 같은 게임 서비스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02068" y="3908455"/>
            <a:ext cx="40062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buAutoNum type="circleNumDbPlain" startAt="2"/>
            </a:pP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재미와 흥미를 극대화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lvl="1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몸 전체를 움직일 수 있는 활동적인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서비스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47658" y="2916089"/>
            <a:ext cx="387798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buAutoNum type="circleNumDbPlain"/>
            </a:pP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대상 확대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lvl="1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SAFY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교육생에서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/>
            </a:r>
            <a:b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운동을 꾸준히 하는 모든 사람들로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7658" y="4911319"/>
            <a:ext cx="33169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buAutoNum type="circleNumDbPlain" startAt="3"/>
            </a:pP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동기부여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lvl="1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챌린지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기능과 보상을 통한 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동기부여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58" y="3913704"/>
            <a:ext cx="2828018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457200" indent="-457200">
              <a:buAutoNum type="circleNumDbPlain" startAt="2"/>
            </a:pP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및 컨텐츠 다양화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lvl="1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앉은자세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전신</a:t>
            </a: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/>
            </a:r>
            <a:b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6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동작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-&gt; 30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7425" y="2279505"/>
            <a:ext cx="612667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VS</a:t>
            </a:r>
            <a:endParaRPr lang="ko-KR" altLang="en-US" sz="2400" b="1" dirty="0">
              <a:ln w="19050">
                <a:solidFill>
                  <a:srgbClr val="D533AB">
                    <a:alpha val="71000"/>
                  </a:srgbClr>
                </a:solidFill>
              </a:ln>
              <a:solidFill>
                <a:schemeClr val="bg1">
                  <a:alpha val="95000"/>
                </a:schemeClr>
              </a:solidFill>
              <a:effectLst>
                <a:glow rad="215900">
                  <a:srgbClr val="D533AB">
                    <a:alpha val="50000"/>
                  </a:srgbClr>
                </a:glow>
              </a:effectLst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5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3638382" y="716063"/>
            <a:ext cx="4913510" cy="371317"/>
          </a:xfrm>
          <a:prstGeom prst="ellipse">
            <a:avLst/>
          </a:prstGeom>
          <a:solidFill>
            <a:srgbClr val="1509FF">
              <a:alpha val="2000"/>
            </a:srgbClr>
          </a:solidFill>
          <a:ln w="25400">
            <a:noFill/>
          </a:ln>
          <a:effectLst>
            <a:glow rad="1397000">
              <a:srgbClr val="D533AB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206240" y="1227708"/>
            <a:ext cx="3779520" cy="658160"/>
            <a:chOff x="3962400" y="5329"/>
            <a:chExt cx="3779520" cy="1869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3638382" y="415765"/>
            <a:ext cx="4913509" cy="781226"/>
            <a:chOff x="3716350" y="1908909"/>
            <a:chExt cx="4913509" cy="78122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16350" y="1908909"/>
              <a:ext cx="4913509" cy="781226"/>
            </a:xfrm>
            <a:prstGeom prst="roundRect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87764" y="2080454"/>
              <a:ext cx="2970686" cy="523220"/>
            </a:xfrm>
            <a:prstGeom prst="rect">
              <a:avLst/>
            </a:prstGeom>
            <a:noFill/>
            <a:effectLst>
              <a:glow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# </a:t>
              </a:r>
              <a:r>
                <a:rPr lang="ko-KR" altLang="en-US" sz="2800" b="1" dirty="0" err="1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팀원별</a:t>
              </a:r>
              <a:r>
                <a:rPr lang="ko-KR" altLang="en-US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 담당 역할</a:t>
              </a:r>
              <a:endParaRPr lang="ko-KR" altLang="en-US" sz="28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46" name="포인트가 5개인 별 45"/>
          <p:cNvSpPr/>
          <p:nvPr/>
        </p:nvSpPr>
        <p:spPr>
          <a:xfrm>
            <a:off x="3406431" y="274650"/>
            <a:ext cx="302839" cy="302839"/>
          </a:xfrm>
          <a:prstGeom prst="star5">
            <a:avLst>
              <a:gd name="adj" fmla="val 28923"/>
              <a:gd name="hf" fmla="val 105146"/>
              <a:gd name="vf" fmla="val 110557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0" name="달 59"/>
          <p:cNvSpPr/>
          <p:nvPr/>
        </p:nvSpPr>
        <p:spPr>
          <a:xfrm rot="20343197">
            <a:off x="8524422" y="274191"/>
            <a:ext cx="212371" cy="424742"/>
          </a:xfrm>
          <a:prstGeom prst="moon">
            <a:avLst>
              <a:gd name="adj" fmla="val 60608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8805" y="1909823"/>
            <a:ext cx="8692661" cy="49481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705098"/>
              </p:ext>
            </p:extLst>
          </p:nvPr>
        </p:nvGraphicFramePr>
        <p:xfrm>
          <a:off x="1748805" y="1909826"/>
          <a:ext cx="8692661" cy="4948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4261">
                  <a:extLst>
                    <a:ext uri="{9D8B030D-6E8A-4147-A177-3AD203B41FA5}">
                      <a16:colId xmlns:a16="http://schemas.microsoft.com/office/drawing/2014/main" val="1791609463"/>
                    </a:ext>
                  </a:extLst>
                </a:gridCol>
                <a:gridCol w="1910862">
                  <a:extLst>
                    <a:ext uri="{9D8B030D-6E8A-4147-A177-3AD203B41FA5}">
                      <a16:colId xmlns:a16="http://schemas.microsoft.com/office/drawing/2014/main" val="3529834374"/>
                    </a:ext>
                  </a:extLst>
                </a:gridCol>
                <a:gridCol w="4337538">
                  <a:extLst>
                    <a:ext uri="{9D8B030D-6E8A-4147-A177-3AD203B41FA5}">
                      <a16:colId xmlns:a16="http://schemas.microsoft.com/office/drawing/2014/main" val="2862132461"/>
                    </a:ext>
                  </a:extLst>
                </a:gridCol>
              </a:tblGrid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n w="19050">
                            <a:solidFill>
                              <a:srgbClr val="D533AB">
                                <a:alpha val="71000"/>
                              </a:srgbClr>
                            </a:solidFill>
                          </a:ln>
                          <a:effectLst>
                            <a:glow rad="215900">
                              <a:srgbClr val="D533AB">
                                <a:alpha val="50000"/>
                              </a:srgbClr>
                            </a:glow>
                          </a:effectLst>
                        </a:rPr>
                        <a:t>이름</a:t>
                      </a:r>
                      <a:endParaRPr lang="ko-KR" altLang="en-US" sz="2800" dirty="0">
                        <a:solidFill>
                          <a:schemeClr val="bg1">
                            <a:alpha val="95000"/>
                          </a:schemeClr>
                        </a:solidFill>
                        <a:effectLst>
                          <a:glow rad="190500">
                            <a:srgbClr val="D533AB">
                              <a:alpha val="50000"/>
                            </a:srgbClr>
                          </a:glow>
                        </a:effectLst>
                        <a:latin typeface="210 청춘시대 R" panose="02020603020101020101" pitchFamily="18" charset="-127"/>
                        <a:ea typeface="210 청춘시대 R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n w="19050">
                            <a:solidFill>
                              <a:srgbClr val="D533AB">
                                <a:alpha val="71000"/>
                              </a:srgbClr>
                            </a:solidFill>
                          </a:ln>
                          <a:effectLst>
                            <a:glow rad="215900">
                              <a:srgbClr val="D533AB">
                                <a:alpha val="50000"/>
                              </a:srgbClr>
                            </a:glow>
                          </a:effectLst>
                        </a:rPr>
                        <a:t>역할</a:t>
                      </a:r>
                      <a:endParaRPr lang="ko-KR" altLang="en-US" sz="2800" dirty="0">
                        <a:solidFill>
                          <a:schemeClr val="bg1">
                            <a:alpha val="95000"/>
                          </a:schemeClr>
                        </a:solidFill>
                        <a:effectLst>
                          <a:glow rad="190500">
                            <a:srgbClr val="D533AB">
                              <a:alpha val="50000"/>
                            </a:srgbClr>
                          </a:glow>
                        </a:effectLst>
                        <a:latin typeface="210 청춘시대 R" panose="02020603020101020101" pitchFamily="18" charset="-127"/>
                        <a:ea typeface="210 청춘시대 R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n w="19050">
                            <a:solidFill>
                              <a:srgbClr val="D533AB">
                                <a:alpha val="71000"/>
                              </a:srgbClr>
                            </a:solidFill>
                          </a:ln>
                          <a:effectLst>
                            <a:glow rad="215900">
                              <a:srgbClr val="D533AB">
                                <a:alpha val="50000"/>
                              </a:srgbClr>
                            </a:glow>
                          </a:effectLst>
                        </a:rPr>
                        <a:t>담당 업무</a:t>
                      </a:r>
                      <a:endParaRPr lang="ko-KR" altLang="en-US" sz="2800" dirty="0">
                        <a:solidFill>
                          <a:schemeClr val="bg1">
                            <a:alpha val="95000"/>
                          </a:schemeClr>
                        </a:solidFill>
                        <a:effectLst>
                          <a:glow rad="190500">
                            <a:srgbClr val="D533AB">
                              <a:alpha val="50000"/>
                            </a:srgbClr>
                          </a:glow>
                        </a:effectLst>
                        <a:latin typeface="210 청춘시대 R" panose="02020603020101020101" pitchFamily="18" charset="-127"/>
                        <a:ea typeface="210 청춘시대 R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63354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최무연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팀장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PM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프론트엔드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 개발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74993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김민철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기획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프론트엔드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 개발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34080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김준영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디자인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프론트엔드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 개발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991626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김희주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DB, 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배포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백엔드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 개발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601047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박진희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테스트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프론트엔드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 개발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43100"/>
                  </a:ext>
                </a:extLst>
              </a:tr>
              <a:tr h="70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ea typeface="나눔스퀘어 ExtraBold" panose="020B0600000101010101" pitchFamily="50" charset="-127"/>
                        </a:rPr>
                        <a:t>염겨레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CTO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aseline="0" dirty="0" err="1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프론트엔드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&amp; AI </a:t>
                      </a:r>
                      <a:r>
                        <a:rPr lang="ko-KR" altLang="en-US" sz="2800" baseline="0" dirty="0" smtClean="0">
                          <a:solidFill>
                            <a:schemeClr val="bg1"/>
                          </a:solidFill>
                          <a:ea typeface="나눔스퀘어" panose="020B0600000101010101" pitchFamily="50" charset="-127"/>
                        </a:rPr>
                        <a:t>개발</a:t>
                      </a:r>
                      <a:endParaRPr lang="ko-KR" altLang="en-US" sz="2800" baseline="0" dirty="0">
                        <a:solidFill>
                          <a:schemeClr val="bg1"/>
                        </a:solidFill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52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chemeClr val="accent1">
                  <a:lumMod val="20000"/>
                  <a:lumOff val="80000"/>
                  <a:alpha val="86000"/>
                </a:schemeClr>
              </a:solidFill>
            </a:ln>
            <a:effectLst>
              <a:glow rad="139700">
                <a:srgbClr val="1509FF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chemeClr val="accent1">
                  <a:lumMod val="20000"/>
                  <a:lumOff val="80000"/>
                  <a:alpha val="86000"/>
                </a:schemeClr>
              </a:solidFill>
            </a:ln>
            <a:effectLst>
              <a:glow rad="139700">
                <a:srgbClr val="1509FF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모서리가 둥근 직사각형 4"/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431" y="805487"/>
            <a:ext cx="2573140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1509FF">
                      <a:alpha val="73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1509FF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 smtClean="0">
                <a:ln w="19050">
                  <a:solidFill>
                    <a:srgbClr val="1509FF">
                      <a:alpha val="73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1509FF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서비스 이름 선정</a:t>
            </a:r>
            <a:endParaRPr lang="ko-KR" altLang="en-US" sz="2400" b="1" dirty="0">
              <a:ln w="19050">
                <a:solidFill>
                  <a:srgbClr val="1509FF">
                    <a:alpha val="73000"/>
                  </a:srgbClr>
                </a:solidFill>
              </a:ln>
              <a:solidFill>
                <a:schemeClr val="bg1">
                  <a:alpha val="95000"/>
                </a:schemeClr>
              </a:solidFill>
              <a:effectLst>
                <a:glow rad="215900">
                  <a:srgbClr val="1509FF">
                    <a:alpha val="50000"/>
                  </a:srgbClr>
                </a:glow>
              </a:effectLst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77191" y="2260240"/>
            <a:ext cx="9530080" cy="3384000"/>
            <a:chOff x="1158240" y="2260240"/>
            <a:chExt cx="9530080" cy="3384000"/>
          </a:xfrm>
        </p:grpSpPr>
        <p:sp>
          <p:nvSpPr>
            <p:cNvPr id="2" name="타원 1"/>
            <p:cNvSpPr/>
            <p:nvPr/>
          </p:nvSpPr>
          <p:spPr>
            <a:xfrm>
              <a:off x="1158240" y="2504440"/>
              <a:ext cx="2895600" cy="2895600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  <a:effectLst>
              <a:glow rad="889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>
              <a:spLocks noChangeAspect="1"/>
            </p:cNvSpPr>
            <p:nvPr/>
          </p:nvSpPr>
          <p:spPr>
            <a:xfrm>
              <a:off x="4263377" y="2260240"/>
              <a:ext cx="3384000" cy="3384000"/>
            </a:xfrm>
            <a:prstGeom prst="ellipse">
              <a:avLst/>
            </a:prstGeom>
            <a:solidFill>
              <a:srgbClr val="FFC200"/>
            </a:solidFill>
            <a:ln>
              <a:noFill/>
            </a:ln>
            <a:effectLst>
              <a:glow rad="88900">
                <a:srgbClr val="FFFF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792720" y="2504440"/>
              <a:ext cx="2895600" cy="2895600"/>
            </a:xfrm>
            <a:prstGeom prst="ellipse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  <a:effectLst>
              <a:glow rad="889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157749" y="3126344"/>
            <a:ext cx="1234440" cy="508000"/>
            <a:chOff x="6862161" y="2162294"/>
            <a:chExt cx="4104640" cy="508000"/>
          </a:xfrm>
        </p:grpSpPr>
        <p:sp>
          <p:nvSpPr>
            <p:cNvPr id="17" name="직사각형 16"/>
            <p:cNvSpPr/>
            <p:nvPr/>
          </p:nvSpPr>
          <p:spPr>
            <a:xfrm>
              <a:off x="6862161" y="2162294"/>
              <a:ext cx="4104640" cy="508000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21628" y="2231628"/>
              <a:ext cx="338571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삼시쉐킷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921213" y="2996973"/>
            <a:ext cx="2575065" cy="683326"/>
            <a:chOff x="4953231" y="2226599"/>
            <a:chExt cx="8562357" cy="683326"/>
          </a:xfrm>
        </p:grpSpPr>
        <p:sp>
          <p:nvSpPr>
            <p:cNvPr id="20" name="직사각형 19"/>
            <p:cNvSpPr/>
            <p:nvPr/>
          </p:nvSpPr>
          <p:spPr>
            <a:xfrm>
              <a:off x="5004282" y="2226599"/>
              <a:ext cx="8401385" cy="683326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231" y="2346434"/>
              <a:ext cx="856235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DANCE </a:t>
              </a:r>
              <a:r>
                <a:rPr lang="en-US" altLang="ko-KR" sz="2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DANCE</a:t>
              </a:r>
              <a:endPara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461286" y="3126344"/>
            <a:ext cx="1976823" cy="508000"/>
            <a:chOff x="5626610" y="2355970"/>
            <a:chExt cx="6573140" cy="508000"/>
          </a:xfrm>
        </p:grpSpPr>
        <p:sp>
          <p:nvSpPr>
            <p:cNvPr id="23" name="직사각형 22"/>
            <p:cNvSpPr/>
            <p:nvPr/>
          </p:nvSpPr>
          <p:spPr>
            <a:xfrm>
              <a:off x="5626610" y="2355970"/>
              <a:ext cx="6573140" cy="508000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26610" y="2425304"/>
              <a:ext cx="657314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모여봐요 동물의 춤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74223" y="3684786"/>
            <a:ext cx="19928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(3C SHAKE IT) 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하루 세끼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밥먹듯이</a:t>
            </a:r>
            <a:endParaRPr lang="en-US" altLang="ko-KR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할만큼 중독성 있는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댄스 게임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65440" y="3593296"/>
            <a:ext cx="2941831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인기게임 동물의 숲처럼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남녀노소 누구나 즐길 수 있는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사용자의 모습을 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동물 캐릭터로 표현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02405" y="3844369"/>
            <a:ext cx="2480166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간단하면서</a:t>
            </a:r>
            <a:endParaRPr lang="en-US" altLang="ko-KR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입에 착 달라붙는</a:t>
            </a:r>
            <a:endParaRPr lang="en-US" altLang="ko-KR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8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네이밍</a:t>
            </a:r>
            <a:endParaRPr lang="ko-KR" altLang="en-US" sz="2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모서리가 둥근 직사각형 4"/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rgbClr val="F9BDEE">
                <a:alpha val="87000"/>
              </a:srgbClr>
            </a:solidFill>
          </a:ln>
          <a:effectLst>
            <a:glow rad="139700">
              <a:srgbClr val="D533AB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9405" y="805487"/>
            <a:ext cx="3453189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시장 분석 </a:t>
            </a:r>
            <a:r>
              <a:rPr lang="en-US" altLang="ko-KR" sz="2400" b="1" dirty="0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(</a:t>
            </a:r>
            <a:r>
              <a:rPr lang="ko-KR" altLang="en-US" sz="2400" b="1" dirty="0" err="1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저스트</a:t>
            </a:r>
            <a:r>
              <a:rPr lang="ko-KR" altLang="en-US" sz="2400" b="1" dirty="0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댄스</a:t>
            </a:r>
            <a:r>
              <a:rPr lang="en-US" altLang="ko-KR" sz="2400" b="1" dirty="0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)</a:t>
            </a:r>
            <a:endParaRPr lang="ko-KR" altLang="en-US" sz="2400" b="1" dirty="0">
              <a:ln w="19050">
                <a:solidFill>
                  <a:srgbClr val="D533AB">
                    <a:alpha val="71000"/>
                  </a:srgbClr>
                </a:solidFill>
              </a:ln>
              <a:solidFill>
                <a:schemeClr val="bg1">
                  <a:alpha val="95000"/>
                </a:schemeClr>
              </a:solidFill>
              <a:effectLst>
                <a:glow rad="215900">
                  <a:srgbClr val="D533AB">
                    <a:alpha val="50000"/>
                  </a:srgbClr>
                </a:glow>
              </a:effectLst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353065" y="4463441"/>
            <a:ext cx="6631944" cy="2016826"/>
            <a:chOff x="921557" y="2062397"/>
            <a:chExt cx="6631944" cy="2016826"/>
          </a:xfrm>
        </p:grpSpPr>
        <p:sp>
          <p:nvSpPr>
            <p:cNvPr id="23" name="직사각형 22"/>
            <p:cNvSpPr/>
            <p:nvPr/>
          </p:nvSpPr>
          <p:spPr>
            <a:xfrm>
              <a:off x="921557" y="2217175"/>
              <a:ext cx="6631944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5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              ]</a:t>
              </a:r>
              <a:endParaRPr lang="ko-KR" altLang="en-US" sz="115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38991" y="3008973"/>
              <a:ext cx="3397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>
                <a:buAutoNum type="circleNumDbPlain"/>
              </a:pPr>
              <a:r>
                <a:rPr lang="ko-KR" altLang="en-US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별도의 컨트롤러 없이 웹 환경에서</a:t>
              </a:r>
              <a:endPara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342900" indent="-342900" algn="ctr">
                <a:buAutoNum type="circleNumDbPlain"/>
              </a:pPr>
              <a:r>
                <a:rPr lang="ko-KR" altLang="en-US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사용자의 모습을 </a:t>
              </a:r>
              <a:r>
                <a:rPr lang="ko-KR" altLang="en-US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아바타로</a:t>
              </a:r>
              <a:r>
                <a:rPr lang="ko-KR" altLang="en-US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표현</a:t>
              </a:r>
              <a:endPara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746772" y="2062397"/>
              <a:ext cx="2990787" cy="486224"/>
              <a:chOff x="357735" y="2542876"/>
              <a:chExt cx="4459452" cy="72499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57736" y="2621536"/>
                <a:ext cx="4445637" cy="596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b="1" spc="-15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C2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DANCE_DANCE </a:t>
                </a:r>
                <a:r>
                  <a:rPr lang="ko-KR" altLang="en-US" sz="2000" b="1" spc="-15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C2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만의 </a:t>
                </a:r>
                <a:r>
                  <a:rPr lang="ko-KR" altLang="en-US" sz="2000" b="1" spc="-15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C2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차별점</a:t>
                </a:r>
                <a:endParaRPr lang="ko-KR" altLang="en-US" sz="2000" b="1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357735" y="2542876"/>
                <a:ext cx="4459452" cy="724991"/>
              </a:xfrm>
              <a:prstGeom prst="roundRect">
                <a:avLst>
                  <a:gd name="adj" fmla="val 7078"/>
                </a:avLst>
              </a:prstGeom>
              <a:noFill/>
              <a:ln>
                <a:solidFill>
                  <a:srgbClr val="FFC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45683" y="1802898"/>
            <a:ext cx="6244885" cy="2294545"/>
            <a:chOff x="5627491" y="4368689"/>
            <a:chExt cx="5986578" cy="2294545"/>
          </a:xfrm>
        </p:grpSpPr>
        <p:sp>
          <p:nvSpPr>
            <p:cNvPr id="29" name="직사각형 28"/>
            <p:cNvSpPr/>
            <p:nvPr/>
          </p:nvSpPr>
          <p:spPr>
            <a:xfrm>
              <a:off x="5627491" y="4570353"/>
              <a:ext cx="5986578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           </a:t>
              </a:r>
              <a:r>
                <a:rPr lang="en-US" altLang="ko-KR" sz="13000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]</a:t>
              </a:r>
              <a:endParaRPr lang="ko-KR" altLang="en-US" sz="13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4501" y="4937797"/>
              <a:ext cx="51996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>
                <a:buAutoNum type="circleNumDbPlain"/>
              </a:pPr>
              <a:r>
                <a:rPr lang="ko-KR" altLang="en-US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댄스형</a:t>
              </a:r>
              <a:r>
                <a:rPr lang="ko-KR" altLang="en-US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리듬게임</a:t>
              </a:r>
              <a:endPara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342900" indent="-342900" algn="ctr">
                <a:buAutoNum type="circleNumDbPlain"/>
              </a:pPr>
              <a:r>
                <a:rPr lang="en-US" altLang="ko-KR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2009</a:t>
              </a:r>
              <a:r>
                <a:rPr lang="ko-KR" altLang="en-US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년 최초 출시</a:t>
              </a:r>
              <a:r>
                <a:rPr lang="en-US" altLang="ko-KR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2020</a:t>
              </a:r>
              <a:r>
                <a:rPr lang="ko-KR" altLang="en-US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버전 출시 예정</a:t>
              </a:r>
              <a:endPara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342900" indent="-342900" algn="ctr">
                <a:buAutoNum type="circleNumDbPlain"/>
              </a:pPr>
              <a:r>
                <a:rPr lang="en-US" altLang="ko-KR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Wii, Will U, </a:t>
              </a:r>
              <a:r>
                <a:rPr lang="ko-KR" altLang="en-US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닌텐도</a:t>
              </a:r>
              <a:r>
                <a:rPr lang="en-US" altLang="ko-KR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PS3 </a:t>
              </a:r>
              <a:r>
                <a:rPr lang="ko-KR" altLang="en-US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등 주로 가정용 게임기에서 사용</a:t>
              </a:r>
              <a:endPara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342900" indent="-342900" algn="ctr">
                <a:buAutoNum type="circleNumDbPlain"/>
              </a:pPr>
              <a:r>
                <a:rPr lang="ko-KR" altLang="en-US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기본적인 게임 플레이 방법은 곡을 선택한 후 컨트롤러를</a:t>
              </a:r>
              <a:endPara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r>
                <a:rPr lang="ko-KR" altLang="en-US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잡고 자기가 선택한 댄서의 동작을 보며 따라 하는 방식이다</a:t>
              </a:r>
              <a:r>
                <a:rPr lang="en-US" altLang="ko-KR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</a:t>
              </a:r>
              <a:endParaRPr lang="ko-KR" altLang="en-US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7572281" y="4368689"/>
              <a:ext cx="1828439" cy="464348"/>
              <a:chOff x="7685685" y="4345772"/>
              <a:chExt cx="2799138" cy="710865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7685685" y="4345772"/>
                <a:ext cx="2799138" cy="710865"/>
              </a:xfrm>
              <a:prstGeom prst="roundRect">
                <a:avLst>
                  <a:gd name="adj" fmla="val 7078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8128724" y="4378006"/>
                <a:ext cx="1913065" cy="612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b="1" spc="-15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저스트</a:t>
                </a:r>
                <a:r>
                  <a:rPr lang="ko-KR" altLang="en-US" sz="2000" b="1" spc="-15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댄스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0" name="Picture 2" descr="콘솔러] 저스트 댄스 2019 1차 곡 리스트 트레일러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3" y="1979673"/>
            <a:ext cx="4690747" cy="26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713597" y="3150348"/>
            <a:ext cx="2685463" cy="1812668"/>
          </a:xfrm>
          <a:prstGeom prst="homePlate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1143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각형 4"/>
          <p:cNvSpPr/>
          <p:nvPr/>
        </p:nvSpPr>
        <p:spPr>
          <a:xfrm>
            <a:off x="3423373" y="3150348"/>
            <a:ext cx="2685463" cy="1812668"/>
          </a:xfrm>
          <a:prstGeom prst="homePlate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889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6133150" y="3150348"/>
            <a:ext cx="2685463" cy="1812668"/>
          </a:xfrm>
          <a:prstGeom prst="homePlate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1143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/>
        </p:nvSpPr>
        <p:spPr>
          <a:xfrm>
            <a:off x="8842927" y="3150348"/>
            <a:ext cx="2685463" cy="1812668"/>
          </a:xfrm>
          <a:prstGeom prst="homePlate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1143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98538" y="3901696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정확한 포즈 측정 기반 게임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동작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유사도에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따른 점수 </a:t>
            </a:r>
            <a:endParaRPr lang="ko-KR" altLang="en-US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558" y="3869075"/>
            <a:ext cx="2132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아바타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적용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사용자가 직접 선택한 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캐릭터로 사용자 모습 표현</a:t>
            </a:r>
            <a:endParaRPr lang="ko-KR" altLang="en-US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176" y="3905467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누구나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재미를 느낄 수 있는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게임스러운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ux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디자인</a:t>
            </a:r>
            <a:endParaRPr lang="ko-KR" altLang="en-US" sz="1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87962" y="3891062"/>
            <a:ext cx="2332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매주 초기화 되는 랭킹 시스템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누구나 매주 랭킹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위를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목표로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!!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11064" y="3269577"/>
            <a:ext cx="989374" cy="395821"/>
            <a:chOff x="714474" y="2780762"/>
            <a:chExt cx="989374" cy="395821"/>
          </a:xfrm>
        </p:grpSpPr>
        <p:sp>
          <p:nvSpPr>
            <p:cNvPr id="22" name="직사각형 21"/>
            <p:cNvSpPr/>
            <p:nvPr/>
          </p:nvSpPr>
          <p:spPr>
            <a:xfrm>
              <a:off x="721491" y="2780762"/>
              <a:ext cx="975340" cy="381670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4474" y="2807251"/>
              <a:ext cx="9893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STEP </a:t>
              </a: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618794" y="3269577"/>
            <a:ext cx="1023037" cy="395821"/>
            <a:chOff x="697643" y="2780762"/>
            <a:chExt cx="1023037" cy="395821"/>
          </a:xfrm>
        </p:grpSpPr>
        <p:sp>
          <p:nvSpPr>
            <p:cNvPr id="26" name="직사각형 25"/>
            <p:cNvSpPr/>
            <p:nvPr/>
          </p:nvSpPr>
          <p:spPr>
            <a:xfrm>
              <a:off x="721491" y="2780762"/>
              <a:ext cx="975340" cy="381670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643" y="2807251"/>
              <a:ext cx="102303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STEP </a:t>
              </a: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2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340149" y="3269577"/>
            <a:ext cx="1029449" cy="395821"/>
            <a:chOff x="694437" y="2780762"/>
            <a:chExt cx="1029449" cy="395821"/>
          </a:xfrm>
        </p:grpSpPr>
        <p:sp>
          <p:nvSpPr>
            <p:cNvPr id="29" name="직사각형 28"/>
            <p:cNvSpPr/>
            <p:nvPr/>
          </p:nvSpPr>
          <p:spPr>
            <a:xfrm>
              <a:off x="721491" y="2780762"/>
              <a:ext cx="975340" cy="381670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4437" y="2807251"/>
              <a:ext cx="102944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STEP </a:t>
              </a: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3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067916" y="3269577"/>
            <a:ext cx="1023037" cy="395821"/>
            <a:chOff x="697643" y="2780762"/>
            <a:chExt cx="1023037" cy="395821"/>
          </a:xfrm>
        </p:grpSpPr>
        <p:sp>
          <p:nvSpPr>
            <p:cNvPr id="32" name="직사각형 31"/>
            <p:cNvSpPr/>
            <p:nvPr/>
          </p:nvSpPr>
          <p:spPr>
            <a:xfrm>
              <a:off x="721491" y="2780762"/>
              <a:ext cx="975340" cy="381670"/>
            </a:xfrm>
            <a:prstGeom prst="rect">
              <a:avLst/>
            </a:prstGeom>
            <a:solidFill>
              <a:srgbClr val="10244C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7643" y="2807251"/>
              <a:ext cx="102303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STEP </a:t>
              </a: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200"/>
                  </a:solidFill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4</a:t>
              </a:r>
              <a:endPara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34" name="오른쪽 대괄호 33"/>
          <p:cNvSpPr/>
          <p:nvPr/>
        </p:nvSpPr>
        <p:spPr>
          <a:xfrm rot="16200000">
            <a:off x="4350984" y="82191"/>
            <a:ext cx="349782" cy="5479924"/>
          </a:xfrm>
          <a:prstGeom prst="rightBracke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대괄호 34"/>
          <p:cNvSpPr/>
          <p:nvPr/>
        </p:nvSpPr>
        <p:spPr>
          <a:xfrm rot="5400000" flipV="1">
            <a:off x="7120824" y="2443263"/>
            <a:ext cx="349782" cy="5479924"/>
          </a:xfrm>
          <a:prstGeom prst="rightBracket">
            <a:avLst/>
          </a:prstGeom>
          <a:ln w="25400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9" name="모서리가 둥근 직사각형 38"/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rgbClr val="F9BDEE">
                <a:alpha val="87000"/>
              </a:srgbClr>
            </a:solidFill>
          </a:ln>
          <a:effectLst>
            <a:glow rad="139700">
              <a:srgbClr val="D533AB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2817" y="805487"/>
            <a:ext cx="1946367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 smtClean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서비스 목표</a:t>
            </a:r>
            <a:endParaRPr lang="ko-KR" altLang="en-US" sz="2400" b="1" dirty="0">
              <a:ln w="19050">
                <a:solidFill>
                  <a:srgbClr val="D533AB">
                    <a:alpha val="71000"/>
                  </a:srgbClr>
                </a:solidFill>
              </a:ln>
              <a:solidFill>
                <a:schemeClr val="bg1">
                  <a:alpha val="95000"/>
                </a:schemeClr>
              </a:solidFill>
              <a:effectLst>
                <a:glow rad="215900">
                  <a:srgbClr val="D533AB">
                    <a:alpha val="50000"/>
                  </a:srgbClr>
                </a:glow>
              </a:effectLst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42030" y="206424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사용자가 재미있게 즐길 수 있도록</a:t>
            </a:r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156" y="5483531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다른 사람과 경쟁</a:t>
            </a:r>
            <a:r>
              <a:rPr lang="ko-KR" altLang="en-US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하며 </a:t>
            </a:r>
            <a:r>
              <a:rPr lang="ko-KR" altLang="en-US" sz="24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개성있게</a:t>
            </a:r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2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2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796176" y="3748392"/>
            <a:ext cx="2200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27754" y="3748392"/>
            <a:ext cx="2200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259332" y="3748392"/>
            <a:ext cx="2200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990910" y="3748392"/>
            <a:ext cx="2200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1094" y="1742888"/>
            <a:ext cx="4976818" cy="4653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206240" y="-4831"/>
            <a:ext cx="3779520" cy="634751"/>
            <a:chOff x="3962400" y="5329"/>
            <a:chExt cx="3779520" cy="18694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chemeClr val="accent1">
                  <a:lumMod val="20000"/>
                  <a:lumOff val="80000"/>
                  <a:alpha val="86000"/>
                </a:schemeClr>
              </a:solidFill>
            </a:ln>
            <a:effectLst>
              <a:glow rad="139700">
                <a:srgbClr val="1509FF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chemeClr val="accent1">
                  <a:lumMod val="20000"/>
                  <a:lumOff val="80000"/>
                  <a:alpha val="86000"/>
                </a:schemeClr>
              </a:solidFill>
            </a:ln>
            <a:effectLst>
              <a:glow rad="139700">
                <a:srgbClr val="1509FF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모서리가 둥근 직사각형 4"/>
          <p:cNvSpPr/>
          <p:nvPr/>
        </p:nvSpPr>
        <p:spPr>
          <a:xfrm>
            <a:off x="3423874" y="660400"/>
            <a:ext cx="5344252" cy="690880"/>
          </a:xfrm>
          <a:prstGeom prst="roundRect">
            <a:avLst/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5167" y="805487"/>
            <a:ext cx="3281668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ln w="19050">
                  <a:solidFill>
                    <a:srgbClr val="1509FF">
                      <a:alpha val="73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1509FF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# </a:t>
            </a:r>
            <a:r>
              <a:rPr lang="ko-KR" altLang="en-US" sz="2400" b="1" dirty="0" smtClean="0">
                <a:ln w="19050">
                  <a:solidFill>
                    <a:srgbClr val="1509FF">
                      <a:alpha val="73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1509FF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개발 언어 및 활용 기술</a:t>
            </a:r>
            <a:endParaRPr lang="ko-KR" altLang="en-US" sz="2400" b="1" dirty="0">
              <a:ln w="19050">
                <a:solidFill>
                  <a:srgbClr val="1509FF">
                    <a:alpha val="73000"/>
                  </a:srgbClr>
                </a:solidFill>
              </a:ln>
              <a:solidFill>
                <a:schemeClr val="bg1">
                  <a:alpha val="95000"/>
                </a:schemeClr>
              </a:solidFill>
              <a:effectLst>
                <a:glow rad="215900">
                  <a:srgbClr val="1509FF">
                    <a:alpha val="50000"/>
                  </a:srgbClr>
                </a:glow>
              </a:effectLst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09855" y="2504826"/>
            <a:ext cx="5828158" cy="3228909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  <a:effectLst>
            <a:glow rad="889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931837" y="1565805"/>
            <a:ext cx="2234663" cy="470032"/>
            <a:chOff x="4008282" y="2095391"/>
            <a:chExt cx="4937274" cy="47003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4008282" y="2095391"/>
              <a:ext cx="4937274" cy="470032"/>
            </a:xfrm>
            <a:prstGeom prst="roundRect">
              <a:avLst>
                <a:gd name="adj" fmla="val 50000"/>
              </a:avLst>
            </a:prstGeom>
            <a:solidFill>
              <a:srgbClr val="0D204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206353" y="2145741"/>
              <a:ext cx="4541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언어 및 적용 대상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이등변 삼각형 8"/>
          <p:cNvSpPr/>
          <p:nvPr/>
        </p:nvSpPr>
        <p:spPr>
          <a:xfrm rot="5400000">
            <a:off x="4187257" y="3845206"/>
            <a:ext cx="3251139" cy="448644"/>
          </a:xfrm>
          <a:prstGeom prst="triangle">
            <a:avLst/>
          </a:prstGeom>
          <a:solidFill>
            <a:srgbClr val="FFC2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36" y="738412"/>
            <a:ext cx="268503" cy="25682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80" y="668440"/>
            <a:ext cx="268503" cy="256829"/>
          </a:xfrm>
          <a:prstGeom prst="rect">
            <a:avLst/>
          </a:prstGeom>
        </p:spPr>
      </p:pic>
      <p:pic>
        <p:nvPicPr>
          <p:cNvPr id="25" name="그림 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76" y="2681508"/>
            <a:ext cx="5373152" cy="2875544"/>
          </a:xfrm>
          <a:prstGeom prst="rect">
            <a:avLst/>
          </a:prstGeom>
        </p:spPr>
      </p:pic>
      <p:graphicFrame>
        <p:nvGraphicFramePr>
          <p:cNvPr id="2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911095"/>
              </p:ext>
            </p:extLst>
          </p:nvPr>
        </p:nvGraphicFramePr>
        <p:xfrm>
          <a:off x="511094" y="2212919"/>
          <a:ext cx="4976818" cy="418325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554160">
                  <a:extLst>
                    <a:ext uri="{9D8B030D-6E8A-4147-A177-3AD203B41FA5}">
                      <a16:colId xmlns:a16="http://schemas.microsoft.com/office/drawing/2014/main" val="3049716483"/>
                    </a:ext>
                  </a:extLst>
                </a:gridCol>
                <a:gridCol w="2422658">
                  <a:extLst>
                    <a:ext uri="{9D8B030D-6E8A-4147-A177-3AD203B41FA5}">
                      <a16:colId xmlns:a16="http://schemas.microsoft.com/office/drawing/2014/main" val="2674522285"/>
                    </a:ext>
                  </a:extLst>
                </a:gridCol>
              </a:tblGrid>
              <a:tr h="418325"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>
                          <a:effectLst/>
                          <a:ea typeface="나눔스퀘어 ExtraBold" panose="020B0600000101010101" pitchFamily="50" charset="-127"/>
                        </a:rPr>
                        <a:t>항목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>
                          <a:effectLst/>
                          <a:ea typeface="나눔스퀘어 ExtraBold" panose="020B0600000101010101" pitchFamily="50" charset="-127"/>
                        </a:rPr>
                        <a:t>적용 대상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820141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Java Spring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백엔드</a:t>
                      </a: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 REST API</a:t>
                      </a:r>
                      <a:endParaRPr lang="ko-KR" sz="2800" kern="100" baseline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481566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635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 MySQL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DB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163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Javascript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비동기 처리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79647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Vue</a:t>
                      </a:r>
                      <a:endParaRPr lang="ko-KR" sz="2800" kern="100" baseline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 err="1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프론트엔드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568837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635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 Vuetify</a:t>
                      </a:r>
                      <a:endParaRPr lang="ko-KR" sz="2800" kern="100" baseline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 err="1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Vue</a:t>
                      </a: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 UI </a:t>
                      </a:r>
                      <a:r>
                        <a:rPr lang="ko-KR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프레임워크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857635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Firebase Messaging</a:t>
                      </a:r>
                      <a:endParaRPr lang="ko-KR" sz="2800" kern="100" baseline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푸시 </a:t>
                      </a:r>
                      <a:r>
                        <a:rPr lang="ko-KR" sz="2000" kern="100" baseline="0" dirty="0" err="1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알람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626988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NGINX</a:t>
                      </a:r>
                      <a:endParaRPr lang="ko-KR" sz="2800" kern="100" baseline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웹 서버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7145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AWS</a:t>
                      </a:r>
                      <a:endParaRPr lang="ko-KR" sz="2800" kern="100" baseline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635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배포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49617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Tensorflow.js</a:t>
                      </a:r>
                      <a:endParaRPr lang="ko-KR" sz="2800" kern="100" baseline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baseline="0" dirty="0">
                          <a:solidFill>
                            <a:schemeClr val="bg1"/>
                          </a:solidFill>
                          <a:effectLst/>
                          <a:ea typeface="나눔스퀘어" panose="020B0600000101010101" pitchFamily="50" charset="-127"/>
                        </a:rPr>
                        <a:t>Pose estimation</a:t>
                      </a:r>
                      <a:endParaRPr lang="ko-KR" sz="2800" kern="100" baseline="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4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75470" y="1805553"/>
            <a:ext cx="3586769" cy="737434"/>
          </a:xfrm>
          <a:prstGeom prst="ellipse">
            <a:avLst/>
          </a:prstGeom>
          <a:solidFill>
            <a:srgbClr val="1509FF">
              <a:alpha val="2000"/>
            </a:srgbClr>
          </a:solidFill>
          <a:ln w="25400">
            <a:noFill/>
          </a:ln>
          <a:effectLst>
            <a:glow rad="1155700">
              <a:schemeClr val="accent5">
                <a:satMod val="175000"/>
                <a:alpha val="3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956" y="4003461"/>
            <a:ext cx="2762780" cy="461665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구성</a:t>
            </a:r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디자인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7648" y="1547515"/>
            <a:ext cx="7453835" cy="1446550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 smtClean="0">
                <a:ln w="19050">
                  <a:solidFill>
                    <a:srgbClr val="1509FF">
                      <a:alpha val="73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1509FF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rPr>
              <a:t>WIREFRAME</a:t>
            </a:r>
            <a:endParaRPr lang="ko-KR" altLang="en-US" sz="8800" b="1" dirty="0">
              <a:ln w="19050">
                <a:solidFill>
                  <a:srgbClr val="1509FF">
                    <a:alpha val="73000"/>
                  </a:srgbClr>
                </a:solidFill>
              </a:ln>
              <a:solidFill>
                <a:schemeClr val="bg1">
                  <a:alpha val="95000"/>
                </a:schemeClr>
              </a:solidFill>
              <a:effectLst>
                <a:glow rad="215900">
                  <a:srgbClr val="1509FF">
                    <a:alpha val="50000"/>
                  </a:srgbClr>
                </a:glow>
              </a:effectLst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956" y="4517741"/>
            <a:ext cx="2679884" cy="52616"/>
            <a:chOff x="3698240" y="3759200"/>
            <a:chExt cx="4886960" cy="7112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698240" y="3759200"/>
              <a:ext cx="48869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98240" y="3830320"/>
              <a:ext cx="48869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22" y="4673121"/>
            <a:ext cx="1841068" cy="18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3638382" y="716063"/>
            <a:ext cx="4913510" cy="371317"/>
          </a:xfrm>
          <a:prstGeom prst="ellipse">
            <a:avLst/>
          </a:prstGeom>
          <a:solidFill>
            <a:srgbClr val="1509FF">
              <a:alpha val="2000"/>
            </a:srgbClr>
          </a:solidFill>
          <a:ln w="25400">
            <a:noFill/>
          </a:ln>
          <a:effectLst>
            <a:glow rad="1397000">
              <a:srgbClr val="D533AB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206240" y="1227708"/>
            <a:ext cx="3779520" cy="325471"/>
            <a:chOff x="3962400" y="5329"/>
            <a:chExt cx="3779520" cy="1869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96240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741920" y="5329"/>
              <a:ext cx="0" cy="1869440"/>
            </a:xfrm>
            <a:prstGeom prst="line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3638382" y="415765"/>
            <a:ext cx="4913509" cy="781226"/>
            <a:chOff x="3716350" y="1908909"/>
            <a:chExt cx="4913509" cy="78122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716350" y="1908909"/>
              <a:ext cx="4913509" cy="781226"/>
            </a:xfrm>
            <a:prstGeom prst="roundRect">
              <a:avLst/>
            </a:prstGeom>
            <a:noFill/>
            <a:ln w="25400">
              <a:solidFill>
                <a:srgbClr val="F9BDEE">
                  <a:alpha val="87000"/>
                </a:srgbClr>
              </a:solidFill>
            </a:ln>
            <a:effectLst>
              <a:glow rad="139700">
                <a:srgbClr val="D533AB">
                  <a:alpha val="5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>
                    <a:alpha val="9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94552" y="2080454"/>
              <a:ext cx="2557110" cy="523220"/>
            </a:xfrm>
            <a:prstGeom prst="rect">
              <a:avLst/>
            </a:prstGeom>
            <a:noFill/>
            <a:effectLst>
              <a:glow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# </a:t>
              </a:r>
              <a:r>
                <a:rPr lang="ko-KR" altLang="en-US" sz="2800" b="1" dirty="0" smtClean="0">
                  <a:ln w="19050">
                    <a:solidFill>
                      <a:srgbClr val="D533AB">
                        <a:alpha val="71000"/>
                      </a:srgbClr>
                    </a:solidFill>
                  </a:ln>
                  <a:solidFill>
                    <a:schemeClr val="bg1">
                      <a:alpha val="95000"/>
                    </a:schemeClr>
                  </a:solidFill>
                  <a:effectLst>
                    <a:glow rad="215900">
                      <a:srgbClr val="D533AB">
                        <a:alpha val="50000"/>
                      </a:srgbClr>
                    </a:glow>
                  </a:effectLst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로그인 페이지</a:t>
              </a:r>
              <a:endParaRPr lang="ko-KR" altLang="en-US" sz="2800" b="1" dirty="0">
                <a:ln w="19050">
                  <a:solidFill>
                    <a:srgbClr val="D533AB">
                      <a:alpha val="71000"/>
                    </a:srgbClr>
                  </a:solidFill>
                </a:ln>
                <a:solidFill>
                  <a:schemeClr val="bg1">
                    <a:alpha val="95000"/>
                  </a:schemeClr>
                </a:solidFill>
                <a:effectLst>
                  <a:glow rad="215900">
                    <a:srgbClr val="D533AB">
                      <a:alpha val="50000"/>
                    </a:srgbClr>
                  </a:glow>
                </a:effectLst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46" name="포인트가 5개인 별 45"/>
          <p:cNvSpPr/>
          <p:nvPr/>
        </p:nvSpPr>
        <p:spPr>
          <a:xfrm>
            <a:off x="3406431" y="274650"/>
            <a:ext cx="302839" cy="302839"/>
          </a:xfrm>
          <a:prstGeom prst="star5">
            <a:avLst>
              <a:gd name="adj" fmla="val 28923"/>
              <a:gd name="hf" fmla="val 105146"/>
              <a:gd name="vf" fmla="val 110557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0" name="달 59"/>
          <p:cNvSpPr/>
          <p:nvPr/>
        </p:nvSpPr>
        <p:spPr>
          <a:xfrm rot="20343197">
            <a:off x="8524422" y="274191"/>
            <a:ext cx="212371" cy="424742"/>
          </a:xfrm>
          <a:prstGeom prst="moon">
            <a:avLst>
              <a:gd name="adj" fmla="val 60608"/>
            </a:avLst>
          </a:prstGeom>
          <a:noFill/>
          <a:ln w="25400">
            <a:solidFill>
              <a:schemeClr val="accent1">
                <a:lumMod val="20000"/>
                <a:lumOff val="80000"/>
                <a:alpha val="86000"/>
              </a:schemeClr>
            </a:solidFill>
          </a:ln>
          <a:effectLst>
            <a:glow rad="139700">
              <a:srgbClr val="1509FF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6216" y="1553179"/>
            <a:ext cx="10929770" cy="53048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533" t="11145" r="1822" b="1320"/>
          <a:stretch/>
        </p:blipFill>
        <p:spPr>
          <a:xfrm>
            <a:off x="796066" y="1668400"/>
            <a:ext cx="10609762" cy="51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383</Words>
  <Application>Microsoft Office PowerPoint</Application>
  <PresentationFormat>와이드스크린</PresentationFormat>
  <Paragraphs>117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210 청춘시대 R</vt:lpstr>
      <vt:lpstr>Arial</vt:lpstr>
      <vt:lpstr>나눔스퀘어</vt:lpstr>
      <vt:lpstr>나눔스퀘어 Light</vt:lpstr>
      <vt:lpstr>나눔스퀘어 ExtraBold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multicampus</cp:lastModifiedBy>
  <cp:revision>70</cp:revision>
  <dcterms:created xsi:type="dcterms:W3CDTF">2018-05-10T12:07:08Z</dcterms:created>
  <dcterms:modified xsi:type="dcterms:W3CDTF">2020-05-20T08:08:15Z</dcterms:modified>
</cp:coreProperties>
</file>