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3" r:id="rId3"/>
    <p:sldId id="284" r:id="rId4"/>
    <p:sldId id="285" r:id="rId5"/>
    <p:sldId id="286" r:id="rId6"/>
    <p:sldId id="287" r:id="rId7"/>
    <p:sldId id="288" r:id="rId8"/>
    <p:sldId id="289" r:id="rId9"/>
    <p:sldId id="293" r:id="rId10"/>
    <p:sldId id="294" r:id="rId11"/>
    <p:sldId id="295" r:id="rId12"/>
    <p:sldId id="296" r:id="rId13"/>
    <p:sldId id="297" r:id="rId14"/>
    <p:sldId id="265" r:id="rId1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97" autoAdjust="0"/>
    <p:restoredTop sz="94624" autoAdjust="0"/>
  </p:normalViewPr>
  <p:slideViewPr>
    <p:cSldViewPr>
      <p:cViewPr>
        <p:scale>
          <a:sx n="125" d="100"/>
          <a:sy n="125" d="100"/>
        </p:scale>
        <p:origin x="186" y="-235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70"/>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7"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230561-451D-499E-ABB2-373DD2AEB5A3}"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1"/>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30561-451D-499E-ABB2-373DD2AEB5A3}" type="datetimeFigureOut">
              <a:rPr lang="en-US" smtClean="0"/>
              <a:pPr/>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7"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2" y="2844801"/>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230561-451D-499E-ABB2-373DD2AEB5A3}" type="datetimeFigureOut">
              <a:rPr lang="en-US" smtClean="0"/>
              <a:pPr/>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2"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2"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1"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1"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230561-451D-499E-ABB2-373DD2AEB5A3}" type="datetimeFigureOut">
              <a:rPr lang="en-US" smtClean="0"/>
              <a:pPr/>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230561-451D-499E-ABB2-373DD2AEB5A3}" type="datetimeFigureOut">
              <a:rPr lang="en-US" smtClean="0"/>
              <a:pPr/>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30561-451D-499E-ABB2-373DD2AEB5A3}" type="datetimeFigureOut">
              <a:rPr lang="en-US" smtClean="0"/>
              <a:pPr/>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9" y="364070"/>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2" y="1913470"/>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0561-451D-499E-ABB2-373DD2AEB5A3}" type="datetimeFigureOut">
              <a:rPr lang="en-US" smtClean="0"/>
              <a:pPr/>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230561-451D-499E-ABB2-373DD2AEB5A3}" type="datetimeFigureOut">
              <a:rPr lang="en-US" smtClean="0"/>
              <a:pPr/>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6AAFC-816C-4E9D-A229-07C311844D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4"/>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7"/>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B5230561-451D-499E-ABB2-373DD2AEB5A3}" type="datetimeFigureOut">
              <a:rPr lang="en-US" smtClean="0"/>
              <a:pPr/>
              <a:t>2/17/2016</a:t>
            </a:fld>
            <a:endParaRPr lang="en-US"/>
          </a:p>
        </p:txBody>
      </p:sp>
      <p:sp>
        <p:nvSpPr>
          <p:cNvPr id="5" name="Footer Placeholder 4"/>
          <p:cNvSpPr>
            <a:spLocks noGrp="1"/>
          </p:cNvSpPr>
          <p:nvPr>
            <p:ph type="ftr" sz="quarter" idx="3"/>
          </p:nvPr>
        </p:nvSpPr>
        <p:spPr>
          <a:xfrm>
            <a:off x="2343150" y="8475137"/>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7"/>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63C6AAFC-816C-4E9D-A229-07C311844D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40569"/>
            <a:ext cx="6858000" cy="1960033"/>
          </a:xfrm>
        </p:spPr>
        <p:txBody>
          <a:bodyPr>
            <a:normAutofit/>
          </a:bodyPr>
          <a:lstStyle/>
          <a:p>
            <a:r>
              <a:rPr lang="en-US" sz="2800" b="1" smtClean="0">
                <a:solidFill>
                  <a:srgbClr val="FF0000"/>
                </a:solidFill>
                <a:effectLst>
                  <a:outerShdw blurRad="38100" dist="38100" dir="2700000" algn="tl">
                    <a:srgbClr val="000000">
                      <a:alpha val="43137"/>
                    </a:srgbClr>
                  </a:outerShdw>
                </a:effectLst>
              </a:rPr>
              <a:t>BÀI GIẢNG PHP (BUỔI 2)</a:t>
            </a:r>
            <a:br>
              <a:rPr lang="en-US" sz="2800" b="1" smtClean="0">
                <a:solidFill>
                  <a:srgbClr val="FF0000"/>
                </a:solidFill>
                <a:effectLst>
                  <a:outerShdw blurRad="38100" dist="38100" dir="2700000" algn="tl">
                    <a:srgbClr val="000000">
                      <a:alpha val="43137"/>
                    </a:srgbClr>
                  </a:outerShdw>
                </a:effectLst>
              </a:rPr>
            </a:br>
            <a:r>
              <a:rPr lang="en-US" sz="2800" b="1" smtClean="0">
                <a:solidFill>
                  <a:srgbClr val="FF0000"/>
                </a:solidFill>
                <a:effectLst>
                  <a:outerShdw blurRad="38100" dist="38100" dir="2700000" algn="tl">
                    <a:srgbClr val="000000">
                      <a:alpha val="43137"/>
                    </a:srgbClr>
                  </a:outerShdw>
                </a:effectLst>
              </a:rPr>
              <a:t>NHẬP MÔN LẬP TRÌNH PHP (TIẾP THEO)</a:t>
            </a:r>
            <a:endParaRPr lang="en-US" sz="2800" b="1">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0" y="5181600"/>
            <a:ext cx="6858000" cy="2336800"/>
          </a:xfrm>
        </p:spPr>
        <p:txBody>
          <a:bodyPr/>
          <a:lstStyle/>
          <a:p>
            <a:r>
              <a:rPr lang="en-US" b="1" smtClean="0">
                <a:solidFill>
                  <a:schemeClr val="tx1"/>
                </a:solidFill>
                <a:effectLst>
                  <a:outerShdw blurRad="38100" dist="38100" dir="2700000" algn="tl">
                    <a:srgbClr val="000000">
                      <a:alpha val="43137"/>
                    </a:srgbClr>
                  </a:outerShdw>
                </a:effectLst>
              </a:rPr>
              <a:t>Giảng viên: Hoàng Minh Tuấn</a:t>
            </a:r>
            <a:endParaRPr lang="en-US" b="1">
              <a:solidFill>
                <a:schemeClr val="tx1"/>
              </a:solidFill>
              <a:effectLst>
                <a:outerShdw blurRad="38100" dist="38100" dir="2700000" algn="tl">
                  <a:srgbClr val="000000">
                    <a:alpha val="43137"/>
                  </a:srgbClr>
                </a:outerShdw>
              </a:effectLst>
            </a:endParaRPr>
          </a:p>
        </p:txBody>
      </p:sp>
      <p:sp>
        <p:nvSpPr>
          <p:cNvPr id="4" name="Subtitle 2"/>
          <p:cNvSpPr txBox="1">
            <a:spLocks/>
          </p:cNvSpPr>
          <p:nvPr/>
        </p:nvSpPr>
        <p:spPr>
          <a:xfrm>
            <a:off x="0" y="0"/>
            <a:ext cx="68580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2"/>
                </a:solidFill>
                <a:uLnTx/>
                <a:uFillTx/>
                <a:latin typeface="+mn-lt"/>
                <a:ea typeface="+mn-ea"/>
                <a:cs typeface="+mn-cs"/>
              </a:rPr>
              <a:t>TRUNG TÂM</a:t>
            </a:r>
            <a:r>
              <a:rPr kumimoji="0" lang="en-US" sz="2400" b="1" i="0" u="none" strike="noStrike" kern="1200" cap="none" spc="0" normalizeH="0" noProof="0" smtClean="0">
                <a:ln>
                  <a:noFill/>
                </a:ln>
                <a:solidFill>
                  <a:schemeClr val="tx2"/>
                </a:solidFill>
                <a:uLnTx/>
                <a:uFillTx/>
                <a:latin typeface="+mn-lt"/>
                <a:ea typeface="+mn-ea"/>
                <a:cs typeface="+mn-cs"/>
              </a:rPr>
              <a:t> ĐÀO TẠO LẬP TRÌNH WEB &amp; ĐỒ HỌA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600" b="1" baseline="0" smtClean="0">
                <a:solidFill>
                  <a:schemeClr val="tx2"/>
                </a:solidFill>
                <a:effectLst>
                  <a:outerShdw blurRad="38100" dist="38100" dir="2700000" algn="tl">
                    <a:srgbClr val="000000">
                      <a:alpha val="43137"/>
                    </a:srgbClr>
                  </a:outerShdw>
                </a:effectLst>
              </a:rPr>
              <a:t>VIETPRO</a:t>
            </a:r>
            <a:r>
              <a:rPr lang="en-US" sz="3600" b="1" smtClean="0">
                <a:solidFill>
                  <a:schemeClr val="tx2"/>
                </a:solidFill>
                <a:effectLst>
                  <a:outerShdw blurRad="38100" dist="38100" dir="2700000" algn="tl">
                    <a:srgbClr val="000000">
                      <a:alpha val="43137"/>
                    </a:srgbClr>
                  </a:outerShdw>
                </a:effectLst>
              </a:rPr>
              <a:t> EDUCATION</a:t>
            </a:r>
            <a:endParaRPr kumimoji="0" lang="en-US" sz="3600" b="1" i="0" u="none" strike="noStrike" kern="1200" cap="none" spc="0" normalizeH="0" baseline="0" noProof="0">
              <a:ln>
                <a:noFill/>
              </a:ln>
              <a:solidFill>
                <a:schemeClr val="tx2"/>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HÀM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Định nghĩa về Hàm trong PHP</a:t>
            </a:r>
            <a:endParaRPr lang="en-US" sz="2000" dirty="0" smtClean="0"/>
          </a:p>
          <a:p>
            <a:pPr>
              <a:buFontTx/>
              <a:buChar char="-"/>
            </a:pPr>
            <a:r>
              <a:rPr lang="en-US" sz="2000" i="1" dirty="0" smtClean="0"/>
              <a:t>Để giảm thời gian lặp lại 1 thao tác code nhiều lần, PHP hỗ trợ người lập trình việc tự định nghĩa cho mình những hàm có khả năng lặp lại nhiều lần trong website. Việc này cũng giúp cho người lập trình kiểm soát mã nguồn một cách mạch lạc. Đồng thời có thể tùy biến ở mọi trang. Mà không cần phải khởi tạo hay viết lại mã lệnh như HTML thuần túy.</a:t>
            </a:r>
          </a:p>
          <a:p>
            <a:pPr>
              <a:buNone/>
            </a:pPr>
            <a:r>
              <a:rPr lang="en-US" sz="2000" b="1" i="1" dirty="0" smtClean="0">
                <a:solidFill>
                  <a:srgbClr val="FF0000"/>
                </a:solidFill>
              </a:rPr>
              <a:t>	</a:t>
            </a:r>
            <a:r>
              <a:rPr lang="en-US" sz="2000" b="1" dirty="0" smtClean="0">
                <a:solidFill>
                  <a:srgbClr val="FF0000"/>
                </a:solidFill>
              </a:rPr>
              <a:t>function functionName(){</a:t>
            </a:r>
          </a:p>
          <a:p>
            <a:pPr>
              <a:buNone/>
            </a:pPr>
            <a:r>
              <a:rPr lang="en-US" sz="2000" b="1" dirty="0" smtClean="0">
                <a:solidFill>
                  <a:srgbClr val="FF0000"/>
                </a:solidFill>
              </a:rPr>
              <a:t>		Thực thi lệnh;</a:t>
            </a:r>
          </a:p>
          <a:p>
            <a:pPr>
              <a:buNone/>
            </a:pPr>
            <a:r>
              <a:rPr lang="en-US" sz="2000" b="1" dirty="0" smtClean="0">
                <a:solidFill>
                  <a:srgbClr val="FF0000"/>
                </a:solidFill>
              </a:rPr>
              <a:t>	}</a:t>
            </a:r>
          </a:p>
          <a:p>
            <a:pPr>
              <a:buNone/>
            </a:pPr>
            <a:endParaRPr lang="en-US" sz="2000" b="1" dirty="0" smtClean="0">
              <a:solidFill>
                <a:schemeClr val="tx2"/>
              </a:solidFill>
              <a:cs typeface="Arial" pitchFamily="34" charset="0"/>
            </a:endParaRPr>
          </a:p>
          <a:p>
            <a:pPr>
              <a:buNone/>
            </a:pPr>
            <a:r>
              <a:rPr lang="en-US" sz="2000" b="1" i="1" dirty="0" smtClean="0">
                <a:solidFill>
                  <a:srgbClr val="FF0000"/>
                </a:solidFill>
              </a:rPr>
              <a:t>Chú ý:</a:t>
            </a:r>
          </a:p>
          <a:p>
            <a:pPr>
              <a:buFontTx/>
              <a:buChar char="-"/>
            </a:pPr>
            <a:r>
              <a:rPr lang="en-US" sz="2000" i="1" dirty="0" smtClean="0">
                <a:solidFill>
                  <a:srgbClr val="FF0000"/>
                </a:solidFill>
              </a:rPr>
              <a:t>Tên hàm có thể là một tổ hợp bất kỳ những chứ cái, con số và dấu gạch dưới, nhưng phải bắt đầu từ chứ cái hoặc dấu gạch dưới.</a:t>
            </a:r>
          </a:p>
          <a:p>
            <a:pPr>
              <a:buNone/>
            </a:pPr>
            <a:endParaRPr lang="en-US" sz="2000" i="1" dirty="0" smtClean="0">
              <a:solidFill>
                <a:srgbClr val="FF0000"/>
              </a:solidFill>
            </a:endParaRPr>
          </a:p>
          <a:p>
            <a:pPr>
              <a:buNone/>
            </a:pPr>
            <a:r>
              <a:rPr lang="en-US" sz="2000" b="1" dirty="0" smtClean="0">
                <a:solidFill>
                  <a:schemeClr val="tx2"/>
                </a:solidFill>
                <a:cs typeface="Arial" pitchFamily="34" charset="0"/>
              </a:rPr>
              <a:t>2. Thực thi Hàm</a:t>
            </a:r>
          </a:p>
          <a:p>
            <a:pPr>
              <a:buNone/>
            </a:pPr>
            <a:endParaRPr lang="en-US" sz="2000" b="1" dirty="0" smtClean="0">
              <a:solidFill>
                <a:schemeClr val="tx2"/>
              </a:solidFill>
              <a:cs typeface="Arial" pitchFamily="34" charset="0"/>
            </a:endParaRPr>
          </a:p>
          <a:p>
            <a:pPr>
              <a:buNone/>
            </a:pPr>
            <a:r>
              <a:rPr lang="en-US" sz="2000" b="1" dirty="0" smtClean="0">
                <a:solidFill>
                  <a:srgbClr val="FF0000"/>
                </a:solidFill>
              </a:rPr>
              <a:t>	functionName();</a:t>
            </a:r>
            <a:endParaRPr lang="en-US" sz="2000" b="1" dirty="0" smtClean="0">
              <a:solidFill>
                <a:schemeClr val="tx2"/>
              </a:solidFill>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HÀM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3.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định</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nghĩa</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có</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Tham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số</a:t>
            </a:r>
            <a:endParaRPr lang="en-US" sz="2000" dirty="0" smtClean="0"/>
          </a:p>
          <a:p>
            <a:pPr>
              <a:buNone/>
            </a:pPr>
            <a:endParaRPr lang="en-US" sz="2000" b="1" i="1" dirty="0" smtClean="0">
              <a:solidFill>
                <a:srgbClr val="FF0000"/>
              </a:solidFill>
            </a:endParaRPr>
          </a:p>
          <a:p>
            <a:pPr>
              <a:buNone/>
            </a:pPr>
            <a:r>
              <a:rPr lang="en-US" sz="2000" b="1" i="1" dirty="0" smtClean="0">
                <a:solidFill>
                  <a:srgbClr val="FF0000"/>
                </a:solidFill>
              </a:rPr>
              <a:t>	</a:t>
            </a:r>
            <a:r>
              <a:rPr lang="en-US" sz="2000" b="1" dirty="0" smtClean="0">
                <a:solidFill>
                  <a:srgbClr val="FF0000"/>
                </a:solidFill>
              </a:rPr>
              <a:t>function </a:t>
            </a:r>
            <a:r>
              <a:rPr lang="en-US" sz="2000" b="1" dirty="0" err="1" smtClean="0">
                <a:solidFill>
                  <a:srgbClr val="FF0000"/>
                </a:solidFill>
              </a:rPr>
              <a:t>functionName</a:t>
            </a:r>
            <a:r>
              <a:rPr lang="en-US" sz="2000" b="1" dirty="0" smtClean="0">
                <a:solidFill>
                  <a:srgbClr val="FF0000"/>
                </a:solidFill>
              </a:rPr>
              <a:t>(Param1, Param2,... </a:t>
            </a:r>
            <a:r>
              <a:rPr lang="en-US" sz="2000" b="1" dirty="0" err="1" smtClean="0">
                <a:solidFill>
                  <a:srgbClr val="FF0000"/>
                </a:solidFill>
              </a:rPr>
              <a:t>ParamN</a:t>
            </a:r>
            <a:r>
              <a:rPr lang="en-US" sz="2000" b="1" dirty="0" smtClean="0">
                <a:solidFill>
                  <a:srgbClr val="FF0000"/>
                </a:solidFill>
              </a:rPr>
              <a:t>){</a:t>
            </a:r>
          </a:p>
          <a:p>
            <a:pPr>
              <a:buNone/>
            </a:pPr>
            <a:r>
              <a:rPr lang="en-US" sz="2000" b="1" dirty="0" smtClean="0">
                <a:solidFill>
                  <a:srgbClr val="FF0000"/>
                </a:solidFill>
              </a:rPr>
              <a:t>		</a:t>
            </a:r>
            <a:r>
              <a:rPr lang="en-US" sz="2000" b="1" dirty="0" err="1" smtClean="0">
                <a:solidFill>
                  <a:srgbClr val="FF0000"/>
                </a:solidFill>
              </a:rPr>
              <a:t>Thực</a:t>
            </a:r>
            <a:r>
              <a:rPr lang="en-US" sz="2000" b="1" dirty="0" smtClean="0">
                <a:solidFill>
                  <a:srgbClr val="FF0000"/>
                </a:solidFill>
              </a:rPr>
              <a:t> </a:t>
            </a:r>
            <a:r>
              <a:rPr lang="en-US" sz="2000" b="1" dirty="0" err="1" smtClean="0">
                <a:solidFill>
                  <a:srgbClr val="FF0000"/>
                </a:solidFill>
              </a:rPr>
              <a:t>thi</a:t>
            </a:r>
            <a:r>
              <a:rPr lang="en-US" sz="2000" b="1" dirty="0" smtClean="0">
                <a:solidFill>
                  <a:srgbClr val="FF0000"/>
                </a:solidFill>
              </a:rPr>
              <a:t> </a:t>
            </a:r>
            <a:r>
              <a:rPr lang="en-US" sz="2000" b="1" dirty="0" err="1" smtClean="0">
                <a:solidFill>
                  <a:srgbClr val="FF0000"/>
                </a:solidFill>
              </a:rPr>
              <a:t>lệnh</a:t>
            </a:r>
            <a:r>
              <a:rPr lang="en-US" sz="2000" b="1" dirty="0" smtClean="0">
                <a:solidFill>
                  <a:srgbClr val="FF0000"/>
                </a:solidFill>
              </a:rPr>
              <a:t>;</a:t>
            </a:r>
          </a:p>
          <a:p>
            <a:pPr>
              <a:buNone/>
            </a:pPr>
            <a:r>
              <a:rPr lang="en-US" sz="2000" b="1" dirty="0" smtClean="0">
                <a:solidFill>
                  <a:srgbClr val="FF0000"/>
                </a:solidFill>
              </a:rPr>
              <a:t>	}</a:t>
            </a:r>
          </a:p>
          <a:p>
            <a:pPr>
              <a:buNone/>
            </a:pPr>
            <a:endParaRPr lang="en-US" sz="2000" b="1" dirty="0" smtClean="0">
              <a:solidFill>
                <a:srgbClr val="FF0000"/>
              </a:solidFill>
            </a:endParaRPr>
          </a:p>
          <a:p>
            <a:pPr>
              <a:buNone/>
            </a:pPr>
            <a:endParaRPr lang="en-US" sz="2000" b="1" dirty="0" smtClean="0">
              <a:solidFill>
                <a:schemeClr val="tx2"/>
              </a:solidFill>
              <a:cs typeface="Arial" pitchFamily="34" charset="0"/>
            </a:endParaRPr>
          </a:p>
          <a:p>
            <a:pPr>
              <a:buNone/>
            </a:pPr>
            <a:r>
              <a:rPr lang="en-US" sz="2000" b="1" dirty="0" smtClean="0">
                <a:solidFill>
                  <a:schemeClr val="tx2"/>
                </a:solidFill>
                <a:cs typeface="Arial" pitchFamily="34" charset="0"/>
              </a:rPr>
              <a:t>4.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tự</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định</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nghĩa</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có</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giá</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trị</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trả</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về</a:t>
            </a:r>
            <a:endParaRPr lang="en-US" sz="2000" dirty="0" smtClean="0"/>
          </a:p>
          <a:p>
            <a:pPr>
              <a:buNone/>
            </a:pPr>
            <a:endParaRPr lang="en-US" sz="2000" b="1" i="1" dirty="0" smtClean="0">
              <a:solidFill>
                <a:srgbClr val="FF0000"/>
              </a:solidFill>
            </a:endParaRPr>
          </a:p>
          <a:p>
            <a:pPr>
              <a:buNone/>
            </a:pPr>
            <a:r>
              <a:rPr lang="en-US" sz="2000" b="1" i="1" dirty="0" smtClean="0">
                <a:solidFill>
                  <a:srgbClr val="FF0000"/>
                </a:solidFill>
              </a:rPr>
              <a:t>	</a:t>
            </a:r>
            <a:r>
              <a:rPr lang="en-US" sz="2000" b="1" dirty="0" smtClean="0">
                <a:solidFill>
                  <a:srgbClr val="FF0000"/>
                </a:solidFill>
              </a:rPr>
              <a:t>function </a:t>
            </a:r>
            <a:r>
              <a:rPr lang="en-US" sz="2000" b="1" dirty="0" err="1" smtClean="0">
                <a:solidFill>
                  <a:srgbClr val="FF0000"/>
                </a:solidFill>
              </a:rPr>
              <a:t>functionName</a:t>
            </a:r>
            <a:r>
              <a:rPr lang="en-US" sz="2000" b="1" dirty="0" smtClean="0">
                <a:solidFill>
                  <a:srgbClr val="FF0000"/>
                </a:solidFill>
              </a:rPr>
              <a:t>(){</a:t>
            </a:r>
          </a:p>
          <a:p>
            <a:pPr>
              <a:buNone/>
            </a:pPr>
            <a:r>
              <a:rPr lang="en-US" sz="2000" b="1" dirty="0" smtClean="0">
                <a:solidFill>
                  <a:srgbClr val="FF0000"/>
                </a:solidFill>
              </a:rPr>
              <a:t>		</a:t>
            </a:r>
            <a:r>
              <a:rPr lang="en-US" sz="2000" b="1" dirty="0" err="1" smtClean="0">
                <a:solidFill>
                  <a:srgbClr val="FF0000"/>
                </a:solidFill>
              </a:rPr>
              <a:t>Thực</a:t>
            </a:r>
            <a:r>
              <a:rPr lang="en-US" sz="2000" b="1" dirty="0" smtClean="0">
                <a:solidFill>
                  <a:srgbClr val="FF0000"/>
                </a:solidFill>
              </a:rPr>
              <a:t> </a:t>
            </a:r>
            <a:r>
              <a:rPr lang="en-US" sz="2000" b="1" dirty="0" err="1" smtClean="0">
                <a:solidFill>
                  <a:srgbClr val="FF0000"/>
                </a:solidFill>
              </a:rPr>
              <a:t>thi</a:t>
            </a:r>
            <a:r>
              <a:rPr lang="en-US" sz="2000" b="1" dirty="0" smtClean="0">
                <a:solidFill>
                  <a:srgbClr val="FF0000"/>
                </a:solidFill>
              </a:rPr>
              <a:t> </a:t>
            </a:r>
            <a:r>
              <a:rPr lang="en-US" sz="2000" b="1" dirty="0" err="1" smtClean="0">
                <a:solidFill>
                  <a:srgbClr val="FF0000"/>
                </a:solidFill>
              </a:rPr>
              <a:t>lệnh</a:t>
            </a:r>
            <a:r>
              <a:rPr lang="en-US" sz="2000" b="1" dirty="0" smtClean="0">
                <a:solidFill>
                  <a:srgbClr val="FF0000"/>
                </a:solidFill>
              </a:rPr>
              <a:t>;</a:t>
            </a:r>
          </a:p>
          <a:p>
            <a:pPr>
              <a:buNone/>
            </a:pPr>
            <a:r>
              <a:rPr lang="en-US" sz="2000" b="1" dirty="0" smtClean="0">
                <a:solidFill>
                  <a:srgbClr val="FF0000"/>
                </a:solidFill>
              </a:rPr>
              <a:t>		return $result;</a:t>
            </a:r>
          </a:p>
          <a:p>
            <a:pPr>
              <a:buNone/>
            </a:pPr>
            <a:r>
              <a:rPr lang="en-US" sz="2000" b="1" dirty="0" smtClean="0">
                <a:solidFill>
                  <a:srgbClr val="FF0000"/>
                </a:solidFill>
              </a:rPr>
              <a:t>	}</a:t>
            </a:r>
          </a:p>
          <a:p>
            <a:pPr>
              <a:buNone/>
            </a:pPr>
            <a:endParaRPr lang="en-US" sz="2000" b="1" dirty="0" smtClean="0">
              <a:solidFill>
                <a:srgbClr val="FF0000"/>
              </a:solidFill>
            </a:endParaRPr>
          </a:p>
          <a:p>
            <a:pPr>
              <a:buNone/>
            </a:pPr>
            <a:r>
              <a:rPr lang="en-US" sz="2000" b="1" dirty="0" smtClean="0">
                <a:solidFill>
                  <a:schemeClr val="tx2"/>
                </a:solidFill>
                <a:cs typeface="Arial" pitchFamily="34" charset="0"/>
              </a:rPr>
              <a:t>5.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gọi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lại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trong</a:t>
            </a:r>
            <a:r>
              <a:rPr lang="en-US" sz="2000" b="1" dirty="0" smtClean="0">
                <a:solidFill>
                  <a:schemeClr val="tx2"/>
                </a:solidFill>
                <a:cs typeface="Arial" pitchFamily="34" charset="0"/>
              </a:rPr>
              <a:t> PHP</a:t>
            </a:r>
            <a:endParaRPr lang="en-US" sz="2000" dirty="0" smtClean="0"/>
          </a:p>
          <a:p>
            <a:pPr>
              <a:buFontTx/>
              <a:buChar char="-"/>
            </a:pPr>
            <a:r>
              <a:rPr lang="en-US" sz="2000" i="1" dirty="0" smtClean="0"/>
              <a:t>PHP </a:t>
            </a:r>
            <a:r>
              <a:rPr lang="en-US" sz="2000" i="1" dirty="0" err="1" smtClean="0"/>
              <a:t>cho</a:t>
            </a:r>
            <a:r>
              <a:rPr lang="en-US" sz="2000" i="1" dirty="0" smtClean="0"/>
              <a:t> </a:t>
            </a:r>
            <a:r>
              <a:rPr lang="en-US" sz="2000" i="1" dirty="0" err="1" smtClean="0"/>
              <a:t>phép</a:t>
            </a:r>
            <a:r>
              <a:rPr lang="en-US" sz="2000" i="1" dirty="0" smtClean="0"/>
              <a:t> </a:t>
            </a:r>
            <a:r>
              <a:rPr lang="en-US" sz="2000" i="1" dirty="0" err="1" smtClean="0"/>
              <a:t>chúng</a:t>
            </a:r>
            <a:r>
              <a:rPr lang="en-US" sz="2000" i="1" dirty="0" smtClean="0"/>
              <a:t> ta </a:t>
            </a:r>
            <a:r>
              <a:rPr lang="en-US" sz="2000" i="1" dirty="0" err="1" smtClean="0"/>
              <a:t>sử</a:t>
            </a:r>
            <a:r>
              <a:rPr lang="en-US" sz="2000" i="1" dirty="0" smtClean="0"/>
              <a:t> </a:t>
            </a:r>
            <a:r>
              <a:rPr lang="en-US" sz="2000" i="1" dirty="0" err="1" smtClean="0"/>
              <a:t>dụng</a:t>
            </a:r>
            <a:r>
              <a:rPr lang="en-US" sz="2000" i="1" dirty="0" smtClean="0"/>
              <a:t> </a:t>
            </a:r>
            <a:r>
              <a:rPr lang="en-US" sz="2000" i="1" dirty="0" err="1" smtClean="0"/>
              <a:t>một</a:t>
            </a:r>
            <a:r>
              <a:rPr lang="en-US" sz="2000" i="1" dirty="0" smtClean="0"/>
              <a:t> </a:t>
            </a:r>
            <a:r>
              <a:rPr lang="en-US" sz="2000" i="1" dirty="0" err="1" smtClean="0"/>
              <a:t>số</a:t>
            </a:r>
            <a:r>
              <a:rPr lang="en-US" sz="2000" i="1" dirty="0" smtClean="0"/>
              <a:t> </a:t>
            </a:r>
            <a:r>
              <a:rPr lang="en-US" sz="2000" i="1" dirty="0" err="1" smtClean="0"/>
              <a:t>hàm</a:t>
            </a:r>
            <a:r>
              <a:rPr lang="en-US" sz="2000" i="1" dirty="0" smtClean="0"/>
              <a:t> </a:t>
            </a:r>
            <a:r>
              <a:rPr lang="en-US" sz="2000" i="1" dirty="0" err="1" smtClean="0"/>
              <a:t>sau</a:t>
            </a:r>
            <a:r>
              <a:rPr lang="en-US" sz="2000" i="1" dirty="0" smtClean="0"/>
              <a:t> </a:t>
            </a:r>
            <a:r>
              <a:rPr lang="en-US" sz="2000" i="1" dirty="0" err="1" smtClean="0"/>
              <a:t>đây</a:t>
            </a:r>
            <a:r>
              <a:rPr lang="en-US" sz="2000" i="1" dirty="0" smtClean="0"/>
              <a:t> </a:t>
            </a:r>
            <a:r>
              <a:rPr lang="en-US" sz="2000" i="1" dirty="0" err="1" smtClean="0"/>
              <a:t>để</a:t>
            </a:r>
            <a:r>
              <a:rPr lang="en-US" sz="2000" i="1" dirty="0" smtClean="0"/>
              <a:t> </a:t>
            </a:r>
            <a:r>
              <a:rPr lang="en-US" sz="2000" i="1" dirty="0" err="1" smtClean="0"/>
              <a:t>triệu</a:t>
            </a:r>
            <a:r>
              <a:rPr lang="en-US" sz="2000" i="1" dirty="0" smtClean="0"/>
              <a:t> </a:t>
            </a:r>
            <a:r>
              <a:rPr lang="en-US" sz="2000" i="1" dirty="0" err="1" smtClean="0"/>
              <a:t>gọi</a:t>
            </a:r>
            <a:r>
              <a:rPr lang="en-US" sz="2000" i="1" dirty="0" smtClean="0"/>
              <a:t> File </a:t>
            </a:r>
            <a:r>
              <a:rPr lang="en-US" sz="2000" i="1" dirty="0" err="1" smtClean="0"/>
              <a:t>như</a:t>
            </a:r>
            <a:r>
              <a:rPr lang="en-US" sz="2000" i="1" dirty="0" smtClean="0"/>
              <a:t>: </a:t>
            </a:r>
            <a:r>
              <a:rPr lang="en-US" sz="2000" b="1" i="1" dirty="0" err="1" smtClean="0"/>
              <a:t>require_once</a:t>
            </a:r>
            <a:r>
              <a:rPr lang="en-US" sz="2000" b="1" i="1" dirty="0" smtClean="0"/>
              <a:t>(), </a:t>
            </a:r>
            <a:r>
              <a:rPr lang="en-US" sz="2000" b="1" i="1" dirty="0" err="1" smtClean="0"/>
              <a:t>include_once</a:t>
            </a:r>
            <a:r>
              <a:rPr lang="en-US" sz="2000" b="1" i="1" dirty="0" smtClean="0"/>
              <a:t>() </a:t>
            </a:r>
            <a:r>
              <a:rPr lang="en-US" sz="2000" b="1" dirty="0" err="1" smtClean="0">
                <a:solidFill>
                  <a:srgbClr val="FF0000"/>
                </a:solidFill>
              </a:rPr>
              <a:t>require_once</a:t>
            </a:r>
            <a:r>
              <a:rPr lang="en-US" sz="2000" b="1" dirty="0" smtClean="0">
                <a:solidFill>
                  <a:srgbClr val="FF0000"/>
                </a:solidFill>
              </a:rPr>
              <a:t>(“URL”);</a:t>
            </a:r>
          </a:p>
          <a:p>
            <a:pPr>
              <a:buFontTx/>
              <a:buChar char="-"/>
            </a:pPr>
            <a:r>
              <a:rPr lang="en-US" sz="2000" b="1" dirty="0" smtClean="0">
                <a:solidFill>
                  <a:srgbClr val="FF0000"/>
                </a:solidFill>
              </a:rPr>
              <a:t>include_once</a:t>
            </a:r>
            <a:r>
              <a:rPr lang="en-US" sz="2000" b="1" dirty="0">
                <a:solidFill>
                  <a:srgbClr val="FF0000"/>
                </a:solidFill>
              </a:rPr>
              <a:t>(“URL”);</a:t>
            </a:r>
            <a:endParaRPr lang="en-US" sz="2000" b="1" dirty="0" smtClean="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MỘT SỐ HÀM XÂY DỰNG SẴN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830579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Explode()</a:t>
            </a:r>
            <a:endParaRPr lang="en-US" sz="2000" dirty="0" smtClean="0"/>
          </a:p>
          <a:p>
            <a:pPr>
              <a:buFontTx/>
              <a:buChar char="-"/>
            </a:pPr>
            <a:r>
              <a:rPr lang="en-US" sz="2000" i="1" dirty="0" err="1" smtClean="0"/>
              <a:t>Tách</a:t>
            </a:r>
            <a:r>
              <a:rPr lang="en-US" sz="2000" i="1" dirty="0" smtClean="0"/>
              <a:t> </a:t>
            </a:r>
            <a:r>
              <a:rPr lang="en-US" sz="2000" i="1" dirty="0" err="1" smtClean="0"/>
              <a:t>chuỗi</a:t>
            </a:r>
            <a:r>
              <a:rPr lang="en-US" sz="2000" i="1" dirty="0" smtClean="0"/>
              <a:t> ban </a:t>
            </a:r>
            <a:r>
              <a:rPr lang="en-US" sz="2000" i="1" dirty="0" err="1" smtClean="0"/>
              <a:t>đầu</a:t>
            </a:r>
            <a:r>
              <a:rPr lang="en-US" sz="2000" i="1" dirty="0" smtClean="0"/>
              <a:t> </a:t>
            </a:r>
            <a:r>
              <a:rPr lang="en-US" sz="2000" i="1" dirty="0" err="1" smtClean="0"/>
              <a:t>theo</a:t>
            </a:r>
            <a:r>
              <a:rPr lang="en-US" sz="2000" i="1" dirty="0" smtClean="0"/>
              <a:t> </a:t>
            </a:r>
            <a:r>
              <a:rPr lang="en-US" sz="2000" i="1" dirty="0" err="1" smtClean="0"/>
              <a:t>một</a:t>
            </a:r>
            <a:r>
              <a:rPr lang="en-US" sz="2000" i="1" dirty="0" smtClean="0"/>
              <a:t> </a:t>
            </a:r>
            <a:r>
              <a:rPr lang="en-US" sz="2000" i="1" dirty="0" err="1" smtClean="0"/>
              <a:t>ký</a:t>
            </a:r>
            <a:r>
              <a:rPr lang="en-US" sz="2000" i="1" dirty="0" smtClean="0"/>
              <a:t> hay </a:t>
            </a:r>
            <a:r>
              <a:rPr lang="en-US" sz="2000" i="1" dirty="0" err="1" smtClean="0"/>
              <a:t>một</a:t>
            </a:r>
            <a:r>
              <a:rPr lang="en-US" sz="2000" i="1" dirty="0" smtClean="0"/>
              <a:t> </a:t>
            </a:r>
            <a:r>
              <a:rPr lang="en-US" sz="2000" i="1" dirty="0" err="1" smtClean="0"/>
              <a:t>chuỗi</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mẫu</a:t>
            </a:r>
            <a:r>
              <a:rPr lang="en-US" sz="2000" i="1" dirty="0" smtClean="0"/>
              <a:t> </a:t>
            </a:r>
            <a:r>
              <a:rPr lang="en-US" sz="2000" i="1" dirty="0" err="1" smtClean="0"/>
              <a:t>và</a:t>
            </a:r>
            <a:r>
              <a:rPr lang="en-US" sz="2000" i="1" dirty="0" smtClean="0"/>
              <a:t> </a:t>
            </a:r>
            <a:r>
              <a:rPr lang="en-US" sz="2000" i="1" dirty="0" err="1" smtClean="0"/>
              <a:t>trả</a:t>
            </a:r>
            <a:r>
              <a:rPr lang="en-US" sz="2000" i="1" dirty="0" smtClean="0"/>
              <a:t> </a:t>
            </a:r>
            <a:r>
              <a:rPr lang="en-US" sz="2000" i="1" dirty="0" err="1" smtClean="0"/>
              <a:t>về</a:t>
            </a:r>
            <a:r>
              <a:rPr lang="en-US" sz="2000" i="1" dirty="0" smtClean="0"/>
              <a:t> </a:t>
            </a:r>
            <a:r>
              <a:rPr lang="en-US" sz="2000" i="1" dirty="0" err="1" smtClean="0"/>
              <a:t>một</a:t>
            </a:r>
            <a:r>
              <a:rPr lang="en-US" sz="2000" i="1" dirty="0" smtClean="0"/>
              <a:t> </a:t>
            </a:r>
            <a:r>
              <a:rPr lang="en-US" sz="2000" i="1" dirty="0" err="1" smtClean="0"/>
              <a:t>mảng</a:t>
            </a:r>
            <a:r>
              <a:rPr lang="en-US" sz="2000" i="1" dirty="0" smtClean="0"/>
              <a:t> </a:t>
            </a:r>
            <a:r>
              <a:rPr lang="en-US" sz="2000" i="1" dirty="0" err="1" smtClean="0"/>
              <a:t>các</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trong</a:t>
            </a:r>
            <a:r>
              <a:rPr lang="en-US" sz="2000" i="1" dirty="0" smtClean="0"/>
              <a:t> </a:t>
            </a:r>
            <a:r>
              <a:rPr lang="en-US" sz="2000" i="1" dirty="0" err="1" smtClean="0"/>
              <a:t>chuỗi</a:t>
            </a:r>
            <a:r>
              <a:rPr lang="en-US" sz="2000" i="1" dirty="0" smtClean="0"/>
              <a:t> ban </a:t>
            </a:r>
            <a:r>
              <a:rPr lang="en-US" sz="2000" i="1" dirty="0" err="1" smtClean="0"/>
              <a:t>đầu</a:t>
            </a:r>
            <a:r>
              <a:rPr lang="en-US" sz="2000" i="1" dirty="0" smtClean="0"/>
              <a:t>.</a:t>
            </a:r>
          </a:p>
          <a:p>
            <a:pPr>
              <a:buNone/>
            </a:pPr>
            <a:r>
              <a:rPr lang="en-US" sz="2000" b="1" i="1" dirty="0" smtClean="0">
                <a:solidFill>
                  <a:srgbClr val="FF0000"/>
                </a:solidFill>
              </a:rPr>
              <a:t>	</a:t>
            </a:r>
            <a:r>
              <a:rPr lang="en-US" sz="2000" b="1" dirty="0" smtClean="0">
                <a:solidFill>
                  <a:srgbClr val="FF0000"/>
                </a:solidFill>
              </a:rPr>
              <a:t>explode(Character, String);</a:t>
            </a:r>
          </a:p>
          <a:p>
            <a:pPr>
              <a:buNone/>
            </a:pPr>
            <a:endParaRPr lang="en-US" sz="2000" b="1" dirty="0" smtClean="0">
              <a:solidFill>
                <a:srgbClr val="FF0000"/>
              </a:solidFill>
            </a:endParaRPr>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Implode()</a:t>
            </a:r>
            <a:endParaRPr lang="en-US" sz="2000" dirty="0" smtClean="0"/>
          </a:p>
          <a:p>
            <a:pPr>
              <a:buFontTx/>
              <a:buChar char="-"/>
            </a:pPr>
            <a:r>
              <a:rPr lang="en-US" sz="2000" i="1" dirty="0" err="1" smtClean="0"/>
              <a:t>Kết</a:t>
            </a:r>
            <a:r>
              <a:rPr lang="en-US" sz="2000" i="1" dirty="0" smtClean="0"/>
              <a:t> </a:t>
            </a:r>
            <a:r>
              <a:rPr lang="en-US" sz="2000" i="1" dirty="0" err="1" smtClean="0"/>
              <a:t>hợp</a:t>
            </a:r>
            <a:r>
              <a:rPr lang="en-US" sz="2000" i="1" dirty="0" smtClean="0"/>
              <a:t> </a:t>
            </a:r>
            <a:r>
              <a:rPr lang="en-US" sz="2000" i="1" dirty="0" err="1" smtClean="0"/>
              <a:t>các</a:t>
            </a:r>
            <a:r>
              <a:rPr lang="en-US" sz="2000" i="1" dirty="0" smtClean="0"/>
              <a:t> </a:t>
            </a:r>
            <a:r>
              <a:rPr lang="en-US" sz="2000" i="1" dirty="0" err="1" smtClean="0"/>
              <a:t>phần</a:t>
            </a:r>
            <a:r>
              <a:rPr lang="en-US" sz="2000" i="1" dirty="0" smtClean="0"/>
              <a:t> </a:t>
            </a:r>
            <a:r>
              <a:rPr lang="en-US" sz="2000" i="1" dirty="0" err="1" smtClean="0"/>
              <a:t>tử</a:t>
            </a:r>
            <a:r>
              <a:rPr lang="en-US" sz="2000" i="1" dirty="0" smtClean="0"/>
              <a:t> </a:t>
            </a:r>
            <a:r>
              <a:rPr lang="en-US" sz="2000" i="1" dirty="0" err="1" smtClean="0"/>
              <a:t>trong</a:t>
            </a:r>
            <a:r>
              <a:rPr lang="en-US" sz="2000" i="1" dirty="0" smtClean="0"/>
              <a:t> </a:t>
            </a:r>
            <a:r>
              <a:rPr lang="en-US" sz="2000" i="1" dirty="0" err="1" smtClean="0"/>
              <a:t>một</a:t>
            </a:r>
            <a:r>
              <a:rPr lang="en-US" sz="2000" i="1" dirty="0" smtClean="0"/>
              <a:t> </a:t>
            </a:r>
            <a:r>
              <a:rPr lang="en-US" sz="2000" i="1" dirty="0" err="1" smtClean="0"/>
              <a:t>mảng</a:t>
            </a:r>
            <a:r>
              <a:rPr lang="en-US" sz="2000" i="1" dirty="0" smtClean="0"/>
              <a:t> </a:t>
            </a:r>
            <a:r>
              <a:rPr lang="en-US" sz="2000" i="1" dirty="0" err="1" smtClean="0"/>
              <a:t>lại</a:t>
            </a:r>
            <a:r>
              <a:rPr lang="en-US" sz="2000" i="1" dirty="0" smtClean="0"/>
              <a:t> </a:t>
            </a:r>
            <a:r>
              <a:rPr lang="en-US" sz="2000" i="1" dirty="0" err="1" smtClean="0"/>
              <a:t>thành</a:t>
            </a:r>
            <a:r>
              <a:rPr lang="en-US" sz="2000" i="1" dirty="0" smtClean="0"/>
              <a:t> </a:t>
            </a:r>
            <a:r>
              <a:rPr lang="en-US" sz="2000" i="1" dirty="0" err="1" smtClean="0"/>
              <a:t>một</a:t>
            </a:r>
            <a:r>
              <a:rPr lang="en-US" sz="2000" i="1" dirty="0" smtClean="0"/>
              <a:t> </a:t>
            </a:r>
            <a:r>
              <a:rPr lang="en-US" sz="2000" i="1" dirty="0" err="1" smtClean="0"/>
              <a:t>chuỗi</a:t>
            </a:r>
            <a:r>
              <a:rPr lang="en-US" sz="2000" i="1" dirty="0" smtClean="0"/>
              <a:t> </a:t>
            </a:r>
            <a:r>
              <a:rPr lang="en-US" sz="2000" i="1" dirty="0" err="1" smtClean="0"/>
              <a:t>theo</a:t>
            </a:r>
            <a:r>
              <a:rPr lang="en-US" sz="2000" i="1" dirty="0" smtClean="0"/>
              <a:t> </a:t>
            </a:r>
            <a:r>
              <a:rPr lang="en-US" sz="2000" i="1" dirty="0" err="1" smtClean="0"/>
              <a:t>một</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hay </a:t>
            </a:r>
            <a:r>
              <a:rPr lang="en-US" sz="2000" i="1" dirty="0" err="1" smtClean="0"/>
              <a:t>một</a:t>
            </a:r>
            <a:r>
              <a:rPr lang="en-US" sz="2000" i="1" dirty="0" smtClean="0"/>
              <a:t> </a:t>
            </a:r>
            <a:r>
              <a:rPr lang="en-US" sz="2000" i="1" dirty="0" err="1" smtClean="0"/>
              <a:t>chuỗi</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mẫu</a:t>
            </a:r>
            <a:r>
              <a:rPr lang="en-US" sz="2000" i="1" dirty="0" smtClean="0"/>
              <a:t>.</a:t>
            </a:r>
          </a:p>
          <a:p>
            <a:pPr>
              <a:buNone/>
            </a:pPr>
            <a:r>
              <a:rPr lang="en-US" sz="2000" b="1" i="1" dirty="0" smtClean="0">
                <a:solidFill>
                  <a:srgbClr val="FF0000"/>
                </a:solidFill>
              </a:rPr>
              <a:t>	</a:t>
            </a:r>
            <a:r>
              <a:rPr lang="en-US" sz="2000" b="1" dirty="0" smtClean="0">
                <a:solidFill>
                  <a:srgbClr val="FF0000"/>
                </a:solidFill>
              </a:rPr>
              <a:t>implode(Character, array);</a:t>
            </a:r>
          </a:p>
          <a:p>
            <a:pPr>
              <a:buNone/>
            </a:pPr>
            <a:endParaRPr lang="en-US" sz="2000" b="1" i="1" dirty="0" smtClean="0">
              <a:solidFill>
                <a:srgbClr val="FF0000"/>
              </a:solidFill>
            </a:endParaRPr>
          </a:p>
          <a:p>
            <a:pPr>
              <a:buNone/>
            </a:pPr>
            <a:r>
              <a:rPr lang="en-US" sz="2000" b="1" dirty="0" smtClean="0">
                <a:solidFill>
                  <a:schemeClr val="tx2"/>
                </a:solidFill>
                <a:cs typeface="Arial" pitchFamily="34" charset="0"/>
              </a:rPr>
              <a:t>3.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str_replace</a:t>
            </a:r>
            <a:r>
              <a:rPr lang="en-US" sz="2000" b="1" dirty="0" smtClean="0">
                <a:solidFill>
                  <a:schemeClr val="tx2"/>
                </a:solidFill>
                <a:cs typeface="Arial" pitchFamily="34" charset="0"/>
              </a:rPr>
              <a:t>()</a:t>
            </a:r>
            <a:endParaRPr lang="en-US" sz="2000" dirty="0" smtClean="0"/>
          </a:p>
          <a:p>
            <a:pPr>
              <a:buFontTx/>
              <a:buChar char="-"/>
            </a:pPr>
            <a:r>
              <a:rPr lang="en-US" sz="2000" i="1" dirty="0" err="1" smtClean="0"/>
              <a:t>Tìm</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hoặc</a:t>
            </a:r>
            <a:r>
              <a:rPr lang="en-US" sz="2000" i="1" dirty="0" smtClean="0"/>
              <a:t> </a:t>
            </a:r>
            <a:r>
              <a:rPr lang="en-US" sz="2000" i="1" dirty="0" err="1" smtClean="0"/>
              <a:t>chuỗi</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trong</a:t>
            </a:r>
            <a:r>
              <a:rPr lang="en-US" sz="2000" i="1" dirty="0" smtClean="0"/>
              <a:t> </a:t>
            </a:r>
            <a:r>
              <a:rPr lang="en-US" sz="2000" i="1" dirty="0" err="1" smtClean="0"/>
              <a:t>chuỗi</a:t>
            </a:r>
            <a:r>
              <a:rPr lang="en-US" sz="2000" i="1" dirty="0" smtClean="0"/>
              <a:t> cha </a:t>
            </a:r>
            <a:r>
              <a:rPr lang="en-US" sz="2000" i="1" dirty="0" err="1" smtClean="0"/>
              <a:t>để</a:t>
            </a:r>
            <a:r>
              <a:rPr lang="en-US" sz="2000" i="1" dirty="0" smtClean="0"/>
              <a:t> </a:t>
            </a:r>
            <a:r>
              <a:rPr lang="en-US" sz="2000" i="1" dirty="0" err="1" smtClean="0"/>
              <a:t>thay</a:t>
            </a:r>
            <a:r>
              <a:rPr lang="en-US" sz="2000" i="1" dirty="0" smtClean="0"/>
              <a:t> </a:t>
            </a:r>
            <a:r>
              <a:rPr lang="en-US" sz="2000" i="1" dirty="0" err="1" smtClean="0"/>
              <a:t>thế</a:t>
            </a:r>
            <a:r>
              <a:rPr lang="en-US" sz="2000" i="1" dirty="0" smtClean="0"/>
              <a:t> </a:t>
            </a:r>
            <a:r>
              <a:rPr lang="en-US" sz="2000" i="1" dirty="0" err="1" smtClean="0"/>
              <a:t>bởi</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hoặc</a:t>
            </a:r>
            <a:r>
              <a:rPr lang="en-US" sz="2000" i="1" dirty="0" smtClean="0"/>
              <a:t> </a:t>
            </a:r>
            <a:r>
              <a:rPr lang="en-US" sz="2000" i="1" dirty="0" err="1" smtClean="0"/>
              <a:t>chuỗi</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mới</a:t>
            </a:r>
            <a:r>
              <a:rPr lang="en-US" sz="2000" i="1" dirty="0" smtClean="0"/>
              <a:t>. </a:t>
            </a:r>
            <a:r>
              <a:rPr lang="en-US" sz="2000" i="1" dirty="0" err="1" smtClean="0"/>
              <a:t>Kết</a:t>
            </a:r>
            <a:r>
              <a:rPr lang="en-US" sz="2000" i="1" dirty="0" smtClean="0"/>
              <a:t> </a:t>
            </a:r>
            <a:r>
              <a:rPr lang="en-US" sz="2000" i="1" dirty="0" err="1" smtClean="0"/>
              <a:t>quả</a:t>
            </a:r>
            <a:r>
              <a:rPr lang="en-US" sz="2000" i="1" dirty="0" smtClean="0"/>
              <a:t> </a:t>
            </a:r>
            <a:r>
              <a:rPr lang="en-US" sz="2000" i="1" dirty="0" err="1" smtClean="0"/>
              <a:t>trả</a:t>
            </a:r>
            <a:r>
              <a:rPr lang="en-US" sz="2000" i="1" dirty="0" smtClean="0"/>
              <a:t> </a:t>
            </a:r>
            <a:r>
              <a:rPr lang="en-US" sz="2000" i="1" dirty="0" err="1" smtClean="0"/>
              <a:t>về</a:t>
            </a:r>
            <a:r>
              <a:rPr lang="en-US" sz="2000" i="1" dirty="0" smtClean="0"/>
              <a:t> </a:t>
            </a:r>
            <a:r>
              <a:rPr lang="en-US" sz="2000" i="1" dirty="0" err="1" smtClean="0"/>
              <a:t>một</a:t>
            </a:r>
            <a:r>
              <a:rPr lang="en-US" sz="2000" i="1" dirty="0" smtClean="0"/>
              <a:t> </a:t>
            </a:r>
            <a:r>
              <a:rPr lang="en-US" sz="2000" i="1" dirty="0" err="1" smtClean="0"/>
              <a:t>chuỗi</a:t>
            </a:r>
            <a:r>
              <a:rPr lang="en-US" sz="2000" i="1" dirty="0" smtClean="0"/>
              <a:t> </a:t>
            </a:r>
            <a:r>
              <a:rPr lang="en-US" sz="2000" i="1" dirty="0" err="1" smtClean="0"/>
              <a:t>mới</a:t>
            </a:r>
            <a:r>
              <a:rPr lang="en-US" sz="2000" i="1" dirty="0" smtClean="0"/>
              <a:t> </a:t>
            </a:r>
            <a:r>
              <a:rPr lang="en-US" sz="2000" i="1" dirty="0" err="1" smtClean="0"/>
              <a:t>giữ</a:t>
            </a:r>
            <a:r>
              <a:rPr lang="en-US" sz="2000" i="1" dirty="0" smtClean="0"/>
              <a:t> </a:t>
            </a:r>
            <a:r>
              <a:rPr lang="en-US" sz="2000" i="1" dirty="0" err="1" smtClean="0"/>
              <a:t>nguyên</a:t>
            </a:r>
            <a:r>
              <a:rPr lang="en-US" sz="2000" i="1" dirty="0" smtClean="0"/>
              <a:t> </a:t>
            </a:r>
            <a:r>
              <a:rPr lang="en-US" sz="2000" i="1" dirty="0" err="1" smtClean="0"/>
              <a:t>chuỗi</a:t>
            </a:r>
            <a:r>
              <a:rPr lang="en-US" sz="2000" i="1" dirty="0" smtClean="0"/>
              <a:t> </a:t>
            </a:r>
            <a:r>
              <a:rPr lang="en-US" sz="2000" i="1" dirty="0" err="1" smtClean="0"/>
              <a:t>cũ</a:t>
            </a:r>
            <a:r>
              <a:rPr lang="en-US" sz="2000" i="1" dirty="0" smtClean="0"/>
              <a:t>.</a:t>
            </a:r>
          </a:p>
          <a:p>
            <a:pPr>
              <a:buNone/>
            </a:pPr>
            <a:r>
              <a:rPr lang="en-US" sz="2000" b="1" i="1" dirty="0" smtClean="0">
                <a:solidFill>
                  <a:srgbClr val="FF0000"/>
                </a:solidFill>
              </a:rPr>
              <a:t>	</a:t>
            </a:r>
            <a:r>
              <a:rPr lang="en-US" sz="2000" b="1" dirty="0" err="1" smtClean="0">
                <a:solidFill>
                  <a:srgbClr val="FF0000"/>
                </a:solidFill>
              </a:rPr>
              <a:t>str_replace</a:t>
            </a:r>
            <a:r>
              <a:rPr lang="en-US" sz="2000" b="1" dirty="0" smtClean="0">
                <a:solidFill>
                  <a:srgbClr val="FF0000"/>
                </a:solidFill>
              </a:rPr>
              <a:t>(</a:t>
            </a:r>
            <a:r>
              <a:rPr lang="en-US" sz="2000" b="1" dirty="0" err="1" smtClean="0">
                <a:solidFill>
                  <a:srgbClr val="FF0000"/>
                </a:solidFill>
              </a:rPr>
              <a:t>oldString</a:t>
            </a:r>
            <a:r>
              <a:rPr lang="en-US" sz="2000" b="1" dirty="0" smtClean="0">
                <a:solidFill>
                  <a:srgbClr val="FF0000"/>
                </a:solidFill>
              </a:rPr>
              <a:t>, </a:t>
            </a:r>
            <a:r>
              <a:rPr lang="en-US" sz="2000" b="1" dirty="0" err="1" smtClean="0">
                <a:solidFill>
                  <a:srgbClr val="FF0000"/>
                </a:solidFill>
              </a:rPr>
              <a:t>newString</a:t>
            </a:r>
            <a:r>
              <a:rPr lang="en-US" sz="2000" b="1" dirty="0" smtClean="0">
                <a:solidFill>
                  <a:srgbClr val="FF0000"/>
                </a:solidFill>
              </a:rPr>
              <a:t>, String);</a:t>
            </a:r>
          </a:p>
          <a:p>
            <a:pPr>
              <a:buNone/>
            </a:pPr>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MỘT SỐ HÀM XÂY DỰNG SẴN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8305799"/>
          </a:xfrm>
        </p:spPr>
        <p:txBody>
          <a:bodyPr>
            <a:normAutofit/>
          </a:bodyPr>
          <a:lstStyle/>
          <a:p>
            <a:pPr>
              <a:buNone/>
            </a:pPr>
            <a:r>
              <a:rPr lang="en-US" sz="2000" b="1" dirty="0" smtClean="0">
                <a:solidFill>
                  <a:schemeClr val="tx2"/>
                </a:solidFill>
                <a:cs typeface="Arial" pitchFamily="34" charset="0"/>
              </a:rPr>
              <a:t>4.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Strlen</a:t>
            </a:r>
            <a:r>
              <a:rPr lang="en-US" sz="2000" b="1" dirty="0" smtClean="0">
                <a:solidFill>
                  <a:schemeClr val="tx2"/>
                </a:solidFill>
                <a:cs typeface="Arial" pitchFamily="34" charset="0"/>
              </a:rPr>
              <a:t>()</a:t>
            </a:r>
            <a:endParaRPr lang="en-US" sz="2000" dirty="0" smtClean="0"/>
          </a:p>
          <a:p>
            <a:pPr>
              <a:buFontTx/>
              <a:buChar char="-"/>
            </a:pPr>
            <a:r>
              <a:rPr lang="en-US" sz="2000" i="1" dirty="0" err="1" smtClean="0"/>
              <a:t>Đếm</a:t>
            </a:r>
            <a:r>
              <a:rPr lang="en-US" sz="2000" i="1" dirty="0" smtClean="0"/>
              <a:t> </a:t>
            </a:r>
            <a:r>
              <a:rPr lang="en-US" sz="2000" i="1" dirty="0" err="1" smtClean="0"/>
              <a:t>số</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trong</a:t>
            </a:r>
            <a:r>
              <a:rPr lang="en-US" sz="2000" i="1" dirty="0" smtClean="0"/>
              <a:t> </a:t>
            </a:r>
            <a:r>
              <a:rPr lang="en-US" sz="2000" i="1" dirty="0" err="1" smtClean="0"/>
              <a:t>một</a:t>
            </a:r>
            <a:r>
              <a:rPr lang="en-US" sz="2000" i="1" dirty="0" smtClean="0"/>
              <a:t> </a:t>
            </a:r>
            <a:r>
              <a:rPr lang="en-US" sz="2000" i="1" dirty="0" err="1" smtClean="0"/>
              <a:t>xâu</a:t>
            </a:r>
            <a:r>
              <a:rPr lang="en-US" sz="2000" i="1" dirty="0" smtClean="0"/>
              <a:t> (</a:t>
            </a:r>
            <a:r>
              <a:rPr lang="en-US" sz="2000" i="1" dirty="0" err="1" smtClean="0"/>
              <a:t>chuỗi</a:t>
            </a:r>
            <a:r>
              <a:rPr lang="en-US" sz="2000" i="1" dirty="0" smtClean="0"/>
              <a:t>).</a:t>
            </a:r>
          </a:p>
          <a:p>
            <a:pPr>
              <a:buNone/>
            </a:pPr>
            <a:r>
              <a:rPr lang="en-US" sz="2000" b="1" i="1" dirty="0" smtClean="0">
                <a:solidFill>
                  <a:srgbClr val="FF0000"/>
                </a:solidFill>
              </a:rPr>
              <a:t>	</a:t>
            </a:r>
            <a:r>
              <a:rPr lang="en-US" sz="2000" b="1" dirty="0" err="1" smtClean="0">
                <a:solidFill>
                  <a:srgbClr val="FF0000"/>
                </a:solidFill>
              </a:rPr>
              <a:t>strlen</a:t>
            </a:r>
            <a:r>
              <a:rPr lang="en-US" sz="2000" b="1" dirty="0" smtClean="0">
                <a:solidFill>
                  <a:srgbClr val="FF0000"/>
                </a:solidFill>
              </a:rPr>
              <a:t>(String);</a:t>
            </a:r>
          </a:p>
          <a:p>
            <a:pPr>
              <a:buNone/>
            </a:pPr>
            <a:endParaRPr lang="en-US" sz="2000" b="1" dirty="0" smtClean="0">
              <a:solidFill>
                <a:schemeClr val="tx2"/>
              </a:solidFill>
              <a:cs typeface="Arial" pitchFamily="34" charset="0"/>
            </a:endParaRPr>
          </a:p>
          <a:p>
            <a:pPr>
              <a:buNone/>
            </a:pPr>
            <a:r>
              <a:rPr lang="en-US" sz="2000" b="1" dirty="0" smtClean="0">
                <a:solidFill>
                  <a:schemeClr val="tx2"/>
                </a:solidFill>
                <a:cs typeface="Arial" pitchFamily="34" charset="0"/>
              </a:rPr>
              <a:t>5.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Substr</a:t>
            </a:r>
            <a:r>
              <a:rPr lang="en-US" sz="2000" b="1" dirty="0" smtClean="0">
                <a:solidFill>
                  <a:schemeClr val="tx2"/>
                </a:solidFill>
                <a:cs typeface="Arial" pitchFamily="34" charset="0"/>
              </a:rPr>
              <a:t>()</a:t>
            </a:r>
            <a:endParaRPr lang="en-US" sz="2000" dirty="0" smtClean="0"/>
          </a:p>
          <a:p>
            <a:pPr>
              <a:buFontTx/>
              <a:buChar char="-"/>
            </a:pPr>
            <a:r>
              <a:rPr lang="en-US" sz="2000" i="1" dirty="0" err="1" smtClean="0"/>
              <a:t>Hàm</a:t>
            </a:r>
            <a:r>
              <a:rPr lang="en-US" sz="2000" i="1" dirty="0" smtClean="0"/>
              <a:t> </a:t>
            </a:r>
            <a:r>
              <a:rPr lang="en-US" sz="2000" i="1" dirty="0" err="1" smtClean="0"/>
              <a:t>này</a:t>
            </a:r>
            <a:r>
              <a:rPr lang="en-US" sz="2000" i="1" dirty="0" smtClean="0"/>
              <a:t> dung </a:t>
            </a:r>
            <a:r>
              <a:rPr lang="en-US" sz="2000" i="1" dirty="0" err="1" smtClean="0"/>
              <a:t>để</a:t>
            </a:r>
            <a:r>
              <a:rPr lang="en-US" sz="2000" i="1" dirty="0" smtClean="0"/>
              <a:t> </a:t>
            </a:r>
            <a:r>
              <a:rPr lang="en-US" sz="2000" i="1" dirty="0" err="1" smtClean="0"/>
              <a:t>cắt</a:t>
            </a:r>
            <a:r>
              <a:rPr lang="en-US" sz="2000" i="1" dirty="0" smtClean="0"/>
              <a:t> </a:t>
            </a:r>
            <a:r>
              <a:rPr lang="en-US" sz="2000" i="1" dirty="0" err="1" smtClean="0"/>
              <a:t>ra</a:t>
            </a:r>
            <a:r>
              <a:rPr lang="en-US" sz="2000" i="1" dirty="0" smtClean="0"/>
              <a:t> </a:t>
            </a:r>
            <a:r>
              <a:rPr lang="en-US" sz="2000" i="1" dirty="0" err="1" smtClean="0"/>
              <a:t>một</a:t>
            </a:r>
            <a:r>
              <a:rPr lang="en-US" sz="2000" i="1" dirty="0" smtClean="0"/>
              <a:t> </a:t>
            </a:r>
            <a:r>
              <a:rPr lang="en-US" sz="2000" i="1" dirty="0" err="1" smtClean="0"/>
              <a:t>phần</a:t>
            </a:r>
            <a:r>
              <a:rPr lang="en-US" sz="2000" i="1" dirty="0" smtClean="0"/>
              <a:t> </a:t>
            </a:r>
            <a:r>
              <a:rPr lang="en-US" sz="2000" i="1" dirty="0" err="1" smtClean="0"/>
              <a:t>của</a:t>
            </a:r>
            <a:r>
              <a:rPr lang="en-US" sz="2000" i="1" dirty="0" smtClean="0"/>
              <a:t> </a:t>
            </a:r>
            <a:r>
              <a:rPr lang="en-US" sz="2000" i="1" dirty="0" err="1" smtClean="0"/>
              <a:t>xâu</a:t>
            </a:r>
            <a:r>
              <a:rPr lang="en-US" sz="2000" i="1" dirty="0" smtClean="0"/>
              <a:t>.</a:t>
            </a:r>
          </a:p>
          <a:p>
            <a:pPr>
              <a:buNone/>
            </a:pPr>
            <a:r>
              <a:rPr lang="en-US" sz="2000" b="1" i="1" dirty="0" smtClean="0">
                <a:solidFill>
                  <a:srgbClr val="FF0000"/>
                </a:solidFill>
              </a:rPr>
              <a:t>	</a:t>
            </a:r>
            <a:r>
              <a:rPr lang="en-US" sz="2000" b="1" dirty="0" err="1" smtClean="0">
                <a:solidFill>
                  <a:srgbClr val="FF0000"/>
                </a:solidFill>
              </a:rPr>
              <a:t>substr</a:t>
            </a:r>
            <a:r>
              <a:rPr lang="en-US" sz="2000" b="1" dirty="0" smtClean="0">
                <a:solidFill>
                  <a:srgbClr val="FF0000"/>
                </a:solidFill>
              </a:rPr>
              <a:t>(String, Index, Count);</a:t>
            </a:r>
          </a:p>
          <a:p>
            <a:pPr>
              <a:buNone/>
            </a:pPr>
            <a:endParaRPr lang="en-US" sz="2000" b="1" dirty="0" smtClean="0">
              <a:solidFill>
                <a:srgbClr val="FF0000"/>
              </a:solidFill>
            </a:endParaRPr>
          </a:p>
          <a:p>
            <a:pPr>
              <a:buNone/>
            </a:pPr>
            <a:r>
              <a:rPr lang="en-US" sz="2000" b="1" dirty="0" err="1" smtClean="0">
                <a:solidFill>
                  <a:srgbClr val="FF0000"/>
                </a:solidFill>
              </a:rPr>
              <a:t>Chú</a:t>
            </a:r>
            <a:r>
              <a:rPr lang="en-US" sz="2000" b="1" dirty="0" smtClean="0">
                <a:solidFill>
                  <a:srgbClr val="FF0000"/>
                </a:solidFill>
              </a:rPr>
              <a:t> ý:</a:t>
            </a:r>
            <a:endParaRPr lang="en-US" sz="2000" dirty="0" smtClean="0">
              <a:solidFill>
                <a:srgbClr val="FF0000"/>
              </a:solidFill>
            </a:endParaRPr>
          </a:p>
          <a:p>
            <a:pPr lvl="0">
              <a:buFontTx/>
              <a:buChar char="-"/>
            </a:pPr>
            <a:r>
              <a:rPr lang="en-US" sz="2000" i="1" dirty="0" err="1" smtClean="0">
                <a:solidFill>
                  <a:srgbClr val="FF0000"/>
                </a:solidFill>
              </a:rPr>
              <a:t>Vị</a:t>
            </a:r>
            <a:r>
              <a:rPr lang="en-US" sz="2000" i="1" dirty="0" smtClean="0">
                <a:solidFill>
                  <a:srgbClr val="FF0000"/>
                </a:solidFill>
              </a:rPr>
              <a:t> </a:t>
            </a:r>
            <a:r>
              <a:rPr lang="en-US" sz="2000" i="1" dirty="0" err="1" smtClean="0">
                <a:solidFill>
                  <a:srgbClr val="FF0000"/>
                </a:solidFill>
              </a:rPr>
              <a:t>trí</a:t>
            </a:r>
            <a:r>
              <a:rPr lang="en-US" sz="2000" i="1" dirty="0" smtClean="0">
                <a:solidFill>
                  <a:srgbClr val="FF0000"/>
                </a:solidFill>
              </a:rPr>
              <a:t> </a:t>
            </a:r>
            <a:r>
              <a:rPr lang="en-US" sz="2000" i="1" dirty="0" err="1" smtClean="0">
                <a:solidFill>
                  <a:srgbClr val="FF0000"/>
                </a:solidFill>
              </a:rPr>
              <a:t>bắt</a:t>
            </a:r>
            <a:r>
              <a:rPr lang="en-US" sz="2000" i="1" dirty="0" smtClean="0">
                <a:solidFill>
                  <a:srgbClr val="FF0000"/>
                </a:solidFill>
              </a:rPr>
              <a:t> </a:t>
            </a:r>
            <a:r>
              <a:rPr lang="en-US" sz="2000" i="1" dirty="0" err="1" smtClean="0">
                <a:solidFill>
                  <a:srgbClr val="FF0000"/>
                </a:solidFill>
              </a:rPr>
              <a:t>đầu</a:t>
            </a:r>
            <a:r>
              <a:rPr lang="en-US" sz="2000" i="1" dirty="0" smtClean="0">
                <a:solidFill>
                  <a:srgbClr val="FF0000"/>
                </a:solidFill>
              </a:rPr>
              <a:t> </a:t>
            </a:r>
            <a:r>
              <a:rPr lang="en-US" sz="2000" i="1" dirty="0" err="1" smtClean="0">
                <a:solidFill>
                  <a:srgbClr val="FF0000"/>
                </a:solidFill>
              </a:rPr>
              <a:t>của</a:t>
            </a:r>
            <a:r>
              <a:rPr lang="en-US" sz="2000" i="1" dirty="0" smtClean="0">
                <a:solidFill>
                  <a:srgbClr val="FF0000"/>
                </a:solidFill>
              </a:rPr>
              <a:t> </a:t>
            </a:r>
            <a:r>
              <a:rPr lang="en-US" sz="2000" i="1" dirty="0" err="1" smtClean="0">
                <a:solidFill>
                  <a:srgbClr val="FF0000"/>
                </a:solidFill>
              </a:rPr>
              <a:t>chuỗi</a:t>
            </a:r>
            <a:r>
              <a:rPr lang="en-US" sz="2000" i="1" dirty="0" smtClean="0">
                <a:solidFill>
                  <a:srgbClr val="FF0000"/>
                </a:solidFill>
              </a:rPr>
              <a:t> </a:t>
            </a:r>
            <a:r>
              <a:rPr lang="en-US" sz="2000" i="1" dirty="0" err="1" smtClean="0">
                <a:solidFill>
                  <a:srgbClr val="FF0000"/>
                </a:solidFill>
              </a:rPr>
              <a:t>được</a:t>
            </a:r>
            <a:r>
              <a:rPr lang="en-US" sz="2000" i="1" dirty="0" smtClean="0">
                <a:solidFill>
                  <a:srgbClr val="FF0000"/>
                </a:solidFill>
              </a:rPr>
              <a:t> </a:t>
            </a:r>
            <a:r>
              <a:rPr lang="en-US" sz="2000" i="1" dirty="0" err="1" smtClean="0">
                <a:solidFill>
                  <a:srgbClr val="FF0000"/>
                </a:solidFill>
              </a:rPr>
              <a:t>tính</a:t>
            </a:r>
            <a:r>
              <a:rPr lang="en-US" sz="2000" i="1" dirty="0" smtClean="0">
                <a:solidFill>
                  <a:srgbClr val="FF0000"/>
                </a:solidFill>
              </a:rPr>
              <a:t> </a:t>
            </a:r>
            <a:r>
              <a:rPr lang="en-US" sz="2000" i="1" dirty="0" err="1" smtClean="0">
                <a:solidFill>
                  <a:srgbClr val="FF0000"/>
                </a:solidFill>
              </a:rPr>
              <a:t>là</a:t>
            </a:r>
            <a:r>
              <a:rPr lang="en-US" sz="2000" i="1" dirty="0" smtClean="0">
                <a:solidFill>
                  <a:srgbClr val="FF0000"/>
                </a:solidFill>
              </a:rPr>
              <a:t> 0</a:t>
            </a:r>
            <a:endParaRPr lang="en-US" sz="2000" dirty="0" smtClean="0">
              <a:solidFill>
                <a:srgbClr val="FF0000"/>
              </a:solidFill>
            </a:endParaRPr>
          </a:p>
          <a:p>
            <a:pPr lvl="0">
              <a:buFontTx/>
              <a:buChar char="-"/>
            </a:pPr>
            <a:r>
              <a:rPr lang="en-US" sz="2000" i="1" dirty="0" err="1" smtClean="0">
                <a:solidFill>
                  <a:srgbClr val="FF0000"/>
                </a:solidFill>
              </a:rPr>
              <a:t>Chuỗi</a:t>
            </a:r>
            <a:r>
              <a:rPr lang="en-US" sz="2000" i="1" dirty="0" smtClean="0">
                <a:solidFill>
                  <a:srgbClr val="FF0000"/>
                </a:solidFill>
              </a:rPr>
              <a:t> con </a:t>
            </a:r>
            <a:r>
              <a:rPr lang="en-US" sz="2000" i="1" dirty="0" err="1" smtClean="0">
                <a:solidFill>
                  <a:srgbClr val="FF0000"/>
                </a:solidFill>
              </a:rPr>
              <a:t>luôn</a:t>
            </a:r>
            <a:r>
              <a:rPr lang="en-US" sz="2000" i="1" dirty="0" smtClean="0">
                <a:solidFill>
                  <a:srgbClr val="FF0000"/>
                </a:solidFill>
              </a:rPr>
              <a:t> </a:t>
            </a:r>
            <a:r>
              <a:rPr lang="en-US" sz="2000" i="1" dirty="0" err="1" smtClean="0">
                <a:solidFill>
                  <a:srgbClr val="FF0000"/>
                </a:solidFill>
              </a:rPr>
              <a:t>luôn</a:t>
            </a:r>
            <a:r>
              <a:rPr lang="en-US" sz="2000" i="1" dirty="0" smtClean="0">
                <a:solidFill>
                  <a:srgbClr val="FF0000"/>
                </a:solidFill>
              </a:rPr>
              <a:t> </a:t>
            </a:r>
            <a:r>
              <a:rPr lang="en-US" sz="2000" i="1" dirty="0" err="1" smtClean="0">
                <a:solidFill>
                  <a:srgbClr val="FF0000"/>
                </a:solidFill>
              </a:rPr>
              <a:t>lấy</a:t>
            </a:r>
            <a:r>
              <a:rPr lang="en-US" sz="2000" i="1" dirty="0" smtClean="0">
                <a:solidFill>
                  <a:srgbClr val="FF0000"/>
                </a:solidFill>
              </a:rPr>
              <a:t> </a:t>
            </a:r>
            <a:r>
              <a:rPr lang="en-US" sz="2000" i="1" dirty="0" err="1" smtClean="0">
                <a:solidFill>
                  <a:srgbClr val="FF0000"/>
                </a:solidFill>
              </a:rPr>
              <a:t>cả</a:t>
            </a:r>
            <a:r>
              <a:rPr lang="en-US" sz="2000" i="1" dirty="0" smtClean="0">
                <a:solidFill>
                  <a:srgbClr val="FF0000"/>
                </a:solidFill>
              </a:rPr>
              <a:t> </a:t>
            </a:r>
            <a:r>
              <a:rPr lang="en-US" sz="2000" i="1" dirty="0" err="1" smtClean="0">
                <a:solidFill>
                  <a:srgbClr val="FF0000"/>
                </a:solidFill>
              </a:rPr>
              <a:t>ký</a:t>
            </a:r>
            <a:r>
              <a:rPr lang="en-US" sz="2000" i="1" dirty="0" smtClean="0">
                <a:solidFill>
                  <a:srgbClr val="FF0000"/>
                </a:solidFill>
              </a:rPr>
              <a:t> </a:t>
            </a:r>
            <a:r>
              <a:rPr lang="en-US" sz="2000" i="1" dirty="0" err="1" smtClean="0">
                <a:solidFill>
                  <a:srgbClr val="FF0000"/>
                </a:solidFill>
              </a:rPr>
              <a:t>tự</a:t>
            </a:r>
            <a:r>
              <a:rPr lang="en-US" sz="2000" i="1" dirty="0" smtClean="0">
                <a:solidFill>
                  <a:srgbClr val="FF0000"/>
                </a:solidFill>
              </a:rPr>
              <a:t> ở </a:t>
            </a:r>
            <a:r>
              <a:rPr lang="en-US" sz="2000" i="1" dirty="0" err="1" smtClean="0">
                <a:solidFill>
                  <a:srgbClr val="FF0000"/>
                </a:solidFill>
              </a:rPr>
              <a:t>vị</a:t>
            </a:r>
            <a:r>
              <a:rPr lang="en-US" sz="2000" i="1" dirty="0" smtClean="0">
                <a:solidFill>
                  <a:srgbClr val="FF0000"/>
                </a:solidFill>
              </a:rPr>
              <a:t> </a:t>
            </a:r>
            <a:r>
              <a:rPr lang="en-US" sz="2000" i="1" dirty="0" err="1" smtClean="0">
                <a:solidFill>
                  <a:srgbClr val="FF0000"/>
                </a:solidFill>
              </a:rPr>
              <a:t>trí</a:t>
            </a:r>
            <a:r>
              <a:rPr lang="en-US" sz="2000" i="1" dirty="0" smtClean="0">
                <a:solidFill>
                  <a:srgbClr val="FF0000"/>
                </a:solidFill>
              </a:rPr>
              <a:t> </a:t>
            </a:r>
            <a:r>
              <a:rPr lang="en-US" sz="2000" i="1" dirty="0" err="1" smtClean="0">
                <a:solidFill>
                  <a:srgbClr val="FF0000"/>
                </a:solidFill>
              </a:rPr>
              <a:t>bắt</a:t>
            </a:r>
            <a:r>
              <a:rPr lang="en-US" sz="2000" i="1" dirty="0" smtClean="0">
                <a:solidFill>
                  <a:srgbClr val="FF0000"/>
                </a:solidFill>
              </a:rPr>
              <a:t> </a:t>
            </a:r>
            <a:r>
              <a:rPr lang="en-US" sz="2000" i="1" dirty="0" err="1" smtClean="0">
                <a:solidFill>
                  <a:srgbClr val="FF0000"/>
                </a:solidFill>
              </a:rPr>
              <a:t>đầu</a:t>
            </a:r>
            <a:r>
              <a:rPr lang="en-US" sz="2000" i="1" dirty="0" smtClean="0">
                <a:solidFill>
                  <a:srgbClr val="FF0000"/>
                </a:solidFill>
              </a:rPr>
              <a:t> </a:t>
            </a:r>
            <a:r>
              <a:rPr lang="en-US" sz="2000" i="1" dirty="0" err="1" smtClean="0">
                <a:solidFill>
                  <a:srgbClr val="FF0000"/>
                </a:solidFill>
              </a:rPr>
              <a:t>và</a:t>
            </a:r>
            <a:r>
              <a:rPr lang="en-US" sz="2000" i="1" dirty="0" smtClean="0">
                <a:solidFill>
                  <a:srgbClr val="FF0000"/>
                </a:solidFill>
              </a:rPr>
              <a:t> </a:t>
            </a:r>
            <a:r>
              <a:rPr lang="en-US" sz="2000" i="1" dirty="0" err="1" smtClean="0">
                <a:solidFill>
                  <a:srgbClr val="FF0000"/>
                </a:solidFill>
              </a:rPr>
              <a:t>kết</a:t>
            </a:r>
            <a:r>
              <a:rPr lang="en-US" sz="2000" i="1" dirty="0" smtClean="0">
                <a:solidFill>
                  <a:srgbClr val="FF0000"/>
                </a:solidFill>
              </a:rPr>
              <a:t> </a:t>
            </a:r>
            <a:r>
              <a:rPr lang="en-US" sz="2000" i="1" dirty="0" err="1" smtClean="0">
                <a:solidFill>
                  <a:srgbClr val="FF0000"/>
                </a:solidFill>
              </a:rPr>
              <a:t>thúc</a:t>
            </a:r>
            <a:r>
              <a:rPr lang="en-US" sz="2000" i="1" dirty="0" smtClean="0">
                <a:solidFill>
                  <a:srgbClr val="FF0000"/>
                </a:solidFill>
              </a:rPr>
              <a:t> </a:t>
            </a:r>
            <a:r>
              <a:rPr lang="en-US" sz="2000" i="1" dirty="0" err="1" smtClean="0">
                <a:solidFill>
                  <a:srgbClr val="FF0000"/>
                </a:solidFill>
              </a:rPr>
              <a:t>của</a:t>
            </a:r>
            <a:r>
              <a:rPr lang="en-US" sz="2000" i="1" dirty="0" smtClean="0">
                <a:solidFill>
                  <a:srgbClr val="FF0000"/>
                </a:solidFill>
              </a:rPr>
              <a:t> </a:t>
            </a:r>
            <a:r>
              <a:rPr lang="en-US" sz="2000" i="1" dirty="0" err="1" smtClean="0">
                <a:solidFill>
                  <a:srgbClr val="FF0000"/>
                </a:solidFill>
              </a:rPr>
              <a:t>việc</a:t>
            </a:r>
            <a:r>
              <a:rPr lang="en-US" sz="2000" i="1" dirty="0" smtClean="0">
                <a:solidFill>
                  <a:srgbClr val="FF0000"/>
                </a:solidFill>
              </a:rPr>
              <a:t> </a:t>
            </a:r>
            <a:r>
              <a:rPr lang="en-US" sz="2000" i="1" dirty="0" err="1" smtClean="0">
                <a:solidFill>
                  <a:srgbClr val="FF0000"/>
                </a:solidFill>
              </a:rPr>
              <a:t>cắt</a:t>
            </a:r>
            <a:endParaRPr lang="en-US" sz="2000" dirty="0" smtClean="0">
              <a:solidFill>
                <a:srgbClr val="FF0000"/>
              </a:solidFill>
            </a:endParaRPr>
          </a:p>
          <a:p>
            <a:pPr lvl="0">
              <a:buFontTx/>
              <a:buChar char="-"/>
            </a:pPr>
            <a:r>
              <a:rPr lang="en-US" sz="2000" i="1" dirty="0" err="1" smtClean="0">
                <a:solidFill>
                  <a:srgbClr val="FF0000"/>
                </a:solidFill>
              </a:rPr>
              <a:t>Trả</a:t>
            </a:r>
            <a:r>
              <a:rPr lang="en-US" sz="2000" i="1" dirty="0" smtClean="0">
                <a:solidFill>
                  <a:srgbClr val="FF0000"/>
                </a:solidFill>
              </a:rPr>
              <a:t> </a:t>
            </a:r>
            <a:r>
              <a:rPr lang="en-US" sz="2000" i="1" dirty="0" err="1" smtClean="0">
                <a:solidFill>
                  <a:srgbClr val="FF0000"/>
                </a:solidFill>
              </a:rPr>
              <a:t>về</a:t>
            </a:r>
            <a:r>
              <a:rPr lang="en-US" sz="2000" i="1" dirty="0" smtClean="0">
                <a:solidFill>
                  <a:srgbClr val="FF0000"/>
                </a:solidFill>
              </a:rPr>
              <a:t> 1 </a:t>
            </a:r>
            <a:r>
              <a:rPr lang="en-US" sz="2000" i="1" dirty="0" err="1" smtClean="0">
                <a:solidFill>
                  <a:srgbClr val="FF0000"/>
                </a:solidFill>
              </a:rPr>
              <a:t>chuỗi</a:t>
            </a:r>
            <a:r>
              <a:rPr lang="en-US" sz="2000" i="1" dirty="0" smtClean="0">
                <a:solidFill>
                  <a:srgbClr val="FF0000"/>
                </a:solidFill>
              </a:rPr>
              <a:t> </a:t>
            </a:r>
            <a:r>
              <a:rPr lang="en-US" sz="2000" i="1" dirty="0" err="1" smtClean="0">
                <a:solidFill>
                  <a:srgbClr val="FF0000"/>
                </a:solidFill>
              </a:rPr>
              <a:t>mới</a:t>
            </a:r>
            <a:r>
              <a:rPr lang="en-US" sz="2000" i="1" dirty="0" smtClean="0">
                <a:solidFill>
                  <a:srgbClr val="FF0000"/>
                </a:solidFill>
              </a:rPr>
              <a:t> </a:t>
            </a:r>
            <a:r>
              <a:rPr lang="en-US" sz="2000" i="1" dirty="0" err="1" smtClean="0">
                <a:solidFill>
                  <a:srgbClr val="FF0000"/>
                </a:solidFill>
              </a:rPr>
              <a:t>và</a:t>
            </a:r>
            <a:r>
              <a:rPr lang="en-US" sz="2000" i="1" dirty="0" smtClean="0">
                <a:solidFill>
                  <a:srgbClr val="FF0000"/>
                </a:solidFill>
              </a:rPr>
              <a:t> </a:t>
            </a:r>
            <a:r>
              <a:rPr lang="en-US" sz="2000" i="1" dirty="0" err="1" smtClean="0">
                <a:solidFill>
                  <a:srgbClr val="FF0000"/>
                </a:solidFill>
              </a:rPr>
              <a:t>giữ</a:t>
            </a:r>
            <a:r>
              <a:rPr lang="en-US" sz="2000" i="1" dirty="0" smtClean="0">
                <a:solidFill>
                  <a:srgbClr val="FF0000"/>
                </a:solidFill>
              </a:rPr>
              <a:t> </a:t>
            </a:r>
            <a:r>
              <a:rPr lang="en-US" sz="2000" i="1" dirty="0" err="1" smtClean="0">
                <a:solidFill>
                  <a:srgbClr val="FF0000"/>
                </a:solidFill>
              </a:rPr>
              <a:t>nguyên</a:t>
            </a:r>
            <a:r>
              <a:rPr lang="en-US" sz="2000" i="1" dirty="0" smtClean="0">
                <a:solidFill>
                  <a:srgbClr val="FF0000"/>
                </a:solidFill>
              </a:rPr>
              <a:t> </a:t>
            </a:r>
            <a:r>
              <a:rPr lang="en-US" sz="2000" i="1" dirty="0" err="1" smtClean="0">
                <a:solidFill>
                  <a:srgbClr val="FF0000"/>
                </a:solidFill>
              </a:rPr>
              <a:t>chuỗi</a:t>
            </a:r>
            <a:r>
              <a:rPr lang="en-US" sz="2000" i="1" dirty="0" smtClean="0">
                <a:solidFill>
                  <a:srgbClr val="FF0000"/>
                </a:solidFill>
              </a:rPr>
              <a:t> ban </a:t>
            </a:r>
            <a:r>
              <a:rPr lang="en-US" sz="2000" i="1" dirty="0" err="1" smtClean="0">
                <a:solidFill>
                  <a:srgbClr val="FF0000"/>
                </a:solidFill>
              </a:rPr>
              <a:t>đầu</a:t>
            </a:r>
            <a:endParaRPr lang="en-US" sz="2000" dirty="0" smtClean="0">
              <a:solidFill>
                <a:srgbClr val="FF0000"/>
              </a:solidFill>
            </a:endParaRPr>
          </a:p>
          <a:p>
            <a:pPr>
              <a:buFontTx/>
              <a:buChar char="-"/>
            </a:pPr>
            <a:r>
              <a:rPr lang="en-US" sz="2000" i="1" dirty="0" err="1" smtClean="0">
                <a:solidFill>
                  <a:srgbClr val="FF0000"/>
                </a:solidFill>
              </a:rPr>
              <a:t>Nếu</a:t>
            </a:r>
            <a:r>
              <a:rPr lang="en-US" sz="2000" i="1" dirty="0" smtClean="0">
                <a:solidFill>
                  <a:srgbClr val="FF0000"/>
                </a:solidFill>
              </a:rPr>
              <a:t> </a:t>
            </a:r>
            <a:r>
              <a:rPr lang="en-US" sz="2000" i="1" dirty="0" err="1" smtClean="0">
                <a:solidFill>
                  <a:srgbClr val="FF0000"/>
                </a:solidFill>
              </a:rPr>
              <a:t>hàm</a:t>
            </a:r>
            <a:r>
              <a:rPr lang="en-US" sz="2000" i="1" dirty="0" smtClean="0">
                <a:solidFill>
                  <a:srgbClr val="FF0000"/>
                </a:solidFill>
              </a:rPr>
              <a:t> </a:t>
            </a:r>
            <a:r>
              <a:rPr lang="en-US" sz="2000" i="1" dirty="0" err="1" smtClean="0">
                <a:solidFill>
                  <a:srgbClr val="FF0000"/>
                </a:solidFill>
              </a:rPr>
              <a:t>không</a:t>
            </a:r>
            <a:r>
              <a:rPr lang="en-US" sz="2000" i="1" dirty="0" smtClean="0">
                <a:solidFill>
                  <a:srgbClr val="FF0000"/>
                </a:solidFill>
              </a:rPr>
              <a:t> </a:t>
            </a:r>
            <a:r>
              <a:rPr lang="en-US" sz="2000" i="1" dirty="0" err="1" smtClean="0">
                <a:solidFill>
                  <a:srgbClr val="FF0000"/>
                </a:solidFill>
              </a:rPr>
              <a:t>có</a:t>
            </a:r>
            <a:r>
              <a:rPr lang="en-US" sz="2000" i="1" dirty="0" smtClean="0">
                <a:solidFill>
                  <a:srgbClr val="FF0000"/>
                </a:solidFill>
              </a:rPr>
              <a:t> </a:t>
            </a:r>
            <a:r>
              <a:rPr lang="en-US" sz="2000" i="1" dirty="0" err="1" smtClean="0">
                <a:solidFill>
                  <a:srgbClr val="FF0000"/>
                </a:solidFill>
              </a:rPr>
              <a:t>tham</a:t>
            </a:r>
            <a:r>
              <a:rPr lang="en-US" sz="2000" i="1" dirty="0" smtClean="0">
                <a:solidFill>
                  <a:srgbClr val="FF0000"/>
                </a:solidFill>
              </a:rPr>
              <a:t> </a:t>
            </a:r>
            <a:r>
              <a:rPr lang="en-US" sz="2000" i="1" dirty="0" err="1" smtClean="0">
                <a:solidFill>
                  <a:srgbClr val="FF0000"/>
                </a:solidFill>
              </a:rPr>
              <a:t>số</a:t>
            </a:r>
            <a:r>
              <a:rPr lang="en-US" sz="2000" i="1" dirty="0" smtClean="0">
                <a:solidFill>
                  <a:srgbClr val="FF0000"/>
                </a:solidFill>
              </a:rPr>
              <a:t> </a:t>
            </a:r>
            <a:r>
              <a:rPr lang="en-US" sz="2000" i="1" dirty="0" err="1" smtClean="0">
                <a:solidFill>
                  <a:srgbClr val="FF0000"/>
                </a:solidFill>
              </a:rPr>
              <a:t>thứ</a:t>
            </a:r>
            <a:r>
              <a:rPr lang="en-US" sz="2000" i="1" dirty="0" smtClean="0">
                <a:solidFill>
                  <a:srgbClr val="FF0000"/>
                </a:solidFill>
              </a:rPr>
              <a:t> 3 </a:t>
            </a:r>
            <a:r>
              <a:rPr lang="en-US" sz="2000" i="1" dirty="0" err="1" smtClean="0">
                <a:solidFill>
                  <a:srgbClr val="FF0000"/>
                </a:solidFill>
              </a:rPr>
              <a:t>thì</a:t>
            </a:r>
            <a:r>
              <a:rPr lang="en-US" sz="2000" i="1" dirty="0" smtClean="0">
                <a:solidFill>
                  <a:srgbClr val="FF0000"/>
                </a:solidFill>
              </a:rPr>
              <a:t> </a:t>
            </a:r>
            <a:r>
              <a:rPr lang="en-US" sz="2000" i="1" dirty="0" err="1" smtClean="0">
                <a:solidFill>
                  <a:srgbClr val="FF0000"/>
                </a:solidFill>
              </a:rPr>
              <a:t>sẽ</a:t>
            </a:r>
            <a:r>
              <a:rPr lang="en-US" sz="2000" i="1" dirty="0" smtClean="0">
                <a:solidFill>
                  <a:srgbClr val="FF0000"/>
                </a:solidFill>
              </a:rPr>
              <a:t> </a:t>
            </a:r>
            <a:r>
              <a:rPr lang="en-US" sz="2000" i="1" dirty="0" err="1" smtClean="0">
                <a:solidFill>
                  <a:srgbClr val="FF0000"/>
                </a:solidFill>
              </a:rPr>
              <a:t>cát</a:t>
            </a:r>
            <a:r>
              <a:rPr lang="en-US" sz="2000" i="1" dirty="0" smtClean="0">
                <a:solidFill>
                  <a:srgbClr val="FF0000"/>
                </a:solidFill>
              </a:rPr>
              <a:t> </a:t>
            </a:r>
            <a:r>
              <a:rPr lang="en-US" sz="2000" i="1" dirty="0" err="1" smtClean="0">
                <a:solidFill>
                  <a:srgbClr val="FF0000"/>
                </a:solidFill>
              </a:rPr>
              <a:t>từ</a:t>
            </a:r>
            <a:r>
              <a:rPr lang="en-US" sz="2000" i="1" dirty="0" smtClean="0">
                <a:solidFill>
                  <a:srgbClr val="FF0000"/>
                </a:solidFill>
              </a:rPr>
              <a:t> </a:t>
            </a:r>
            <a:r>
              <a:rPr lang="en-US" sz="2000" i="1" dirty="0" err="1" smtClean="0">
                <a:solidFill>
                  <a:srgbClr val="FF0000"/>
                </a:solidFill>
              </a:rPr>
              <a:t>vị</a:t>
            </a:r>
            <a:r>
              <a:rPr lang="en-US" sz="2000" i="1" dirty="0" smtClean="0">
                <a:solidFill>
                  <a:srgbClr val="FF0000"/>
                </a:solidFill>
              </a:rPr>
              <a:t> </a:t>
            </a:r>
            <a:r>
              <a:rPr lang="en-US" sz="2000" i="1" dirty="0" err="1" smtClean="0">
                <a:solidFill>
                  <a:srgbClr val="FF0000"/>
                </a:solidFill>
              </a:rPr>
              <a:t>trí</a:t>
            </a:r>
            <a:r>
              <a:rPr lang="en-US" sz="2000" i="1" dirty="0" smtClean="0">
                <a:solidFill>
                  <a:srgbClr val="FF0000"/>
                </a:solidFill>
              </a:rPr>
              <a:t>  </a:t>
            </a:r>
            <a:r>
              <a:rPr lang="en-US" sz="2000" i="1" dirty="0" err="1" smtClean="0">
                <a:solidFill>
                  <a:srgbClr val="FF0000"/>
                </a:solidFill>
              </a:rPr>
              <a:t>cắt</a:t>
            </a:r>
            <a:r>
              <a:rPr lang="en-US" sz="2000" i="1" dirty="0" smtClean="0">
                <a:solidFill>
                  <a:srgbClr val="FF0000"/>
                </a:solidFill>
              </a:rPr>
              <a:t> </a:t>
            </a:r>
            <a:r>
              <a:rPr lang="en-US" sz="2000" i="1" dirty="0" err="1" smtClean="0">
                <a:solidFill>
                  <a:srgbClr val="FF0000"/>
                </a:solidFill>
              </a:rPr>
              <a:t>đến</a:t>
            </a:r>
            <a:r>
              <a:rPr lang="en-US" sz="2000" i="1" dirty="0" smtClean="0">
                <a:solidFill>
                  <a:srgbClr val="FF0000"/>
                </a:solidFill>
              </a:rPr>
              <a:t> </a:t>
            </a:r>
            <a:r>
              <a:rPr lang="en-US" sz="2000" i="1" dirty="0" err="1" smtClean="0">
                <a:solidFill>
                  <a:srgbClr val="FF0000"/>
                </a:solidFill>
              </a:rPr>
              <a:t>hết</a:t>
            </a:r>
            <a:r>
              <a:rPr lang="en-US" sz="2000" i="1" dirty="0" smtClean="0">
                <a:solidFill>
                  <a:srgbClr val="FF0000"/>
                </a:solidFill>
              </a:rPr>
              <a:t> </a:t>
            </a:r>
            <a:r>
              <a:rPr lang="en-US" sz="2000" i="1" dirty="0" err="1" smtClean="0">
                <a:solidFill>
                  <a:srgbClr val="FF0000"/>
                </a:solidFill>
              </a:rPr>
              <a:t>chuỗi</a:t>
            </a:r>
            <a:endParaRPr lang="en-US" sz="2000" b="1" dirty="0" smtClean="0">
              <a:solidFill>
                <a:srgbClr val="FF0000"/>
              </a:solidFill>
            </a:endParaRPr>
          </a:p>
          <a:p>
            <a:pPr>
              <a:buNone/>
            </a:pPr>
            <a:endParaRPr lang="en-US" sz="2000" b="1" dirty="0" smtClean="0">
              <a:solidFill>
                <a:srgbClr val="FF0000"/>
              </a:solidFill>
            </a:endParaRPr>
          </a:p>
          <a:p>
            <a:pPr>
              <a:buNone/>
            </a:pPr>
            <a:r>
              <a:rPr lang="en-US" sz="2000" b="1" dirty="0" smtClean="0">
                <a:solidFill>
                  <a:schemeClr val="tx2"/>
                </a:solidFill>
                <a:cs typeface="Arial" pitchFamily="34" charset="0"/>
              </a:rPr>
              <a:t>6. </a:t>
            </a:r>
            <a:r>
              <a:rPr lang="en-US" sz="2000" b="1" err="1" smtClean="0">
                <a:solidFill>
                  <a:schemeClr val="tx2"/>
                </a:solidFill>
                <a:cs typeface="Arial" pitchFamily="34" charset="0"/>
              </a:rPr>
              <a:t>Hàm</a:t>
            </a:r>
            <a:r>
              <a:rPr lang="en-US" sz="2000" b="1" smtClean="0">
                <a:solidFill>
                  <a:schemeClr val="tx2"/>
                </a:solidFill>
                <a:cs typeface="Arial" pitchFamily="34" charset="0"/>
              </a:rPr>
              <a:t> </a:t>
            </a:r>
            <a:r>
              <a:rPr lang="en-US" sz="2000" b="1" smtClean="0">
                <a:solidFill>
                  <a:schemeClr val="tx2"/>
                </a:solidFill>
                <a:cs typeface="Arial" pitchFamily="34" charset="0"/>
              </a:rPr>
              <a:t>Strchr</a:t>
            </a:r>
            <a:r>
              <a:rPr lang="en-US" sz="2000" b="1" dirty="0" smtClean="0">
                <a:solidFill>
                  <a:schemeClr val="tx2"/>
                </a:solidFill>
                <a:cs typeface="Arial" pitchFamily="34" charset="0"/>
              </a:rPr>
              <a:t>()</a:t>
            </a:r>
            <a:endParaRPr lang="en-US" sz="2000" dirty="0" smtClean="0"/>
          </a:p>
          <a:p>
            <a:pPr>
              <a:buFontTx/>
              <a:buChar char="-"/>
            </a:pPr>
            <a:r>
              <a:rPr lang="en-US" sz="2000" i="1" dirty="0" err="1" smtClean="0"/>
              <a:t>Tìm</a:t>
            </a:r>
            <a:r>
              <a:rPr lang="en-US" sz="2000" i="1" dirty="0" smtClean="0"/>
              <a:t> </a:t>
            </a:r>
            <a:r>
              <a:rPr lang="en-US" sz="2000" i="1" dirty="0" err="1" smtClean="0"/>
              <a:t>kiếm</a:t>
            </a:r>
            <a:r>
              <a:rPr lang="en-US" sz="2000" i="1" dirty="0" smtClean="0"/>
              <a:t> </a:t>
            </a:r>
            <a:r>
              <a:rPr lang="en-US" sz="2000" i="1" dirty="0" err="1" smtClean="0"/>
              <a:t>và</a:t>
            </a:r>
            <a:r>
              <a:rPr lang="en-US" sz="2000" i="1" dirty="0" smtClean="0"/>
              <a:t> </a:t>
            </a:r>
            <a:r>
              <a:rPr lang="en-US" sz="2000" i="1" dirty="0" err="1" smtClean="0"/>
              <a:t>bắt</a:t>
            </a:r>
            <a:r>
              <a:rPr lang="en-US" sz="2000" i="1" dirty="0" smtClean="0"/>
              <a:t> </a:t>
            </a:r>
            <a:r>
              <a:rPr lang="en-US" sz="2000" i="1" dirty="0" err="1" smtClean="0"/>
              <a:t>đầu</a:t>
            </a:r>
            <a:r>
              <a:rPr lang="en-US" sz="2000" i="1" dirty="0" smtClean="0"/>
              <a:t> </a:t>
            </a:r>
            <a:r>
              <a:rPr lang="en-US" sz="2000" i="1" dirty="0" err="1" smtClean="0"/>
              <a:t>lấy</a:t>
            </a:r>
            <a:r>
              <a:rPr lang="en-US" sz="2000" i="1" dirty="0" smtClean="0"/>
              <a:t> </a:t>
            </a:r>
            <a:r>
              <a:rPr lang="en-US" sz="2000" i="1" dirty="0" err="1" smtClean="0"/>
              <a:t>từ</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xuất</a:t>
            </a:r>
            <a:r>
              <a:rPr lang="en-US" sz="2000" i="1" dirty="0" smtClean="0"/>
              <a:t> </a:t>
            </a:r>
            <a:r>
              <a:rPr lang="en-US" sz="2000" i="1" dirty="0" err="1" smtClean="0"/>
              <a:t>hiện</a:t>
            </a:r>
            <a:r>
              <a:rPr lang="en-US" sz="2000" i="1" dirty="0" smtClean="0"/>
              <a:t> </a:t>
            </a:r>
            <a:r>
              <a:rPr lang="en-US" sz="2000" i="1" dirty="0" err="1" smtClean="0"/>
              <a:t>cuối</a:t>
            </a:r>
            <a:r>
              <a:rPr lang="en-US" sz="2000" i="1" dirty="0" smtClean="0"/>
              <a:t> </a:t>
            </a:r>
            <a:r>
              <a:rPr lang="en-US" sz="2000" i="1" dirty="0" err="1" smtClean="0"/>
              <a:t>cùng</a:t>
            </a:r>
            <a:r>
              <a:rPr lang="en-US" sz="2000" i="1" dirty="0" smtClean="0"/>
              <a:t> </a:t>
            </a:r>
            <a:r>
              <a:rPr lang="en-US" sz="2000" i="1" dirty="0" err="1" smtClean="0"/>
              <a:t>của</a:t>
            </a:r>
            <a:r>
              <a:rPr lang="en-US" sz="2000" i="1" dirty="0" smtClean="0"/>
              <a:t> </a:t>
            </a:r>
            <a:r>
              <a:rPr lang="en-US" sz="2000" i="1" dirty="0" err="1" smtClean="0"/>
              <a:t>ký</a:t>
            </a:r>
            <a:r>
              <a:rPr lang="en-US" sz="2000" i="1" dirty="0" smtClean="0"/>
              <a:t> </a:t>
            </a:r>
            <a:r>
              <a:rPr lang="en-US" sz="2000" i="1" dirty="0" err="1" smtClean="0"/>
              <a:t>tự</a:t>
            </a:r>
            <a:r>
              <a:rPr lang="en-US" sz="2000" i="1" dirty="0" smtClean="0"/>
              <a:t> </a:t>
            </a:r>
            <a:r>
              <a:rPr lang="en-US" sz="2000" i="1" dirty="0" err="1" smtClean="0"/>
              <a:t>đó</a:t>
            </a:r>
            <a:r>
              <a:rPr lang="en-US" sz="2000" i="1" dirty="0" smtClean="0"/>
              <a:t> </a:t>
            </a:r>
            <a:r>
              <a:rPr lang="en-US" sz="2000" i="1" dirty="0" err="1" smtClean="0"/>
              <a:t>trong</a:t>
            </a:r>
            <a:r>
              <a:rPr lang="en-US" sz="2000" i="1" dirty="0" smtClean="0"/>
              <a:t> </a:t>
            </a:r>
            <a:r>
              <a:rPr lang="en-US" sz="2000" i="1" dirty="0" err="1" smtClean="0"/>
              <a:t>xâu</a:t>
            </a:r>
            <a:r>
              <a:rPr lang="en-US" sz="2000" i="1" dirty="0" smtClean="0"/>
              <a:t> </a:t>
            </a:r>
            <a:r>
              <a:rPr lang="en-US" sz="2000" i="1" dirty="0" err="1" smtClean="0"/>
              <a:t>đến</a:t>
            </a:r>
            <a:r>
              <a:rPr lang="en-US" sz="2000" i="1" dirty="0" smtClean="0"/>
              <a:t> </a:t>
            </a:r>
            <a:r>
              <a:rPr lang="en-US" sz="2000" i="1" dirty="0" err="1" smtClean="0"/>
              <a:t>hết</a:t>
            </a:r>
            <a:r>
              <a:rPr lang="en-US" sz="2000" i="1" dirty="0" smtClean="0"/>
              <a:t> </a:t>
            </a:r>
            <a:r>
              <a:rPr lang="en-US" sz="2000" i="1" dirty="0" err="1" smtClean="0"/>
              <a:t>xâu</a:t>
            </a:r>
            <a:r>
              <a:rPr lang="en-US" sz="2000" i="1" dirty="0" smtClean="0"/>
              <a:t>.</a:t>
            </a:r>
          </a:p>
          <a:p>
            <a:pPr>
              <a:buNone/>
            </a:pPr>
            <a:r>
              <a:rPr lang="en-US" sz="2000" b="1" i="1" dirty="0" smtClean="0">
                <a:solidFill>
                  <a:srgbClr val="FF0000"/>
                </a:solidFill>
              </a:rPr>
              <a:t>	</a:t>
            </a:r>
            <a:r>
              <a:rPr lang="en-US" sz="2000" b="1" dirty="0" err="1" smtClean="0">
                <a:solidFill>
                  <a:srgbClr val="FF0000"/>
                </a:solidFill>
              </a:rPr>
              <a:t>strrchr</a:t>
            </a:r>
            <a:r>
              <a:rPr lang="en-US" sz="2000" b="1" dirty="0" smtClean="0">
                <a:solidFill>
                  <a:srgbClr val="FF0000"/>
                </a:solidFill>
              </a:rPr>
              <a:t>(String, </a:t>
            </a:r>
            <a:r>
              <a:rPr lang="en-US" sz="2000" b="1" dirty="0" err="1" smtClean="0">
                <a:solidFill>
                  <a:srgbClr val="FF0000"/>
                </a:solidFill>
              </a:rPr>
              <a:t>Endchar</a:t>
            </a:r>
            <a:r>
              <a:rPr lang="en-US" sz="2000" b="1" dirty="0" smtClean="0">
                <a:solidFill>
                  <a:srgbClr val="FF0000"/>
                </a:solidFill>
              </a:rPr>
              <a:t>);</a:t>
            </a:r>
          </a:p>
          <a:p>
            <a:pPr>
              <a:buNone/>
            </a:pPr>
            <a:endParaRPr lang="en-US" sz="2000" b="1" i="1" dirty="0" smtClean="0">
              <a:solidFill>
                <a:srgbClr val="FF0000"/>
              </a:solidFill>
            </a:endParaRPr>
          </a:p>
          <a:p>
            <a:pPr>
              <a:buNone/>
            </a:pPr>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THỰC HÀNH</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smtClean="0"/>
              <a:t>I – BÀI TẬP THỰC HÀNH</a:t>
            </a:r>
          </a:p>
          <a:p>
            <a:pPr>
              <a:buNone/>
            </a:pPr>
            <a:r>
              <a:rPr lang="en-US" sz="2000" b="1" smtClean="0">
                <a:solidFill>
                  <a:schemeClr val="tx2"/>
                </a:solidFill>
              </a:rPr>
              <a:t>1. Bài 1</a:t>
            </a:r>
          </a:p>
          <a:p>
            <a:pPr>
              <a:buNone/>
            </a:pPr>
            <a:endParaRPr lang="en-US" sz="2000" smtClean="0"/>
          </a:p>
          <a:p>
            <a:pPr>
              <a:buNone/>
            </a:pPr>
            <a:r>
              <a:rPr lang="en-US" sz="2000" b="1" smtClean="0">
                <a:solidFill>
                  <a:schemeClr val="tx2"/>
                </a:solidFill>
              </a:rPr>
              <a:t>2. Bài 2</a:t>
            </a:r>
          </a:p>
          <a:p>
            <a:pPr>
              <a:buNone/>
            </a:pPr>
            <a:endParaRPr lang="en-US" sz="2000" smtClean="0"/>
          </a:p>
          <a:p>
            <a:pPr>
              <a:buNone/>
            </a:pPr>
            <a:r>
              <a:rPr lang="en-US" sz="2000" smtClean="0"/>
              <a:t>II – BÀI TẬP VỀ NHÀ</a:t>
            </a:r>
          </a:p>
          <a:p>
            <a:pPr>
              <a:buNone/>
            </a:pPr>
            <a:r>
              <a:rPr lang="en-US" sz="2000" b="1" smtClean="0">
                <a:solidFill>
                  <a:schemeClr val="tx2"/>
                </a:solidFill>
              </a:rPr>
              <a:t>1. Bài 1</a:t>
            </a:r>
          </a:p>
          <a:p>
            <a:pPr>
              <a:buNone/>
            </a:pPr>
            <a:endParaRPr lang="en-US" sz="2000" smtClean="0"/>
          </a:p>
          <a:p>
            <a:pPr>
              <a:buNone/>
            </a:pPr>
            <a:r>
              <a:rPr lang="en-US" sz="2000" b="1" smtClean="0">
                <a:solidFill>
                  <a:schemeClr val="tx2"/>
                </a:solidFill>
              </a:rPr>
              <a:t>2. Bài 2</a:t>
            </a:r>
          </a:p>
          <a:p>
            <a:pPr>
              <a:buNone/>
            </a:pPr>
            <a:endParaRPr 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CÁC PHƯƠNG THỨC TRUYỀN DỮ LIỆU</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Các</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Thuộc</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tính</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quan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trọng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của</a:t>
            </a:r>
            <a:r>
              <a:rPr lang="en-US" sz="2000" b="1" dirty="0" smtClean="0">
                <a:solidFill>
                  <a:schemeClr val="tx2"/>
                </a:solidFill>
                <a:cs typeface="Arial" pitchFamily="34" charset="0"/>
              </a:rPr>
              <a:t> Form </a:t>
            </a:r>
            <a:r>
              <a:rPr lang="en-US" sz="2000" b="1" dirty="0" err="1" smtClean="0">
                <a:solidFill>
                  <a:schemeClr val="tx2"/>
                </a:solidFill>
                <a:cs typeface="Arial" pitchFamily="34" charset="0"/>
              </a:rPr>
              <a:t>tương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tác</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dữ</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liệu</a:t>
            </a:r>
            <a:endParaRPr lang="en-US" sz="2000" b="1" dirty="0" smtClean="0">
              <a:solidFill>
                <a:schemeClr val="tx2"/>
              </a:solidFill>
              <a:cs typeface="Arial" pitchFamily="34" charset="0"/>
            </a:endParaRPr>
          </a:p>
          <a:p>
            <a:pPr>
              <a:buFontTx/>
              <a:buChar char="-"/>
            </a:pPr>
            <a:r>
              <a:rPr lang="en-US" sz="2000" b="1" dirty="0" smtClean="0">
                <a:cs typeface="Arial" pitchFamily="34" charset="0"/>
              </a:rPr>
              <a:t>name</a:t>
            </a:r>
            <a:r>
              <a:rPr lang="en-US" sz="2000" dirty="0" smtClean="0">
                <a:cs typeface="Arial" pitchFamily="34" charset="0"/>
              </a:rPr>
              <a:t>: </a:t>
            </a:r>
            <a:r>
              <a:rPr lang="en-US" sz="2000" dirty="0" err="1" smtClean="0"/>
              <a:t>Tên</a:t>
            </a:r>
            <a:r>
              <a:rPr lang="en-US" sz="2000" dirty="0" smtClean="0"/>
              <a:t> </a:t>
            </a:r>
            <a:r>
              <a:rPr lang="en-US" sz="2000" dirty="0" err="1" smtClean="0"/>
              <a:t>của</a:t>
            </a:r>
            <a:r>
              <a:rPr lang="en-US" sz="2000" dirty="0" smtClean="0"/>
              <a:t> Form, </a:t>
            </a:r>
            <a:r>
              <a:rPr lang="en-US" sz="2000" dirty="0" err="1" smtClean="0"/>
              <a:t>dùng</a:t>
            </a:r>
            <a:r>
              <a:rPr lang="en-US" sz="2000" dirty="0" smtClean="0"/>
              <a:t> </a:t>
            </a:r>
            <a:r>
              <a:rPr lang="en-US" sz="2000" dirty="0" err="1" smtClean="0"/>
              <a:t>để</a:t>
            </a:r>
            <a:r>
              <a:rPr lang="en-US" sz="2000" dirty="0" smtClean="0"/>
              <a:t> </a:t>
            </a:r>
            <a:r>
              <a:rPr lang="en-US" sz="2000" dirty="0" err="1" smtClean="0"/>
              <a:t>dễ</a:t>
            </a:r>
            <a:r>
              <a:rPr lang="en-US" sz="2000" dirty="0" smtClean="0"/>
              <a:t> </a:t>
            </a:r>
            <a:r>
              <a:rPr lang="en-US" sz="2000" dirty="0" err="1" smtClean="0"/>
              <a:t>dàng</a:t>
            </a:r>
            <a:r>
              <a:rPr lang="en-US" sz="2000" dirty="0" smtClean="0"/>
              <a:t> </a:t>
            </a:r>
            <a:r>
              <a:rPr lang="en-US" sz="2000" dirty="0" err="1" smtClean="0"/>
              <a:t>nhận</a:t>
            </a:r>
            <a:r>
              <a:rPr lang="en-US" sz="2000" dirty="0" smtClean="0"/>
              <a:t> </a:t>
            </a:r>
            <a:r>
              <a:rPr lang="en-US" sz="2000" dirty="0" err="1" smtClean="0"/>
              <a:t>biết</a:t>
            </a:r>
            <a:r>
              <a:rPr lang="en-US" sz="2000" dirty="0" smtClean="0"/>
              <a:t> From </a:t>
            </a:r>
            <a:r>
              <a:rPr lang="en-US" sz="2000" dirty="0" err="1" smtClean="0"/>
              <a:t>với</a:t>
            </a:r>
            <a:r>
              <a:rPr lang="en-US" sz="2000" dirty="0" smtClean="0"/>
              <a:t> </a:t>
            </a:r>
            <a:r>
              <a:rPr lang="en-US" sz="2000" dirty="0" err="1" smtClean="0"/>
              <a:t>các</a:t>
            </a:r>
            <a:r>
              <a:rPr lang="en-US" sz="2000" dirty="0" smtClean="0"/>
              <a:t> </a:t>
            </a:r>
            <a:r>
              <a:rPr lang="en-US" sz="2000" dirty="0" err="1" smtClean="0"/>
              <a:t>thành</a:t>
            </a:r>
            <a:r>
              <a:rPr lang="en-US" sz="2000" dirty="0" smtClean="0"/>
              <a:t> </a:t>
            </a:r>
            <a:r>
              <a:rPr lang="en-US" sz="2000" dirty="0" err="1" smtClean="0"/>
              <a:t>phần</a:t>
            </a:r>
            <a:r>
              <a:rPr lang="en-US" sz="2000" dirty="0" smtClean="0"/>
              <a:t> </a:t>
            </a:r>
            <a:r>
              <a:rPr lang="en-US" sz="2000" dirty="0" err="1" smtClean="0"/>
              <a:t>khác</a:t>
            </a:r>
            <a:r>
              <a:rPr lang="en-US" sz="2000" dirty="0" smtClean="0"/>
              <a:t> </a:t>
            </a:r>
            <a:r>
              <a:rPr lang="en-US" sz="2000" dirty="0" err="1" smtClean="0"/>
              <a:t>trong</a:t>
            </a:r>
            <a:r>
              <a:rPr lang="en-US" sz="2000" dirty="0" smtClean="0"/>
              <a:t> Form</a:t>
            </a:r>
            <a:endParaRPr lang="en-US" sz="2000" dirty="0" smtClean="0">
              <a:cs typeface="Arial" pitchFamily="34" charset="0"/>
            </a:endParaRPr>
          </a:p>
          <a:p>
            <a:pPr>
              <a:buFontTx/>
              <a:buChar char="-"/>
            </a:pPr>
            <a:r>
              <a:rPr lang="en-US" sz="2000" b="1" dirty="0" smtClean="0">
                <a:cs typeface="Arial" pitchFamily="34" charset="0"/>
              </a:rPr>
              <a:t>method</a:t>
            </a:r>
            <a:r>
              <a:rPr lang="en-US" sz="2000" dirty="0" smtClean="0">
                <a:cs typeface="Arial" pitchFamily="34" charset="0"/>
              </a:rPr>
              <a:t>: </a:t>
            </a:r>
            <a:r>
              <a:rPr lang="en-US" sz="2000" dirty="0" err="1" smtClean="0"/>
              <a:t>Phương</a:t>
            </a:r>
            <a:r>
              <a:rPr lang="en-US" sz="2000" dirty="0" smtClean="0"/>
              <a:t> </a:t>
            </a:r>
            <a:r>
              <a:rPr lang="en-US" sz="2000" dirty="0" err="1" smtClean="0"/>
              <a:t>thức</a:t>
            </a:r>
            <a:r>
              <a:rPr lang="en-US" sz="2000" dirty="0" smtClean="0"/>
              <a:t> </a:t>
            </a:r>
            <a:r>
              <a:rPr lang="en-US" sz="2000" dirty="0" err="1" smtClean="0"/>
              <a:t>truyền</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thông</a:t>
            </a:r>
            <a:r>
              <a:rPr lang="en-US" sz="2000" dirty="0" smtClean="0"/>
              <a:t> qua Form </a:t>
            </a:r>
            <a:r>
              <a:rPr lang="en-US" sz="2000" dirty="0" err="1" smtClean="0"/>
              <a:t>với</a:t>
            </a:r>
            <a:r>
              <a:rPr lang="en-US" sz="2000" dirty="0" smtClean="0"/>
              <a:t> 2 </a:t>
            </a:r>
            <a:r>
              <a:rPr lang="en-US" sz="2000" dirty="0" err="1" smtClean="0"/>
              <a:t>phương</a:t>
            </a:r>
            <a:r>
              <a:rPr lang="en-US" sz="2000" dirty="0" smtClean="0"/>
              <a:t> </a:t>
            </a:r>
            <a:r>
              <a:rPr lang="en-US" sz="2000" dirty="0" err="1" smtClean="0"/>
              <a:t>thức</a:t>
            </a:r>
            <a:r>
              <a:rPr lang="en-US" sz="2000" dirty="0" smtClean="0"/>
              <a:t> </a:t>
            </a:r>
            <a:r>
              <a:rPr lang="en-US" sz="2000" dirty="0" err="1" smtClean="0"/>
              <a:t>là</a:t>
            </a:r>
            <a:r>
              <a:rPr lang="en-US" sz="2000" dirty="0" smtClean="0"/>
              <a:t> POST </a:t>
            </a:r>
            <a:r>
              <a:rPr lang="en-US" sz="2000" dirty="0" err="1" smtClean="0"/>
              <a:t>và</a:t>
            </a:r>
            <a:r>
              <a:rPr lang="en-US" sz="2000" dirty="0" smtClean="0"/>
              <a:t> GET</a:t>
            </a:r>
            <a:endParaRPr lang="en-US" sz="2000" dirty="0" smtClean="0">
              <a:cs typeface="Arial" pitchFamily="34" charset="0"/>
            </a:endParaRPr>
          </a:p>
          <a:p>
            <a:pPr>
              <a:buFontTx/>
              <a:buChar char="-"/>
            </a:pPr>
            <a:r>
              <a:rPr lang="en-US" sz="2000" b="1" dirty="0" smtClean="0">
                <a:cs typeface="Arial" pitchFamily="34" charset="0"/>
              </a:rPr>
              <a:t>action</a:t>
            </a:r>
            <a:r>
              <a:rPr lang="en-US" sz="2000" dirty="0" smtClean="0">
                <a:cs typeface="Arial" pitchFamily="34" charset="0"/>
              </a:rPr>
              <a:t>: </a:t>
            </a:r>
            <a:r>
              <a:rPr lang="en-US" sz="2000" dirty="0" err="1" smtClean="0">
                <a:cs typeface="Arial" pitchFamily="34" charset="0"/>
              </a:rPr>
              <a:t>Điều</a:t>
            </a:r>
            <a:r>
              <a:rPr lang="en-US" sz="2000" dirty="0" smtClean="0">
                <a:cs typeface="Arial" pitchFamily="34" charset="0"/>
              </a:rPr>
              <a:t> </a:t>
            </a:r>
            <a:r>
              <a:rPr lang="en-US" sz="2000" dirty="0" err="1" smtClean="0">
                <a:cs typeface="Arial" pitchFamily="34" charset="0"/>
              </a:rPr>
              <a:t>hướng</a:t>
            </a:r>
            <a:r>
              <a:rPr lang="en-US" sz="2000" dirty="0" smtClean="0">
                <a:cs typeface="Arial" pitchFamily="34" charset="0"/>
              </a:rPr>
              <a:t> </a:t>
            </a:r>
            <a:r>
              <a:rPr lang="en-US" sz="2000" dirty="0" err="1" smtClean="0">
                <a:cs typeface="Arial" pitchFamily="34" charset="0"/>
              </a:rPr>
              <a:t>dữ</a:t>
            </a:r>
            <a:r>
              <a:rPr lang="en-US" sz="2000" dirty="0" smtClean="0">
                <a:cs typeface="Arial" pitchFamily="34" charset="0"/>
              </a:rPr>
              <a:t> </a:t>
            </a:r>
            <a:r>
              <a:rPr lang="en-US" sz="2000" dirty="0" err="1" smtClean="0">
                <a:cs typeface="Arial" pitchFamily="34" charset="0"/>
              </a:rPr>
              <a:t>liệu</a:t>
            </a:r>
            <a:r>
              <a:rPr lang="en-US" sz="2000" dirty="0" smtClean="0">
                <a:cs typeface="Arial" pitchFamily="34" charset="0"/>
              </a:rPr>
              <a:t> </a:t>
            </a:r>
            <a:r>
              <a:rPr lang="en-US" sz="2000" dirty="0" err="1" smtClean="0">
                <a:cs typeface="Arial" pitchFamily="34" charset="0"/>
              </a:rPr>
              <a:t>tới</a:t>
            </a:r>
            <a:r>
              <a:rPr lang="en-US" sz="2000" dirty="0" smtClean="0">
                <a:cs typeface="Arial" pitchFamily="34" charset="0"/>
              </a:rPr>
              <a:t> </a:t>
            </a:r>
            <a:r>
              <a:rPr lang="en-US" sz="2000" dirty="0" err="1" smtClean="0">
                <a:cs typeface="Arial" pitchFamily="34" charset="0"/>
              </a:rPr>
              <a:t>trang</a:t>
            </a:r>
            <a:r>
              <a:rPr lang="en-US" sz="2000" dirty="0" smtClean="0">
                <a:cs typeface="Arial" pitchFamily="34" charset="0"/>
              </a:rPr>
              <a:t> </a:t>
            </a:r>
            <a:r>
              <a:rPr lang="en-US" sz="2000" dirty="0" err="1" smtClean="0">
                <a:cs typeface="Arial" pitchFamily="34" charset="0"/>
              </a:rPr>
              <a:t>xử</a:t>
            </a:r>
            <a:r>
              <a:rPr lang="en-US" sz="2000" dirty="0" smtClean="0">
                <a:cs typeface="Arial" pitchFamily="34" charset="0"/>
              </a:rPr>
              <a:t> </a:t>
            </a:r>
            <a:r>
              <a:rPr lang="en-US" sz="2000" dirty="0" err="1" smtClean="0">
                <a:cs typeface="Arial" pitchFamily="34" charset="0"/>
              </a:rPr>
              <a:t>lý</a:t>
            </a:r>
            <a:endParaRPr lang="en-US" sz="2000" dirty="0" smtClean="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CÁC PHƯƠNG THỨC TRUYỀN DỮ LIỆU</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Phương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thức</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truyền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dữ</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liệu</a:t>
            </a:r>
            <a:r>
              <a:rPr lang="en-US" sz="2000" b="1" dirty="0" smtClean="0">
                <a:solidFill>
                  <a:schemeClr val="tx2"/>
                </a:solidFill>
                <a:cs typeface="Arial" pitchFamily="34" charset="0"/>
              </a:rPr>
              <a:t> POST</a:t>
            </a:r>
          </a:p>
          <a:p>
            <a:pPr>
              <a:buFontTx/>
              <a:buChar char="-"/>
            </a:pPr>
            <a:r>
              <a:rPr lang="en-US" sz="2000" i="1" dirty="0" smtClean="0"/>
              <a:t>Post là phương thức truyền và nhận dữ liệu từ Form với phương thức method=“post”</a:t>
            </a:r>
          </a:p>
          <a:p>
            <a:pPr>
              <a:buNone/>
            </a:pPr>
            <a:r>
              <a:rPr lang="en-US" sz="2000" i="1" dirty="0" smtClean="0"/>
              <a:t>	</a:t>
            </a:r>
            <a:r>
              <a:rPr lang="en-US" sz="2000" b="1" dirty="0" smtClean="0">
                <a:solidFill>
                  <a:srgbClr val="FF0000"/>
                </a:solidFill>
              </a:rPr>
              <a:t>$_POST[“</a:t>
            </a:r>
            <a:r>
              <a:rPr lang="en-US" sz="2000" b="1" dirty="0" err="1" smtClean="0">
                <a:solidFill>
                  <a:srgbClr val="FF0000"/>
                </a:solidFill>
              </a:rPr>
              <a:t>elementName</a:t>
            </a:r>
            <a:r>
              <a:rPr lang="en-US" sz="2000" b="1" dirty="0" smtClean="0">
                <a:solidFill>
                  <a:srgbClr val="FF0000"/>
                </a:solidFill>
              </a:rPr>
              <a:t>”];</a:t>
            </a:r>
          </a:p>
          <a:p>
            <a:pPr>
              <a:buNone/>
            </a:pPr>
            <a:endParaRPr lang="en-US" sz="2000" b="1" i="1" dirty="0" smtClean="0">
              <a:solidFill>
                <a:srgbClr val="FF0000"/>
              </a:solidFill>
              <a:cs typeface="Arial" pitchFamily="34" charset="0"/>
            </a:endParaRPr>
          </a:p>
          <a:p>
            <a:pPr>
              <a:buNone/>
            </a:pPr>
            <a:r>
              <a:rPr lang="en-US" sz="2000" b="1" i="1" dirty="0" err="1" smtClean="0">
                <a:solidFill>
                  <a:srgbClr val="FF0000"/>
                </a:solidFill>
                <a:cs typeface="Arial" pitchFamily="34" charset="0"/>
              </a:rPr>
              <a:t>Chú</a:t>
            </a:r>
            <a:r>
              <a:rPr lang="en-US" sz="2000" b="1" i="1" dirty="0" smtClean="0">
                <a:solidFill>
                  <a:srgbClr val="FF0000"/>
                </a:solidFill>
                <a:cs typeface="Arial" pitchFamily="34" charset="0"/>
              </a:rPr>
              <a:t> ý:</a:t>
            </a:r>
          </a:p>
          <a:p>
            <a:pPr>
              <a:buFontTx/>
              <a:buChar char="-"/>
            </a:pPr>
            <a:r>
              <a:rPr lang="en-US" sz="2000" i="1" dirty="0" err="1" smtClean="0">
                <a:solidFill>
                  <a:srgbClr val="FF0000"/>
                </a:solidFill>
                <a:cs typeface="Arial" pitchFamily="34" charset="0"/>
              </a:rPr>
              <a:t>Có</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thể</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sử</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dụng</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phương</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thức</a:t>
            </a:r>
            <a:r>
              <a:rPr lang="en-US" sz="2000" i="1" dirty="0" smtClean="0">
                <a:solidFill>
                  <a:srgbClr val="FF0000"/>
                </a:solidFill>
                <a:cs typeface="Arial" pitchFamily="34" charset="0"/>
              </a:rPr>
              <a:t> GET </a:t>
            </a:r>
            <a:r>
              <a:rPr lang="en-US" sz="2000" i="1" dirty="0" err="1" smtClean="0">
                <a:solidFill>
                  <a:srgbClr val="FF0000"/>
                </a:solidFill>
                <a:cs typeface="Arial" pitchFamily="34" charset="0"/>
              </a:rPr>
              <a:t>để</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lấy</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giá</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trị</a:t>
            </a:r>
            <a:r>
              <a:rPr lang="en-US" sz="2000" i="1" dirty="0" smtClean="0">
                <a:solidFill>
                  <a:srgbClr val="FF0000"/>
                </a:solidFill>
                <a:cs typeface="Arial" pitchFamily="34" charset="0"/>
              </a:rPr>
              <a:t> </a:t>
            </a:r>
            <a:r>
              <a:rPr lang="en-US" sz="2000" i="1" dirty="0" err="1" smtClean="0">
                <a:solidFill>
                  <a:srgbClr val="FF0000"/>
                </a:solidFill>
                <a:cs typeface="Arial" pitchFamily="34" charset="0"/>
              </a:rPr>
              <a:t>trong</a:t>
            </a:r>
            <a:r>
              <a:rPr lang="en-US" sz="2000" i="1" dirty="0" smtClean="0">
                <a:solidFill>
                  <a:srgbClr val="FF0000"/>
                </a:solidFill>
                <a:cs typeface="Arial" pitchFamily="34" charset="0"/>
              </a:rPr>
              <a:t> Form</a:t>
            </a:r>
            <a:endParaRPr lang="en-US" sz="2000" b="1" dirty="0" smtClean="0">
              <a:solidFill>
                <a:srgbClr val="FF0000"/>
              </a:solidFill>
            </a:endParaRPr>
          </a:p>
          <a:p>
            <a:pPr>
              <a:buFontTx/>
              <a:buChar char="-"/>
            </a:pPr>
            <a:endParaRPr lang="en-US" sz="2000" dirty="0" smtClean="0">
              <a:cs typeface="Arial" pitchFamily="34" charset="0"/>
            </a:endParaRPr>
          </a:p>
          <a:p>
            <a:pPr>
              <a:buNone/>
            </a:pPr>
            <a:r>
              <a:rPr lang="en-US" sz="2000" b="1" dirty="0" smtClean="0">
                <a:solidFill>
                  <a:schemeClr val="tx2"/>
                </a:solidFill>
                <a:cs typeface="Arial" pitchFamily="34" charset="0"/>
              </a:rPr>
              <a:t>3. </a:t>
            </a:r>
            <a:r>
              <a:rPr lang="en-US" sz="2000" b="1" dirty="0" err="1" smtClean="0">
                <a:solidFill>
                  <a:schemeClr val="tx2"/>
                </a:solidFill>
                <a:cs typeface="Arial" pitchFamily="34" charset="0"/>
              </a:rPr>
              <a:t>Phương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thức</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truyền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dữ</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liệu</a:t>
            </a:r>
            <a:r>
              <a:rPr lang="en-US" sz="2000" b="1" dirty="0" smtClean="0">
                <a:solidFill>
                  <a:schemeClr val="tx2"/>
                </a:solidFill>
                <a:cs typeface="Arial" pitchFamily="34" charset="0"/>
              </a:rPr>
              <a:t> GET</a:t>
            </a:r>
          </a:p>
          <a:p>
            <a:pPr>
              <a:buFontTx/>
              <a:buChar char="-"/>
            </a:pPr>
            <a:r>
              <a:rPr lang="en-US" sz="2000" i="1" dirty="0" smtClean="0"/>
              <a:t>Get </a:t>
            </a:r>
            <a:r>
              <a:rPr lang="en-US" sz="2000" i="1" dirty="0" err="1" smtClean="0"/>
              <a:t>là</a:t>
            </a:r>
            <a:r>
              <a:rPr lang="en-US" sz="2000" i="1" dirty="0" smtClean="0"/>
              <a:t> </a:t>
            </a:r>
            <a:r>
              <a:rPr lang="en-US" sz="2000" i="1" dirty="0" err="1" smtClean="0"/>
              <a:t>phương</a:t>
            </a:r>
            <a:r>
              <a:rPr lang="en-US" sz="2000" i="1" dirty="0" smtClean="0"/>
              <a:t> </a:t>
            </a:r>
            <a:r>
              <a:rPr lang="en-US" sz="2000" i="1" dirty="0" err="1" smtClean="0"/>
              <a:t>thức</a:t>
            </a:r>
            <a:r>
              <a:rPr lang="en-US" sz="2000" i="1" dirty="0" smtClean="0"/>
              <a:t> </a:t>
            </a:r>
            <a:r>
              <a:rPr lang="en-US" sz="2000" i="1" dirty="0" err="1" smtClean="0"/>
              <a:t>truyền</a:t>
            </a:r>
            <a:r>
              <a:rPr lang="en-US" sz="2000" i="1" dirty="0" smtClean="0"/>
              <a:t> </a:t>
            </a:r>
            <a:r>
              <a:rPr lang="en-US" sz="2000" i="1" dirty="0" err="1" smtClean="0"/>
              <a:t>và</a:t>
            </a:r>
            <a:r>
              <a:rPr lang="en-US" sz="2000" i="1" dirty="0" smtClean="0"/>
              <a:t> </a:t>
            </a:r>
            <a:r>
              <a:rPr lang="en-US" sz="2000" i="1" dirty="0" err="1" smtClean="0"/>
              <a:t>nhận</a:t>
            </a:r>
            <a:r>
              <a:rPr lang="en-US" sz="2000" i="1" dirty="0" smtClean="0"/>
              <a:t> </a:t>
            </a:r>
            <a:r>
              <a:rPr lang="en-US" sz="2000" i="1" dirty="0" err="1" smtClean="0"/>
              <a:t>dữ</a:t>
            </a:r>
            <a:r>
              <a:rPr lang="en-US" sz="2000" i="1" dirty="0" smtClean="0"/>
              <a:t> </a:t>
            </a:r>
            <a:r>
              <a:rPr lang="en-US" sz="2000" i="1" dirty="0" err="1" smtClean="0"/>
              <a:t>liệu</a:t>
            </a:r>
            <a:r>
              <a:rPr lang="en-US" sz="2000" i="1" dirty="0" smtClean="0"/>
              <a:t> </a:t>
            </a:r>
            <a:r>
              <a:rPr lang="en-US" sz="2000" i="1" dirty="0" err="1" smtClean="0"/>
              <a:t>từ</a:t>
            </a:r>
            <a:r>
              <a:rPr lang="en-US" sz="2000" i="1" dirty="0" smtClean="0"/>
              <a:t> </a:t>
            </a:r>
            <a:r>
              <a:rPr lang="en-US" sz="2000" i="1" dirty="0" err="1" smtClean="0"/>
              <a:t>các</a:t>
            </a:r>
            <a:r>
              <a:rPr lang="en-US" sz="2000" i="1" dirty="0" smtClean="0"/>
              <a:t> </a:t>
            </a:r>
            <a:r>
              <a:rPr lang="en-US" sz="2000" i="1" dirty="0" err="1" smtClean="0"/>
              <a:t>tham</a:t>
            </a:r>
            <a:r>
              <a:rPr lang="en-US" sz="2000" i="1" dirty="0" smtClean="0"/>
              <a:t> </a:t>
            </a:r>
            <a:r>
              <a:rPr lang="en-US" sz="2000" i="1" dirty="0" err="1" smtClean="0"/>
              <a:t>số</a:t>
            </a:r>
            <a:r>
              <a:rPr lang="en-US" sz="2000" i="1" dirty="0" smtClean="0"/>
              <a:t> </a:t>
            </a:r>
            <a:r>
              <a:rPr lang="en-US" sz="2000" i="1" dirty="0" err="1" smtClean="0"/>
              <a:t>trên</a:t>
            </a:r>
            <a:r>
              <a:rPr lang="en-US" sz="2000" i="1" dirty="0" smtClean="0"/>
              <a:t> </a:t>
            </a:r>
            <a:r>
              <a:rPr lang="en-US" sz="2000" i="1" dirty="0" err="1" smtClean="0"/>
              <a:t>thanh</a:t>
            </a:r>
            <a:r>
              <a:rPr lang="en-US" sz="2000" i="1" dirty="0" smtClean="0"/>
              <a:t> </a:t>
            </a:r>
            <a:r>
              <a:rPr lang="en-US" sz="2000" i="1" dirty="0" err="1" smtClean="0"/>
              <a:t>địa</a:t>
            </a:r>
            <a:r>
              <a:rPr lang="en-US" sz="2000" i="1" dirty="0" smtClean="0"/>
              <a:t> </a:t>
            </a:r>
            <a:r>
              <a:rPr lang="en-US" sz="2000" i="1" dirty="0" err="1" smtClean="0"/>
              <a:t>chỉ</a:t>
            </a:r>
            <a:r>
              <a:rPr lang="en-US" sz="2000" i="1" dirty="0" smtClean="0"/>
              <a:t> </a:t>
            </a:r>
            <a:r>
              <a:rPr lang="en-US" sz="2000" i="1" dirty="0" err="1" smtClean="0"/>
              <a:t>của</a:t>
            </a:r>
            <a:r>
              <a:rPr lang="en-US" sz="2000" i="1" dirty="0" smtClean="0"/>
              <a:t> </a:t>
            </a:r>
            <a:r>
              <a:rPr lang="en-US" sz="2000" i="1" dirty="0" err="1" smtClean="0"/>
              <a:t>trình</a:t>
            </a:r>
            <a:r>
              <a:rPr lang="en-US" sz="2000" i="1" dirty="0" smtClean="0"/>
              <a:t> </a:t>
            </a:r>
            <a:r>
              <a:rPr lang="en-US" sz="2000" i="1" dirty="0" err="1" smtClean="0"/>
              <a:t>duyệt</a:t>
            </a:r>
            <a:endParaRPr lang="en-US" sz="2000" i="1" dirty="0" smtClean="0"/>
          </a:p>
          <a:p>
            <a:pPr>
              <a:buNone/>
            </a:pPr>
            <a:r>
              <a:rPr lang="en-US" sz="2000" b="1" dirty="0" smtClean="0">
                <a:solidFill>
                  <a:srgbClr val="FF0000"/>
                </a:solidFill>
              </a:rPr>
              <a:t>	</a:t>
            </a:r>
            <a:r>
              <a:rPr lang="en-US" sz="2000" b="1" dirty="0" err="1" smtClean="0">
                <a:solidFill>
                  <a:srgbClr val="FF0000"/>
                </a:solidFill>
              </a:rPr>
              <a:t>fileName.php?param</a:t>
            </a:r>
            <a:r>
              <a:rPr lang="en-US" sz="2000" b="1" dirty="0" smtClean="0">
                <a:solidFill>
                  <a:srgbClr val="FF0000"/>
                </a:solidFill>
              </a:rPr>
              <a:t>=value;</a:t>
            </a:r>
          </a:p>
          <a:p>
            <a:pPr>
              <a:buNone/>
            </a:pPr>
            <a:r>
              <a:rPr lang="en-US" sz="2000" b="1" i="1" dirty="0" smtClean="0"/>
              <a:t>	</a:t>
            </a:r>
            <a:r>
              <a:rPr lang="en-US" sz="2000" b="1" dirty="0" smtClean="0">
                <a:solidFill>
                  <a:srgbClr val="FF0000"/>
                </a:solidFill>
              </a:rPr>
              <a:t>$_GET[“</a:t>
            </a:r>
            <a:r>
              <a:rPr lang="en-US" sz="2000" b="1" dirty="0" err="1" smtClean="0">
                <a:solidFill>
                  <a:srgbClr val="FF0000"/>
                </a:solidFill>
              </a:rPr>
              <a:t>param</a:t>
            </a:r>
            <a:r>
              <a:rPr lang="en-US" sz="2000" b="1" dirty="0" smtClean="0">
                <a:solidFill>
                  <a:srgbClr val="FF0000"/>
                </a:solidFill>
              </a:rPr>
              <a:t>”];</a:t>
            </a:r>
          </a:p>
          <a:p>
            <a:pPr>
              <a:buNone/>
            </a:pPr>
            <a:endParaRPr lang="en-US" sz="2000" i="1" dirty="0" smtClean="0"/>
          </a:p>
          <a:p>
            <a:pPr>
              <a:buFontTx/>
              <a:buChar char="-"/>
            </a:pPr>
            <a:r>
              <a:rPr lang="en-US" sz="2000" b="1" dirty="0" err="1" smtClean="0"/>
              <a:t>param</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truyền</a:t>
            </a:r>
            <a:r>
              <a:rPr lang="en-US" sz="2000" dirty="0" smtClean="0"/>
              <a:t> </a:t>
            </a:r>
            <a:r>
              <a:rPr lang="en-US" sz="2000" dirty="0" err="1" smtClean="0"/>
              <a:t>đi</a:t>
            </a:r>
            <a:endParaRPr lang="en-US" sz="2000" dirty="0" smtClean="0"/>
          </a:p>
          <a:p>
            <a:pPr>
              <a:buFontTx/>
              <a:buChar char="-"/>
            </a:pPr>
            <a:r>
              <a:rPr lang="en-US" sz="2000" b="1" dirty="0" smtClean="0"/>
              <a:t>value</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mà</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truyền</a:t>
            </a:r>
            <a:r>
              <a:rPr lang="en-US" sz="2000" dirty="0" smtClean="0"/>
              <a:t> </a:t>
            </a:r>
            <a:r>
              <a:rPr lang="en-US" sz="2000" dirty="0" err="1" smtClean="0"/>
              <a:t>đi</a:t>
            </a: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CÁC PHƯƠNG THỨC TRUYỀN DỮ LIỆU</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4. </a:t>
            </a:r>
            <a:r>
              <a:rPr lang="en-US" sz="2000" b="1" dirty="0" err="1" smtClean="0">
                <a:solidFill>
                  <a:schemeClr val="tx2"/>
                </a:solidFill>
                <a:cs typeface="Arial" pitchFamily="34" charset="0"/>
              </a:rPr>
              <a:t>Truyền</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nhiều</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tham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số</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với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Phương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thức</a:t>
            </a:r>
            <a:r>
              <a:rPr lang="en-US" sz="2000" b="1" dirty="0" smtClean="0">
                <a:solidFill>
                  <a:schemeClr val="tx2"/>
                </a:solidFill>
                <a:cs typeface="Arial" pitchFamily="34" charset="0"/>
              </a:rPr>
              <a:t> GET</a:t>
            </a:r>
          </a:p>
          <a:p>
            <a:pPr>
              <a:buNone/>
            </a:pPr>
            <a:r>
              <a:rPr lang="en-US" sz="2000" b="1" dirty="0" smtClean="0">
                <a:solidFill>
                  <a:srgbClr val="FF0000"/>
                </a:solidFill>
              </a:rPr>
              <a:t>	</a:t>
            </a:r>
            <a:r>
              <a:rPr lang="en-US" sz="2000" b="1" dirty="0" err="1" smtClean="0">
                <a:solidFill>
                  <a:srgbClr val="FF0000"/>
                </a:solidFill>
              </a:rPr>
              <a:t>fileName.php?param</a:t>
            </a:r>
            <a:r>
              <a:rPr lang="en-US" sz="2000" b="1" dirty="0" smtClean="0">
                <a:solidFill>
                  <a:srgbClr val="FF0000"/>
                </a:solidFill>
              </a:rPr>
              <a:t>=value&amp;param1=value1&amp;...&amp;</a:t>
            </a:r>
            <a:r>
              <a:rPr lang="en-US" sz="2000" b="1" dirty="0" err="1" smtClean="0">
                <a:solidFill>
                  <a:srgbClr val="FF0000"/>
                </a:solidFill>
              </a:rPr>
              <a:t>paramN</a:t>
            </a:r>
            <a:r>
              <a:rPr lang="en-US" sz="2000" b="1" dirty="0" smtClean="0">
                <a:solidFill>
                  <a:srgbClr val="FF0000"/>
                </a:solidFill>
              </a:rPr>
              <a:t>=</a:t>
            </a:r>
            <a:r>
              <a:rPr lang="en-US" sz="2000" b="1" dirty="0" err="1" smtClean="0">
                <a:solidFill>
                  <a:srgbClr val="FF0000"/>
                </a:solidFill>
              </a:rPr>
              <a:t>valueN</a:t>
            </a:r>
            <a:r>
              <a:rPr lang="en-US" sz="2000" b="1" dirty="0" smtClean="0">
                <a:solidFill>
                  <a:srgbClr val="FF0000"/>
                </a:solidFill>
              </a:rPr>
              <a:t>;</a:t>
            </a:r>
          </a:p>
          <a:p>
            <a:pPr>
              <a:buNone/>
            </a:pPr>
            <a:endParaRPr lang="en-US" sz="2000" dirty="0" smtClean="0"/>
          </a:p>
          <a:p>
            <a:pPr>
              <a:buFontTx/>
              <a:buChar char="-"/>
            </a:pPr>
            <a:r>
              <a:rPr lang="en-US" sz="2000" b="1" dirty="0" err="1" smtClean="0"/>
              <a:t>param</a:t>
            </a:r>
            <a:r>
              <a:rPr lang="en-US" sz="2000" dirty="0" smtClean="0"/>
              <a:t>, </a:t>
            </a:r>
            <a:r>
              <a:rPr lang="en-US" sz="2000" b="1" dirty="0" smtClean="0"/>
              <a:t>param1</a:t>
            </a:r>
            <a:r>
              <a:rPr lang="en-US" sz="2000" dirty="0" smtClean="0"/>
              <a:t>,... </a:t>
            </a:r>
            <a:r>
              <a:rPr lang="en-US" sz="2000" b="1" dirty="0" err="1" smtClean="0"/>
              <a:t>paramN</a:t>
            </a:r>
            <a:r>
              <a:rPr lang="en-US" sz="2000" dirty="0" smtClean="0"/>
              <a:t>: </a:t>
            </a:r>
            <a:r>
              <a:rPr lang="en-US" sz="2000" dirty="0" err="1" smtClean="0"/>
              <a:t>Các</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được</a:t>
            </a:r>
            <a:r>
              <a:rPr lang="en-US" sz="2000" dirty="0" smtClean="0"/>
              <a:t> </a:t>
            </a:r>
            <a:r>
              <a:rPr lang="en-US" sz="2000" dirty="0" err="1" smtClean="0"/>
              <a:t>truyền</a:t>
            </a:r>
            <a:r>
              <a:rPr lang="en-US" sz="2000" dirty="0" smtClean="0"/>
              <a:t> </a:t>
            </a:r>
            <a:r>
              <a:rPr lang="en-US" sz="2000" dirty="0" err="1" smtClean="0"/>
              <a:t>đi</a:t>
            </a:r>
            <a:endParaRPr lang="en-US" sz="2000" dirty="0" smtClean="0"/>
          </a:p>
          <a:p>
            <a:pPr>
              <a:buFontTx/>
              <a:buChar char="-"/>
            </a:pPr>
            <a:r>
              <a:rPr lang="en-US" sz="2000" b="1" dirty="0" smtClean="0"/>
              <a:t>value</a:t>
            </a:r>
            <a:r>
              <a:rPr lang="en-US" sz="2000" dirty="0" smtClean="0"/>
              <a:t>, </a:t>
            </a:r>
            <a:r>
              <a:rPr lang="en-US" sz="2000" b="1" dirty="0" smtClean="0"/>
              <a:t>value1</a:t>
            </a:r>
            <a:r>
              <a:rPr lang="en-US" sz="2000" dirty="0" smtClean="0"/>
              <a:t>,...</a:t>
            </a:r>
            <a:r>
              <a:rPr lang="en-US" sz="2000" b="1" dirty="0" err="1" smtClean="0"/>
              <a:t>valueN</a:t>
            </a:r>
            <a:r>
              <a:rPr lang="en-US" sz="2000" dirty="0" smtClean="0"/>
              <a:t>: </a:t>
            </a:r>
            <a:r>
              <a:rPr lang="en-US" sz="2000" dirty="0" err="1" smtClean="0"/>
              <a:t>Các</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tương</a:t>
            </a:r>
            <a:r>
              <a:rPr lang="en-US" sz="2000" dirty="0" smtClean="0"/>
              <a:t> </a:t>
            </a:r>
            <a:r>
              <a:rPr lang="en-US" sz="2000" dirty="0" err="1" smtClean="0"/>
              <a:t>ứng</a:t>
            </a:r>
            <a:r>
              <a:rPr lang="en-US" sz="2000" dirty="0" smtClean="0"/>
              <a:t> </a:t>
            </a:r>
            <a:r>
              <a:rPr lang="en-US" sz="2000" dirty="0" err="1" smtClean="0"/>
              <a:t>mà</a:t>
            </a:r>
            <a:r>
              <a:rPr lang="en-US" sz="2000" dirty="0" smtClean="0"/>
              <a:t> </a:t>
            </a:r>
            <a:r>
              <a:rPr lang="en-US" sz="2000" dirty="0" err="1" smtClean="0"/>
              <a:t>các</a:t>
            </a:r>
            <a:r>
              <a:rPr lang="en-US" sz="2000" dirty="0" smtClean="0"/>
              <a:t> </a:t>
            </a:r>
            <a:r>
              <a:rPr lang="en-US" sz="2000" dirty="0" err="1" smtClean="0"/>
              <a:t>tham</a:t>
            </a:r>
            <a:r>
              <a:rPr lang="en-US" sz="2000" dirty="0" smtClean="0"/>
              <a:t> </a:t>
            </a:r>
            <a:r>
              <a:rPr lang="en-US" sz="2000" dirty="0" err="1" smtClean="0"/>
              <a:t>số</a:t>
            </a:r>
            <a:r>
              <a:rPr lang="en-US" sz="2000" dirty="0" smtClean="0"/>
              <a:t> </a:t>
            </a:r>
            <a:r>
              <a:rPr lang="en-US" sz="2000" dirty="0" err="1" smtClean="0"/>
              <a:t>truyền</a:t>
            </a:r>
            <a:r>
              <a:rPr lang="en-US" sz="2000" dirty="0" smtClean="0"/>
              <a:t> </a:t>
            </a:r>
            <a:r>
              <a:rPr lang="en-US" sz="2000" dirty="0" err="1" smtClean="0"/>
              <a:t>đi</a:t>
            </a:r>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MẢNG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8305799"/>
          </a:xfrm>
        </p:spPr>
        <p:txBody>
          <a:bodyPr>
            <a:normAutofit/>
          </a:bodyPr>
          <a:lstStyle/>
          <a:p>
            <a:pPr>
              <a:buNone/>
            </a:pPr>
            <a:r>
              <a:rPr lang="en-US" sz="2000" b="1" smtClean="0">
                <a:solidFill>
                  <a:schemeClr val="tx2"/>
                </a:solidFill>
                <a:cs typeface="Arial" pitchFamily="34" charset="0"/>
              </a:rPr>
              <a:t>1. Định nghĩa Mảng trong PHP</a:t>
            </a:r>
            <a:endParaRPr lang="en-US" sz="2000" smtClean="0"/>
          </a:p>
          <a:p>
            <a:pPr>
              <a:buFontTx/>
              <a:buChar char="-"/>
            </a:pPr>
            <a:r>
              <a:rPr lang="en-US" sz="2000" i="1" smtClean="0"/>
              <a:t>Mảng trong php</a:t>
            </a:r>
            <a:r>
              <a:rPr lang="en-US" sz="2000" smtClean="0"/>
              <a:t> </a:t>
            </a:r>
            <a:r>
              <a:rPr lang="en-US" sz="2000" i="1" smtClean="0"/>
              <a:t>là một danh sách các phần tử cùng hoặc không cùng kiểu dữ liệu. Mảng có thể là mảng một chiều hay nhiều chiều. Mảng  có 2 thành phần là chỉ mục (key) và giá trị (value). Chỉ mục (key) có thể là số nguyên hoặc là chuỗi</a:t>
            </a:r>
          </a:p>
          <a:p>
            <a:pPr>
              <a:buFontTx/>
              <a:buChar char="-"/>
            </a:pPr>
            <a:endParaRPr lang="en-US" sz="2000" i="1" smtClean="0"/>
          </a:p>
          <a:p>
            <a:pPr>
              <a:buNone/>
            </a:pPr>
            <a:r>
              <a:rPr lang="en-US" sz="2000" b="1" smtClean="0">
                <a:solidFill>
                  <a:schemeClr val="tx2"/>
                </a:solidFill>
                <a:cs typeface="Arial" pitchFamily="34" charset="0"/>
              </a:rPr>
              <a:t>2. Một số cách sử dụng để khai báo Mảng trong PHP</a:t>
            </a:r>
            <a:endParaRPr lang="en-US" sz="2000" smtClean="0"/>
          </a:p>
          <a:p>
            <a:pPr>
              <a:buFontTx/>
              <a:buChar char="-"/>
            </a:pPr>
            <a:r>
              <a:rPr lang="en-US" sz="2000" i="1" smtClean="0"/>
              <a:t>Chúng ta có thể khai báo Mảng bao gồm các phần tử mảng hoặc chúng ta có thể khai báo một mảng rỗng, sau đó sẽ thêm các phần tử mảng vào sau.</a:t>
            </a:r>
          </a:p>
          <a:p>
            <a:pPr>
              <a:buNone/>
            </a:pPr>
            <a:r>
              <a:rPr lang="en-US" sz="2000" b="1" smtClean="0">
                <a:solidFill>
                  <a:srgbClr val="FF0000"/>
                </a:solidFill>
              </a:rPr>
              <a:t>C1:	</a:t>
            </a:r>
          </a:p>
          <a:p>
            <a:pPr>
              <a:buNone/>
            </a:pPr>
            <a:r>
              <a:rPr lang="en-US" sz="2000" b="1" smtClean="0">
                <a:solidFill>
                  <a:srgbClr val="FF0000"/>
                </a:solidFill>
              </a:rPr>
              <a:t>	$mang = array(Element1, Element2,... ElementN);</a:t>
            </a:r>
          </a:p>
          <a:p>
            <a:pPr>
              <a:buNone/>
            </a:pPr>
            <a:r>
              <a:rPr lang="en-US" sz="2000" b="1" smtClean="0">
                <a:solidFill>
                  <a:srgbClr val="FF0000"/>
                </a:solidFill>
              </a:rPr>
              <a:t>C2:</a:t>
            </a:r>
          </a:p>
          <a:p>
            <a:pPr>
              <a:buNone/>
            </a:pPr>
            <a:r>
              <a:rPr lang="en-US" sz="2000" b="1" smtClean="0">
                <a:solidFill>
                  <a:srgbClr val="FF0000"/>
                </a:solidFill>
              </a:rPr>
              <a:t>	$mang = array();</a:t>
            </a:r>
          </a:p>
          <a:p>
            <a:pPr>
              <a:buNone/>
            </a:pPr>
            <a:r>
              <a:rPr lang="en-US" sz="2000" b="1" smtClean="0">
                <a:solidFill>
                  <a:srgbClr val="FF0000"/>
                </a:solidFill>
              </a:rPr>
              <a:t>	$mang[] = Element1;</a:t>
            </a:r>
          </a:p>
          <a:p>
            <a:pPr>
              <a:buNone/>
            </a:pPr>
            <a:r>
              <a:rPr lang="en-US" sz="2000" b="1" smtClean="0">
                <a:solidFill>
                  <a:srgbClr val="FF0000"/>
                </a:solidFill>
              </a:rPr>
              <a:t>	$mang[] = Element2;</a:t>
            </a:r>
          </a:p>
          <a:p>
            <a:pPr>
              <a:buNone/>
            </a:pPr>
            <a:r>
              <a:rPr lang="en-US" sz="2000" b="1" smtClean="0">
                <a:solidFill>
                  <a:srgbClr val="FF0000"/>
                </a:solidFill>
              </a:rPr>
              <a:t>	...</a:t>
            </a:r>
          </a:p>
          <a:p>
            <a:pPr>
              <a:buNone/>
            </a:pPr>
            <a:r>
              <a:rPr lang="en-US" sz="2000" b="1" smtClean="0">
                <a:solidFill>
                  <a:srgbClr val="FF0000"/>
                </a:solidFill>
              </a:rPr>
              <a:t>	$mang[] = ElementN;</a:t>
            </a:r>
          </a:p>
          <a:p>
            <a:pPr>
              <a:buNone/>
            </a:pPr>
            <a:endParaRPr lang="en-US" sz="2000" smtClean="0"/>
          </a:p>
          <a:p>
            <a:pPr>
              <a:buFontTx/>
              <a:buChar char="-"/>
            </a:pPr>
            <a:r>
              <a:rPr lang="en-US" sz="2000" smtClean="0"/>
              <a:t>Phần tử đầu tiên trong mảng sẽ có Key là 0 và Value là Element1</a:t>
            </a:r>
          </a:p>
          <a:p>
            <a:pPr>
              <a:buFontTx/>
              <a:buChar char="-"/>
            </a:pPr>
            <a:endParaRPr lang="en-US" sz="20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MẢNG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3. Mảng kết hợp</a:t>
            </a:r>
            <a:endParaRPr lang="en-US" sz="2000" dirty="0" smtClean="0"/>
          </a:p>
          <a:p>
            <a:pPr>
              <a:buFontTx/>
              <a:buChar char="-"/>
            </a:pPr>
            <a:r>
              <a:rPr lang="en-US" sz="2000" i="1" dirty="0" smtClean="0"/>
              <a:t>Mảng kết hợp là mảng chứa các phần tử có các chỉ mục (key) là các chuỗi</a:t>
            </a:r>
          </a:p>
          <a:p>
            <a:pPr>
              <a:buNone/>
            </a:pPr>
            <a:r>
              <a:rPr lang="en-US" sz="2000" b="1" i="1" dirty="0" smtClean="0">
                <a:solidFill>
                  <a:srgbClr val="FF0000"/>
                </a:solidFill>
              </a:rPr>
              <a:t>	$mang=array(‘string1’=&gt;value1,...‘stringN’=&gt;valueN);</a:t>
            </a:r>
          </a:p>
          <a:p>
            <a:pPr>
              <a:buNone/>
            </a:pPr>
            <a:endParaRPr lang="en-US" sz="2000" b="1" dirty="0" smtClean="0">
              <a:solidFill>
                <a:schemeClr val="tx2"/>
              </a:solidFill>
              <a:cs typeface="Arial" pitchFamily="34" charset="0"/>
            </a:endParaRPr>
          </a:p>
          <a:p>
            <a:pPr>
              <a:buNone/>
            </a:pPr>
            <a:r>
              <a:rPr lang="en-US" sz="2000" b="1" dirty="0" smtClean="0">
                <a:solidFill>
                  <a:schemeClr val="tx2"/>
                </a:solidFill>
                <a:cs typeface="Arial" pitchFamily="34" charset="0"/>
              </a:rPr>
              <a:t>4. Thêm một phần tử mới vào Mảng</a:t>
            </a:r>
            <a:endParaRPr lang="en-US" sz="2000" dirty="0" smtClean="0"/>
          </a:p>
          <a:p>
            <a:pPr>
              <a:buNone/>
            </a:pPr>
            <a:endParaRPr lang="en-US" sz="2000" i="1" dirty="0" smtClean="0"/>
          </a:p>
          <a:p>
            <a:pPr>
              <a:buNone/>
            </a:pPr>
            <a:r>
              <a:rPr lang="en-US" sz="2000" i="1" dirty="0" smtClean="0"/>
              <a:t>	</a:t>
            </a:r>
            <a:r>
              <a:rPr lang="en-US" sz="2000" b="1" i="1" dirty="0" smtClean="0">
                <a:solidFill>
                  <a:srgbClr val="FF0000"/>
                </a:solidFill>
              </a:rPr>
              <a:t>$mang[Key] = Value;</a:t>
            </a:r>
          </a:p>
          <a:p>
            <a:pPr>
              <a:buNone/>
            </a:pPr>
            <a:endParaRPr lang="en-US" sz="2000" b="1" i="1" dirty="0" smtClean="0">
              <a:solidFill>
                <a:srgbClr val="FF0000"/>
              </a:solidFill>
            </a:endParaRPr>
          </a:p>
          <a:p>
            <a:pPr>
              <a:buNone/>
            </a:pPr>
            <a:r>
              <a:rPr lang="en-US" sz="2000" b="1" i="1" dirty="0" smtClean="0">
                <a:solidFill>
                  <a:srgbClr val="FF0000"/>
                </a:solidFill>
              </a:rPr>
              <a:t>Chú ý:</a:t>
            </a:r>
          </a:p>
          <a:p>
            <a:pPr>
              <a:buFontTx/>
              <a:buChar char="-"/>
            </a:pPr>
            <a:r>
              <a:rPr lang="en-US" sz="2000" i="1" dirty="0" smtClean="0">
                <a:solidFill>
                  <a:srgbClr val="FF0000"/>
                </a:solidFill>
              </a:rPr>
              <a:t>Nếu chỉ mục (Key) để rỗng thì mảng sẽ tự động đánh số  tiếp theo cho chỉ mục</a:t>
            </a:r>
          </a:p>
          <a:p>
            <a:pPr>
              <a:buFontTx/>
              <a:buChar char="-"/>
            </a:pPr>
            <a:endParaRPr lang="en-US" sz="2000" i="1" dirty="0" smtClean="0">
              <a:solidFill>
                <a:srgbClr val="FF0000"/>
              </a:solidFill>
            </a:endParaRPr>
          </a:p>
          <a:p>
            <a:pPr>
              <a:buNone/>
            </a:pPr>
            <a:r>
              <a:rPr lang="en-US" sz="2000" b="1" dirty="0" smtClean="0">
                <a:solidFill>
                  <a:schemeClr val="tx2"/>
                </a:solidFill>
                <a:cs typeface="Arial" pitchFamily="34" charset="0"/>
              </a:rPr>
              <a:t>5. Lấy giá trị của phần tử Mảng</a:t>
            </a:r>
            <a:endParaRPr lang="en-US" sz="2000" dirty="0" smtClean="0"/>
          </a:p>
          <a:p>
            <a:pPr>
              <a:buNone/>
            </a:pPr>
            <a:endParaRPr lang="en-US" sz="2000" i="1" dirty="0" smtClean="0"/>
          </a:p>
          <a:p>
            <a:pPr>
              <a:buNone/>
            </a:pPr>
            <a:r>
              <a:rPr lang="en-US" sz="2000" i="1" dirty="0" smtClean="0"/>
              <a:t>	</a:t>
            </a:r>
            <a:r>
              <a:rPr lang="en-US" sz="2000" b="1" i="1" dirty="0" smtClean="0">
                <a:solidFill>
                  <a:srgbClr val="FF0000"/>
                </a:solidFill>
              </a:rPr>
              <a:t>$mang[Key] ;</a:t>
            </a:r>
          </a:p>
          <a:p>
            <a:pPr>
              <a:buNone/>
            </a:pPr>
            <a:endParaRPr lang="en-US" sz="2000" b="1" i="1" dirty="0" smtClean="0">
              <a:solidFill>
                <a:srgbClr val="FF0000"/>
              </a:solidFill>
            </a:endParaRPr>
          </a:p>
          <a:p>
            <a:pPr>
              <a:buFontTx/>
              <a:buChar char="-"/>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MẢNG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6. </a:t>
            </a:r>
            <a:r>
              <a:rPr lang="en-US" sz="2000" b="1" dirty="0" err="1" smtClean="0">
                <a:solidFill>
                  <a:schemeClr val="tx2"/>
                </a:solidFill>
                <a:cs typeface="Arial" pitchFamily="34" charset="0"/>
              </a:rPr>
              <a:t>Duyệt</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Mảng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với</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vòng</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lặp</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Foreach</a:t>
            </a:r>
            <a:r>
              <a:rPr lang="en-US" sz="2000" b="1" dirty="0" smtClean="0">
                <a:solidFill>
                  <a:schemeClr val="tx2"/>
                </a:solidFill>
                <a:cs typeface="Arial" pitchFamily="34" charset="0"/>
              </a:rPr>
              <a:t>()</a:t>
            </a:r>
            <a:endParaRPr lang="en-US" sz="2000" dirty="0" smtClean="0"/>
          </a:p>
          <a:p>
            <a:pPr>
              <a:buFontTx/>
              <a:buChar char="-"/>
            </a:pPr>
            <a:r>
              <a:rPr lang="en-US" sz="2000" i="1" dirty="0" err="1" smtClean="0"/>
              <a:t>Vòng</a:t>
            </a:r>
            <a:r>
              <a:rPr lang="en-US" sz="2000" i="1" dirty="0" smtClean="0"/>
              <a:t> </a:t>
            </a:r>
            <a:r>
              <a:rPr lang="en-US" sz="2000" i="1" dirty="0" err="1" smtClean="0"/>
              <a:t>lặp</a:t>
            </a:r>
            <a:r>
              <a:rPr lang="en-US" sz="2000" i="1" dirty="0" smtClean="0"/>
              <a:t> </a:t>
            </a:r>
            <a:r>
              <a:rPr lang="en-US" sz="2000" i="1" dirty="0" err="1" smtClean="0"/>
              <a:t>Foreach</a:t>
            </a:r>
            <a:r>
              <a:rPr lang="en-US" sz="2000" i="1" dirty="0" smtClean="0"/>
              <a:t> </a:t>
            </a:r>
            <a:r>
              <a:rPr lang="en-US" sz="2000" i="1" dirty="0" err="1" smtClean="0"/>
              <a:t>cho</a:t>
            </a:r>
            <a:r>
              <a:rPr lang="en-US" sz="2000" i="1" dirty="0" smtClean="0"/>
              <a:t> </a:t>
            </a:r>
            <a:r>
              <a:rPr lang="en-US" sz="2000" i="1" dirty="0" err="1" smtClean="0"/>
              <a:t>phép</a:t>
            </a:r>
            <a:r>
              <a:rPr lang="en-US" sz="2000" i="1" dirty="0" smtClean="0"/>
              <a:t> </a:t>
            </a:r>
            <a:r>
              <a:rPr lang="en-US" sz="2000" i="1" dirty="0" err="1" smtClean="0"/>
              <a:t>chúng</a:t>
            </a:r>
            <a:r>
              <a:rPr lang="en-US" sz="2000" i="1" dirty="0" smtClean="0"/>
              <a:t> ta </a:t>
            </a:r>
            <a:r>
              <a:rPr lang="en-US" sz="2000" i="1" dirty="0" err="1" smtClean="0"/>
              <a:t>duyệt</a:t>
            </a:r>
            <a:r>
              <a:rPr lang="en-US" sz="2000" i="1" dirty="0" smtClean="0"/>
              <a:t> qua </a:t>
            </a:r>
            <a:r>
              <a:rPr lang="en-US" sz="2000" i="1" dirty="0" err="1" smtClean="0"/>
              <a:t>tất</a:t>
            </a:r>
            <a:r>
              <a:rPr lang="en-US" sz="2000" i="1" dirty="0" smtClean="0"/>
              <a:t> </a:t>
            </a:r>
            <a:r>
              <a:rPr lang="en-US" sz="2000" i="1" dirty="0" err="1" smtClean="0"/>
              <a:t>cả</a:t>
            </a:r>
            <a:r>
              <a:rPr lang="en-US" sz="2000" i="1" dirty="0" smtClean="0"/>
              <a:t> </a:t>
            </a:r>
            <a:r>
              <a:rPr lang="en-US" sz="2000" i="1" dirty="0" err="1" smtClean="0"/>
              <a:t>các</a:t>
            </a:r>
            <a:r>
              <a:rPr lang="en-US" sz="2000" i="1" dirty="0" smtClean="0"/>
              <a:t> </a:t>
            </a:r>
            <a:r>
              <a:rPr lang="en-US" sz="2000" i="1" dirty="0" err="1" smtClean="0"/>
              <a:t>Phần</a:t>
            </a:r>
            <a:r>
              <a:rPr lang="en-US" sz="2000" i="1" dirty="0" smtClean="0"/>
              <a:t> </a:t>
            </a:r>
            <a:r>
              <a:rPr lang="en-US" sz="2000" i="1" dirty="0" err="1" smtClean="0"/>
              <a:t>tử</a:t>
            </a:r>
            <a:r>
              <a:rPr lang="en-US" sz="2000" i="1" dirty="0" smtClean="0"/>
              <a:t> </a:t>
            </a:r>
            <a:r>
              <a:rPr lang="en-US" sz="2000" i="1" dirty="0" err="1" smtClean="0"/>
              <a:t>Mảng</a:t>
            </a:r>
            <a:r>
              <a:rPr lang="en-US" sz="2000" i="1" dirty="0" smtClean="0"/>
              <a:t> </a:t>
            </a:r>
            <a:r>
              <a:rPr lang="en-US" sz="2000" i="1" dirty="0" err="1" smtClean="0"/>
              <a:t>cả</a:t>
            </a:r>
            <a:r>
              <a:rPr lang="en-US" sz="2000" i="1" dirty="0" smtClean="0"/>
              <a:t> Key </a:t>
            </a:r>
            <a:r>
              <a:rPr lang="en-US" sz="2000" i="1" dirty="0" err="1" smtClean="0"/>
              <a:t>và</a:t>
            </a:r>
            <a:r>
              <a:rPr lang="en-US" sz="2000" i="1" dirty="0" smtClean="0"/>
              <a:t> Value</a:t>
            </a:r>
          </a:p>
          <a:p>
            <a:pPr>
              <a:buNone/>
            </a:pPr>
            <a:r>
              <a:rPr lang="en-US" sz="2000" b="1" i="1" dirty="0" smtClean="0">
                <a:solidFill>
                  <a:srgbClr val="FF0000"/>
                </a:solidFill>
              </a:rPr>
              <a:t>	</a:t>
            </a:r>
            <a:r>
              <a:rPr lang="en-US" sz="2000" b="1" dirty="0" err="1" smtClean="0">
                <a:solidFill>
                  <a:srgbClr val="FF0000"/>
                </a:solidFill>
              </a:rPr>
              <a:t>foreach</a:t>
            </a:r>
            <a:r>
              <a:rPr lang="en-US" sz="2000" b="1" dirty="0" smtClean="0">
                <a:solidFill>
                  <a:srgbClr val="FF0000"/>
                </a:solidFill>
              </a:rPr>
              <a:t>($</a:t>
            </a:r>
            <a:r>
              <a:rPr lang="en-US" sz="2000" b="1" smtClean="0">
                <a:solidFill>
                  <a:srgbClr val="FF0000"/>
                </a:solidFill>
              </a:rPr>
              <a:t>array as $value){</a:t>
            </a:r>
            <a:endParaRPr lang="en-US" sz="2000" b="1" dirty="0" smtClean="0">
              <a:solidFill>
                <a:srgbClr val="FF0000"/>
              </a:solidFill>
            </a:endParaRPr>
          </a:p>
          <a:p>
            <a:pPr>
              <a:buNone/>
            </a:pPr>
            <a:r>
              <a:rPr lang="en-US" sz="2000" b="1" dirty="0" smtClean="0">
                <a:solidFill>
                  <a:srgbClr val="FF0000"/>
                </a:solidFill>
              </a:rPr>
              <a:t>		</a:t>
            </a:r>
            <a:r>
              <a:rPr lang="en-US" sz="2000" b="1" dirty="0" err="1" smtClean="0">
                <a:solidFill>
                  <a:srgbClr val="FF0000"/>
                </a:solidFill>
              </a:rPr>
              <a:t>Thực</a:t>
            </a:r>
            <a:r>
              <a:rPr lang="en-US" sz="2000" b="1" dirty="0" smtClean="0">
                <a:solidFill>
                  <a:srgbClr val="FF0000"/>
                </a:solidFill>
              </a:rPr>
              <a:t> </a:t>
            </a:r>
            <a:r>
              <a:rPr lang="en-US" sz="2000" b="1" dirty="0" err="1" smtClean="0">
                <a:solidFill>
                  <a:srgbClr val="FF0000"/>
                </a:solidFill>
              </a:rPr>
              <a:t>thi</a:t>
            </a:r>
            <a:r>
              <a:rPr lang="en-US" sz="2000" b="1" dirty="0" smtClean="0">
                <a:solidFill>
                  <a:srgbClr val="FF0000"/>
                </a:solidFill>
              </a:rPr>
              <a:t> </a:t>
            </a:r>
            <a:r>
              <a:rPr lang="en-US" sz="2000" b="1" err="1" smtClean="0">
                <a:solidFill>
                  <a:srgbClr val="FF0000"/>
                </a:solidFill>
              </a:rPr>
              <a:t>hành</a:t>
            </a:r>
            <a:r>
              <a:rPr lang="en-US" sz="2000" b="1" smtClean="0">
                <a:solidFill>
                  <a:srgbClr val="FF0000"/>
                </a:solidFill>
              </a:rPr>
              <a:t> động</a:t>
            </a:r>
            <a:r>
              <a:rPr lang="en-US" sz="2000" b="1" dirty="0" smtClean="0">
                <a:solidFill>
                  <a:srgbClr val="FF0000"/>
                </a:solidFill>
              </a:rPr>
              <a:t>;	</a:t>
            </a:r>
          </a:p>
          <a:p>
            <a:pPr>
              <a:buNone/>
            </a:pPr>
            <a:r>
              <a:rPr lang="en-US" sz="2000" b="1" dirty="0" smtClean="0">
                <a:solidFill>
                  <a:srgbClr val="FF0000"/>
                </a:solidFill>
              </a:rPr>
              <a:t>	}</a:t>
            </a:r>
          </a:p>
          <a:p>
            <a:pPr>
              <a:buNone/>
            </a:pPr>
            <a:endParaRPr lang="en-US" sz="2000" b="1" dirty="0" smtClean="0">
              <a:solidFill>
                <a:srgbClr val="FF0000"/>
              </a:solidFill>
            </a:endParaRPr>
          </a:p>
          <a:p>
            <a:pPr>
              <a:buFontTx/>
              <a:buChar char="-"/>
            </a:pPr>
            <a:r>
              <a:rPr lang="en-US" sz="2000" dirty="0" smtClean="0"/>
              <a:t>$array: </a:t>
            </a:r>
            <a:r>
              <a:rPr lang="en-US" sz="2000" dirty="0" err="1" smtClean="0"/>
              <a:t>Mảng</a:t>
            </a:r>
            <a:r>
              <a:rPr lang="en-US" sz="2000" dirty="0" smtClean="0"/>
              <a:t> </a:t>
            </a:r>
            <a:r>
              <a:rPr lang="en-US" sz="2000" dirty="0" err="1" smtClean="0"/>
              <a:t>cần</a:t>
            </a:r>
            <a:r>
              <a:rPr lang="en-US" sz="2000" dirty="0" smtClean="0"/>
              <a:t> </a:t>
            </a:r>
            <a:r>
              <a:rPr lang="en-US" sz="2000" dirty="0" err="1" smtClean="0"/>
              <a:t>duyệt</a:t>
            </a:r>
            <a:endParaRPr lang="en-US" sz="2000" dirty="0" smtClean="0"/>
          </a:p>
          <a:p>
            <a:pPr>
              <a:buFontTx/>
              <a:buChar char="-"/>
            </a:pPr>
            <a:r>
              <a:rPr lang="en-US" sz="2000" dirty="0" smtClean="0"/>
              <a:t>$value: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phần</a:t>
            </a:r>
            <a:r>
              <a:rPr lang="en-US" sz="2000" dirty="0" smtClean="0"/>
              <a:t> </a:t>
            </a:r>
            <a:r>
              <a:rPr lang="en-US" sz="2000" dirty="0" err="1" smtClean="0"/>
              <a:t>tử</a:t>
            </a:r>
            <a:r>
              <a:rPr lang="en-US" sz="2000" dirty="0" smtClean="0"/>
              <a:t> </a:t>
            </a:r>
            <a:r>
              <a:rPr lang="en-US" sz="2000" dirty="0" err="1" smtClean="0"/>
              <a:t>trong</a:t>
            </a:r>
            <a:r>
              <a:rPr lang="en-US" sz="2000" dirty="0" smtClean="0"/>
              <a:t> </a:t>
            </a:r>
            <a:r>
              <a:rPr lang="en-US" sz="2000" dirty="0" err="1" smtClean="0"/>
              <a:t>mảng</a:t>
            </a:r>
            <a:r>
              <a:rPr lang="en-US" sz="2000" dirty="0" smtClean="0"/>
              <a:t> </a:t>
            </a:r>
            <a:r>
              <a:rPr lang="en-US" sz="2000" dirty="0" err="1" smtClean="0"/>
              <a:t>sau</a:t>
            </a:r>
            <a:r>
              <a:rPr lang="en-US" sz="2000" dirty="0" smtClean="0"/>
              <a:t> </a:t>
            </a:r>
            <a:r>
              <a:rPr lang="en-US" sz="2000" dirty="0" err="1" smtClean="0"/>
              <a:t>mỗi</a:t>
            </a:r>
            <a:r>
              <a:rPr lang="en-US" sz="2000" dirty="0" smtClean="0"/>
              <a:t> </a:t>
            </a:r>
            <a:r>
              <a:rPr lang="en-US" sz="2000" dirty="0" err="1" smtClean="0"/>
              <a:t>vòng</a:t>
            </a:r>
            <a:r>
              <a:rPr lang="en-US" sz="2000" dirty="0" smtClean="0"/>
              <a:t> </a:t>
            </a:r>
            <a:r>
              <a:rPr lang="en-US" sz="2000" dirty="0" err="1" smtClean="0"/>
              <a:t>duyệt</a:t>
            </a:r>
            <a:endParaRPr lang="en-US" sz="2000" dirty="0" smtClean="0"/>
          </a:p>
          <a:p>
            <a:pPr>
              <a:buNone/>
            </a:pPr>
            <a:endParaRPr lang="en-US" sz="2000" b="1" i="1" dirty="0" smtClean="0">
              <a:solidFill>
                <a:srgbClr val="FF0000"/>
              </a:solidFill>
            </a:endParaRPr>
          </a:p>
          <a:p>
            <a:pPr>
              <a:buNone/>
            </a:pPr>
            <a:endParaRPr lang="en-US" sz="2000" b="1" i="1" dirty="0" smtClean="0">
              <a:solidFill>
                <a:srgbClr val="FF0000"/>
              </a:solidFill>
            </a:endParaRPr>
          </a:p>
          <a:p>
            <a:pPr>
              <a:buNone/>
            </a:pPr>
            <a:r>
              <a:rPr lang="en-US" sz="2000" b="1" dirty="0" smtClean="0">
                <a:solidFill>
                  <a:srgbClr val="FF0000"/>
                </a:solidFill>
              </a:rPr>
              <a:t>	</a:t>
            </a:r>
            <a:r>
              <a:rPr lang="en-US" sz="2000" b="1" dirty="0" err="1" smtClean="0">
                <a:solidFill>
                  <a:srgbClr val="FF0000"/>
                </a:solidFill>
              </a:rPr>
              <a:t>foreach</a:t>
            </a:r>
            <a:r>
              <a:rPr lang="en-US" sz="2000" b="1" dirty="0" smtClean="0">
                <a:solidFill>
                  <a:srgbClr val="FF0000"/>
                </a:solidFill>
              </a:rPr>
              <a:t>($array  as $key =&gt; $value){</a:t>
            </a:r>
          </a:p>
          <a:p>
            <a:pPr>
              <a:buNone/>
            </a:pPr>
            <a:r>
              <a:rPr lang="en-US" sz="2000" b="1" dirty="0" smtClean="0">
                <a:solidFill>
                  <a:srgbClr val="FF0000"/>
                </a:solidFill>
              </a:rPr>
              <a:t>		</a:t>
            </a:r>
            <a:r>
              <a:rPr lang="en-US" sz="2000" b="1" dirty="0" err="1" smtClean="0">
                <a:solidFill>
                  <a:srgbClr val="FF0000"/>
                </a:solidFill>
              </a:rPr>
              <a:t>Thực</a:t>
            </a:r>
            <a:r>
              <a:rPr lang="en-US" sz="2000" b="1" dirty="0" smtClean="0">
                <a:solidFill>
                  <a:srgbClr val="FF0000"/>
                </a:solidFill>
              </a:rPr>
              <a:t> </a:t>
            </a:r>
            <a:r>
              <a:rPr lang="en-US" sz="2000" b="1" dirty="0" err="1" smtClean="0">
                <a:solidFill>
                  <a:srgbClr val="FF0000"/>
                </a:solidFill>
              </a:rPr>
              <a:t>thi</a:t>
            </a:r>
            <a:r>
              <a:rPr lang="en-US" sz="2000" b="1" dirty="0" smtClean="0">
                <a:solidFill>
                  <a:srgbClr val="FF0000"/>
                </a:solidFill>
              </a:rPr>
              <a:t> </a:t>
            </a:r>
            <a:r>
              <a:rPr lang="en-US" sz="2000" b="1" dirty="0" err="1" smtClean="0">
                <a:solidFill>
                  <a:srgbClr val="FF0000"/>
                </a:solidFill>
              </a:rPr>
              <a:t>hành</a:t>
            </a:r>
            <a:r>
              <a:rPr lang="en-US" sz="2000" b="1" dirty="0" smtClean="0">
                <a:solidFill>
                  <a:srgbClr val="FF0000"/>
                </a:solidFill>
              </a:rPr>
              <a:t> </a:t>
            </a:r>
            <a:r>
              <a:rPr lang="en-US" sz="2000" b="1" dirty="0" err="1" smtClean="0">
                <a:solidFill>
                  <a:srgbClr val="FF0000"/>
                </a:solidFill>
              </a:rPr>
              <a:t>động</a:t>
            </a:r>
            <a:r>
              <a:rPr lang="en-US" sz="2000" b="1" dirty="0" smtClean="0">
                <a:solidFill>
                  <a:srgbClr val="FF0000"/>
                </a:solidFill>
              </a:rPr>
              <a:t>;	</a:t>
            </a:r>
          </a:p>
          <a:p>
            <a:pPr>
              <a:buNone/>
            </a:pPr>
            <a:r>
              <a:rPr lang="en-US" sz="2000" b="1" dirty="0" smtClean="0">
                <a:solidFill>
                  <a:srgbClr val="FF0000"/>
                </a:solidFill>
              </a:rPr>
              <a:t>	}</a:t>
            </a:r>
            <a:endParaRPr lang="en-US" sz="2000" b="1" i="1" dirty="0" smtClean="0">
              <a:solidFill>
                <a:srgbClr val="FF0000"/>
              </a:solidFill>
            </a:endParaRPr>
          </a:p>
          <a:p>
            <a:pPr>
              <a:buNone/>
            </a:pPr>
            <a:endParaRPr lang="en-US" sz="2000" b="1" i="1" dirty="0" smtClean="0">
              <a:solidFill>
                <a:srgbClr val="FF0000"/>
              </a:solidFill>
            </a:endParaRPr>
          </a:p>
          <a:p>
            <a:pPr>
              <a:buFontTx/>
              <a:buChar char="-"/>
            </a:pPr>
            <a:r>
              <a:rPr lang="en-US" sz="2000" dirty="0" smtClean="0"/>
              <a:t>$array: </a:t>
            </a:r>
            <a:r>
              <a:rPr lang="en-US" sz="2000" dirty="0" err="1" smtClean="0"/>
              <a:t>Mảng</a:t>
            </a:r>
            <a:r>
              <a:rPr lang="en-US" sz="2000" dirty="0" smtClean="0"/>
              <a:t> </a:t>
            </a:r>
            <a:r>
              <a:rPr lang="en-US" sz="2000" dirty="0" err="1" smtClean="0"/>
              <a:t>cần</a:t>
            </a:r>
            <a:r>
              <a:rPr lang="en-US" sz="2000" dirty="0" smtClean="0"/>
              <a:t> </a:t>
            </a:r>
            <a:r>
              <a:rPr lang="en-US" sz="2000" dirty="0" err="1" smtClean="0"/>
              <a:t>duyệt</a:t>
            </a:r>
            <a:endParaRPr lang="en-US" sz="2000" dirty="0" smtClean="0"/>
          </a:p>
          <a:p>
            <a:pPr>
              <a:buFontTx/>
              <a:buChar char="-"/>
            </a:pPr>
            <a:r>
              <a:rPr lang="en-US" sz="2000" dirty="0" smtClean="0"/>
              <a:t>$value: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phần</a:t>
            </a:r>
            <a:r>
              <a:rPr lang="en-US" sz="2000" dirty="0" smtClean="0"/>
              <a:t> </a:t>
            </a:r>
            <a:r>
              <a:rPr lang="en-US" sz="2000" dirty="0" err="1" smtClean="0"/>
              <a:t>tử</a:t>
            </a:r>
            <a:r>
              <a:rPr lang="en-US" sz="2000" dirty="0" smtClean="0"/>
              <a:t> </a:t>
            </a:r>
            <a:r>
              <a:rPr lang="en-US" sz="2000" dirty="0" err="1" smtClean="0"/>
              <a:t>trong</a:t>
            </a:r>
            <a:r>
              <a:rPr lang="en-US" sz="2000" dirty="0" smtClean="0"/>
              <a:t> </a:t>
            </a:r>
            <a:r>
              <a:rPr lang="en-US" sz="2000" dirty="0" err="1" smtClean="0"/>
              <a:t>mảng</a:t>
            </a:r>
            <a:r>
              <a:rPr lang="en-US" sz="2000" dirty="0" smtClean="0"/>
              <a:t> </a:t>
            </a:r>
            <a:r>
              <a:rPr lang="en-US" sz="2000" dirty="0" err="1" smtClean="0"/>
              <a:t>sau</a:t>
            </a:r>
            <a:r>
              <a:rPr lang="en-US" sz="2000" dirty="0" smtClean="0"/>
              <a:t> </a:t>
            </a:r>
            <a:r>
              <a:rPr lang="en-US" sz="2000" dirty="0" err="1" smtClean="0"/>
              <a:t>mỗi</a:t>
            </a:r>
            <a:r>
              <a:rPr lang="en-US" sz="2000" dirty="0" smtClean="0"/>
              <a:t> </a:t>
            </a:r>
            <a:r>
              <a:rPr lang="en-US" sz="2000" dirty="0" err="1" smtClean="0"/>
              <a:t>vòng</a:t>
            </a:r>
            <a:r>
              <a:rPr lang="en-US" sz="2000" dirty="0" smtClean="0"/>
              <a:t> </a:t>
            </a:r>
            <a:r>
              <a:rPr lang="en-US" sz="2000" dirty="0" err="1" smtClean="0"/>
              <a:t>duyệt</a:t>
            </a:r>
            <a:endParaRPr lang="en-US" sz="2000" dirty="0" smtClean="0"/>
          </a:p>
          <a:p>
            <a:pPr>
              <a:buFontTx/>
              <a:buChar char="-"/>
            </a:pPr>
            <a:r>
              <a:rPr lang="en-US" sz="2000" dirty="0" smtClean="0">
                <a:cs typeface="Arial" pitchFamily="34" charset="0"/>
              </a:rPr>
              <a:t>$key: Key </a:t>
            </a:r>
            <a:r>
              <a:rPr lang="en-US" sz="2000" dirty="0" err="1" smtClean="0">
                <a:cs typeface="Arial" pitchFamily="34" charset="0"/>
              </a:rPr>
              <a:t>của</a:t>
            </a:r>
            <a:r>
              <a:rPr lang="en-US" sz="2000" dirty="0" smtClean="0">
                <a:cs typeface="Arial" pitchFamily="34" charset="0"/>
              </a:rPr>
              <a:t> </a:t>
            </a:r>
            <a:r>
              <a:rPr lang="en-US" sz="2000" dirty="0" err="1" smtClean="0">
                <a:cs typeface="Arial" pitchFamily="34" charset="0"/>
              </a:rPr>
              <a:t>phần</a:t>
            </a:r>
            <a:r>
              <a:rPr lang="en-US" sz="2000" dirty="0" smtClean="0">
                <a:cs typeface="Arial" pitchFamily="34" charset="0"/>
              </a:rPr>
              <a:t> </a:t>
            </a:r>
            <a:r>
              <a:rPr lang="en-US" sz="2000" dirty="0" err="1" smtClean="0">
                <a:cs typeface="Arial" pitchFamily="34" charset="0"/>
              </a:rPr>
              <a:t>tử</a:t>
            </a:r>
            <a:r>
              <a:rPr lang="en-US" sz="2000" dirty="0" smtClean="0">
                <a:cs typeface="Arial" pitchFamily="34" charset="0"/>
              </a:rPr>
              <a:t> </a:t>
            </a:r>
            <a:r>
              <a:rPr lang="en-US" sz="2000" dirty="0" err="1" smtClean="0">
                <a:cs typeface="Arial" pitchFamily="34" charset="0"/>
              </a:rPr>
              <a:t>sau</a:t>
            </a:r>
            <a:r>
              <a:rPr lang="en-US" sz="2000" dirty="0" smtClean="0">
                <a:cs typeface="Arial" pitchFamily="34" charset="0"/>
              </a:rPr>
              <a:t> </a:t>
            </a:r>
            <a:r>
              <a:rPr lang="en-US" sz="2000" dirty="0" err="1" smtClean="0">
                <a:cs typeface="Arial" pitchFamily="34" charset="0"/>
              </a:rPr>
              <a:t>mỗi</a:t>
            </a:r>
            <a:r>
              <a:rPr lang="en-US" sz="2000" dirty="0" smtClean="0">
                <a:cs typeface="Arial" pitchFamily="34" charset="0"/>
              </a:rPr>
              <a:t> </a:t>
            </a:r>
            <a:r>
              <a:rPr lang="en-US" sz="2000" dirty="0" err="1" smtClean="0">
                <a:cs typeface="Arial" pitchFamily="34" charset="0"/>
              </a:rPr>
              <a:t>vòng</a:t>
            </a:r>
            <a:r>
              <a:rPr lang="en-US" sz="2000" dirty="0" smtClean="0">
                <a:cs typeface="Arial" pitchFamily="34" charset="0"/>
              </a:rPr>
              <a:t> </a:t>
            </a:r>
            <a:r>
              <a:rPr lang="en-US" sz="2000" dirty="0" err="1" smtClean="0">
                <a:cs typeface="Arial" pitchFamily="34" charset="0"/>
              </a:rPr>
              <a:t>duyệt</a:t>
            </a:r>
            <a:endParaRPr lang="en-US" sz="2000" dirty="0" smtClean="0">
              <a:cs typeface="Arial" pitchFamily="34" charset="0"/>
            </a:endParaRPr>
          </a:p>
          <a:p>
            <a:pPr>
              <a:buNone/>
            </a:pPr>
            <a:endParaRPr lang="en-US" sz="2000" b="1" i="1" dirty="0" smtClean="0">
              <a:solidFill>
                <a:srgbClr val="FF0000"/>
              </a:solidFill>
            </a:endParaRPr>
          </a:p>
          <a:p>
            <a:pPr>
              <a:buFontTx/>
              <a:buChar cha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dirty="0" smtClean="0">
                <a:solidFill>
                  <a:srgbClr val="FF0000"/>
                </a:solidFill>
                <a:effectLst>
                  <a:outerShdw blurRad="38100" dist="38100" dir="2700000" algn="tl">
                    <a:srgbClr val="000000">
                      <a:alpha val="43137"/>
                    </a:srgbClr>
                  </a:outerShdw>
                </a:effectLst>
              </a:rPr>
              <a:t>MỘT SỐ HÀM HỖ TRỢ MẢNG TRONG PHP</a:t>
            </a:r>
            <a:endParaRPr lang="en-US" sz="24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1.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Print_r</a:t>
            </a:r>
            <a:r>
              <a:rPr lang="en-US" sz="2000" b="1" dirty="0" smtClean="0">
                <a:solidFill>
                  <a:schemeClr val="tx2"/>
                </a:solidFill>
                <a:cs typeface="Arial" pitchFamily="34" charset="0"/>
              </a:rPr>
              <a:t>()</a:t>
            </a:r>
            <a:endParaRPr lang="en-US" sz="2000" dirty="0" smtClean="0"/>
          </a:p>
          <a:p>
            <a:pPr>
              <a:buFontTx/>
              <a:buChar char="-"/>
            </a:pPr>
            <a:r>
              <a:rPr lang="en-US" sz="2000" i="1" dirty="0" smtClean="0"/>
              <a:t>Cho </a:t>
            </a:r>
            <a:r>
              <a:rPr lang="en-US" sz="2000" i="1" dirty="0" err="1" smtClean="0"/>
              <a:t>phép</a:t>
            </a:r>
            <a:r>
              <a:rPr lang="en-US" sz="2000" i="1" dirty="0" smtClean="0"/>
              <a:t> </a:t>
            </a:r>
            <a:r>
              <a:rPr lang="en-US" sz="2000" i="1" dirty="0" err="1" smtClean="0"/>
              <a:t>duyệt</a:t>
            </a:r>
            <a:r>
              <a:rPr lang="en-US" sz="2000" i="1" dirty="0" smtClean="0"/>
              <a:t> </a:t>
            </a:r>
            <a:r>
              <a:rPr lang="en-US" sz="2000" i="1" dirty="0" err="1" smtClean="0"/>
              <a:t>đệ</a:t>
            </a:r>
            <a:r>
              <a:rPr lang="en-US" sz="2000" i="1" dirty="0" smtClean="0"/>
              <a:t> </a:t>
            </a:r>
            <a:r>
              <a:rPr lang="en-US" sz="2000" i="1" dirty="0" err="1" smtClean="0"/>
              <a:t>quy</a:t>
            </a:r>
            <a:r>
              <a:rPr lang="en-US" sz="2000" i="1" dirty="0" smtClean="0"/>
              <a:t> </a:t>
            </a:r>
            <a:r>
              <a:rPr lang="en-US" sz="2000" i="1" dirty="0" err="1" smtClean="0"/>
              <a:t>và</a:t>
            </a:r>
            <a:r>
              <a:rPr lang="en-US" sz="2000" i="1" dirty="0" smtClean="0"/>
              <a:t> </a:t>
            </a:r>
            <a:r>
              <a:rPr lang="en-US" sz="2000" i="1" dirty="0" err="1" smtClean="0"/>
              <a:t>hiển</a:t>
            </a:r>
            <a:r>
              <a:rPr lang="en-US" sz="2000" i="1" dirty="0" smtClean="0"/>
              <a:t> </a:t>
            </a:r>
            <a:r>
              <a:rPr lang="en-US" sz="2000" i="1" dirty="0" err="1" smtClean="0"/>
              <a:t>thị</a:t>
            </a:r>
            <a:r>
              <a:rPr lang="en-US" sz="2000" i="1" dirty="0" smtClean="0"/>
              <a:t> </a:t>
            </a:r>
            <a:r>
              <a:rPr lang="en-US" sz="2000" i="1" dirty="0" err="1" smtClean="0"/>
              <a:t>thông</a:t>
            </a:r>
            <a:r>
              <a:rPr lang="en-US" sz="2000" i="1" dirty="0" smtClean="0"/>
              <a:t> tin </a:t>
            </a:r>
            <a:r>
              <a:rPr lang="en-US" sz="2000" i="1" dirty="0" err="1" smtClean="0"/>
              <a:t>của</a:t>
            </a:r>
            <a:r>
              <a:rPr lang="en-US" sz="2000" i="1" dirty="0" smtClean="0"/>
              <a:t> </a:t>
            </a:r>
            <a:r>
              <a:rPr lang="en-US" sz="2000" i="1" dirty="0" err="1" smtClean="0"/>
              <a:t>một</a:t>
            </a:r>
            <a:r>
              <a:rPr lang="en-US" sz="2000" i="1" dirty="0" smtClean="0"/>
              <a:t> </a:t>
            </a:r>
            <a:r>
              <a:rPr lang="en-US" sz="2000" i="1" dirty="0" err="1" smtClean="0"/>
              <a:t>giá</a:t>
            </a:r>
            <a:r>
              <a:rPr lang="en-US" sz="2000" i="1" dirty="0" smtClean="0"/>
              <a:t> </a:t>
            </a:r>
            <a:r>
              <a:rPr lang="en-US" sz="2000" i="1" dirty="0" err="1" smtClean="0"/>
              <a:t>trị</a:t>
            </a:r>
            <a:r>
              <a:rPr lang="en-US" sz="2000" i="1" dirty="0" smtClean="0"/>
              <a:t> .</a:t>
            </a:r>
          </a:p>
          <a:p>
            <a:pPr>
              <a:buNone/>
            </a:pPr>
            <a:r>
              <a:rPr lang="en-US" sz="2000" b="1" i="1" dirty="0" smtClean="0">
                <a:solidFill>
                  <a:srgbClr val="FF0000"/>
                </a:solidFill>
              </a:rPr>
              <a:t>	</a:t>
            </a:r>
            <a:r>
              <a:rPr lang="en-US" sz="2000" b="1" dirty="0" err="1" smtClean="0">
                <a:solidFill>
                  <a:srgbClr val="FF0000"/>
                </a:solidFill>
              </a:rPr>
              <a:t>print_r</a:t>
            </a:r>
            <a:r>
              <a:rPr lang="en-US" sz="2000" b="1" dirty="0" smtClean="0">
                <a:solidFill>
                  <a:srgbClr val="FF0000"/>
                </a:solidFill>
              </a:rPr>
              <a:t>($</a:t>
            </a:r>
            <a:r>
              <a:rPr lang="en-US" sz="2000" b="1" dirty="0" err="1" smtClean="0">
                <a:solidFill>
                  <a:srgbClr val="FF0000"/>
                </a:solidFill>
              </a:rPr>
              <a:t>mang</a:t>
            </a:r>
            <a:r>
              <a:rPr lang="en-US" sz="2000" b="1" dirty="0" smtClean="0">
                <a:solidFill>
                  <a:srgbClr val="FF0000"/>
                </a:solidFill>
              </a:rPr>
              <a:t>);</a:t>
            </a:r>
          </a:p>
          <a:p>
            <a:pPr>
              <a:buNone/>
            </a:pPr>
            <a:endParaRPr lang="en-US" sz="2000" b="1" dirty="0" smtClean="0">
              <a:solidFill>
                <a:schemeClr val="tx2"/>
              </a:solidFill>
              <a:cs typeface="Arial" pitchFamily="34" charset="0"/>
            </a:endParaRPr>
          </a:p>
          <a:p>
            <a:pPr>
              <a:buNone/>
            </a:pPr>
            <a:r>
              <a:rPr lang="en-US" sz="2000" b="1" dirty="0" smtClean="0">
                <a:solidFill>
                  <a:schemeClr val="tx2"/>
                </a:solidFill>
                <a:cs typeface="Arial" pitchFamily="34" charset="0"/>
              </a:rPr>
              <a:t>2.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Sort()</a:t>
            </a:r>
            <a:endParaRPr lang="en-US" sz="2000" dirty="0" smtClean="0"/>
          </a:p>
          <a:p>
            <a:pPr>
              <a:buFontTx/>
              <a:buChar char="-"/>
            </a:pPr>
            <a:r>
              <a:rPr lang="en-US" sz="2000" i="1" dirty="0" err="1" smtClean="0"/>
              <a:t>Hàm</a:t>
            </a:r>
            <a:r>
              <a:rPr lang="en-US" sz="2000" i="1" dirty="0" smtClean="0"/>
              <a:t> sort() </a:t>
            </a:r>
            <a:r>
              <a:rPr lang="en-US" sz="2000" i="1" dirty="0" err="1" smtClean="0"/>
              <a:t>dùng</a:t>
            </a:r>
            <a:r>
              <a:rPr lang="en-US" sz="2000" i="1" dirty="0" smtClean="0"/>
              <a:t> </a:t>
            </a:r>
            <a:r>
              <a:rPr lang="en-US" sz="2000" i="1" dirty="0" err="1" smtClean="0"/>
              <a:t>để</a:t>
            </a:r>
            <a:r>
              <a:rPr lang="en-US" sz="2000" i="1" dirty="0" smtClean="0"/>
              <a:t> </a:t>
            </a:r>
            <a:r>
              <a:rPr lang="en-US" sz="2000" i="1" dirty="0" err="1" smtClean="0"/>
              <a:t>sắp</a:t>
            </a:r>
            <a:r>
              <a:rPr lang="en-US" sz="2000" i="1" dirty="0" smtClean="0"/>
              <a:t> </a:t>
            </a:r>
            <a:r>
              <a:rPr lang="en-US" sz="2000" i="1" dirty="0" err="1" smtClean="0"/>
              <a:t>xếp</a:t>
            </a:r>
            <a:r>
              <a:rPr lang="en-US" sz="2000" i="1" dirty="0" smtClean="0"/>
              <a:t> </a:t>
            </a:r>
            <a:r>
              <a:rPr lang="en-US" sz="2000" i="1" dirty="0" err="1" smtClean="0"/>
              <a:t>các</a:t>
            </a:r>
            <a:r>
              <a:rPr lang="en-US" sz="2000" i="1" dirty="0" smtClean="0"/>
              <a:t> </a:t>
            </a:r>
            <a:r>
              <a:rPr lang="en-US" sz="2000" i="1" dirty="0" err="1" smtClean="0"/>
              <a:t>phần</a:t>
            </a:r>
            <a:r>
              <a:rPr lang="en-US" sz="2000" i="1" dirty="0" smtClean="0"/>
              <a:t> </a:t>
            </a:r>
            <a:r>
              <a:rPr lang="en-US" sz="2000" i="1" dirty="0" err="1" smtClean="0"/>
              <a:t>tử</a:t>
            </a:r>
            <a:r>
              <a:rPr lang="en-US" sz="2000" i="1" dirty="0" smtClean="0"/>
              <a:t> </a:t>
            </a:r>
            <a:r>
              <a:rPr lang="en-US" sz="2000" i="1" dirty="0" err="1" smtClean="0"/>
              <a:t>trong</a:t>
            </a:r>
            <a:r>
              <a:rPr lang="en-US" sz="2000" i="1" dirty="0" smtClean="0"/>
              <a:t> </a:t>
            </a:r>
            <a:r>
              <a:rPr lang="en-US" sz="2000" i="1" dirty="0" err="1" smtClean="0"/>
              <a:t>mảng</a:t>
            </a:r>
            <a:r>
              <a:rPr lang="en-US" sz="2000" i="1" dirty="0" smtClean="0"/>
              <a:t> </a:t>
            </a:r>
            <a:r>
              <a:rPr lang="en-US" sz="2000" i="1" dirty="0" err="1" smtClean="0"/>
              <a:t>với</a:t>
            </a:r>
            <a:r>
              <a:rPr lang="en-US" sz="2000" i="1" dirty="0" smtClean="0"/>
              <a:t> </a:t>
            </a:r>
            <a:r>
              <a:rPr lang="en-US" sz="2000" i="1" dirty="0" err="1" smtClean="0"/>
              <a:t>giá</a:t>
            </a:r>
            <a:r>
              <a:rPr lang="en-US" sz="2000" i="1" dirty="0" smtClean="0"/>
              <a:t> </a:t>
            </a:r>
            <a:r>
              <a:rPr lang="en-US" sz="2000" i="1" dirty="0" err="1" smtClean="0"/>
              <a:t>trị</a:t>
            </a:r>
            <a:r>
              <a:rPr lang="en-US" sz="2000" i="1" dirty="0" smtClean="0"/>
              <a:t> </a:t>
            </a:r>
            <a:r>
              <a:rPr lang="en-US" sz="2000" i="1" dirty="0" err="1" smtClean="0"/>
              <a:t>tăng</a:t>
            </a:r>
            <a:r>
              <a:rPr lang="en-US" sz="2000" i="1" dirty="0" smtClean="0"/>
              <a:t> </a:t>
            </a:r>
            <a:r>
              <a:rPr lang="en-US" sz="2000" i="1" dirty="0" err="1" smtClean="0"/>
              <a:t>dần</a:t>
            </a:r>
            <a:r>
              <a:rPr lang="en-US" sz="2000" i="1" dirty="0" smtClean="0"/>
              <a:t>.</a:t>
            </a:r>
          </a:p>
          <a:p>
            <a:pPr>
              <a:buNone/>
            </a:pPr>
            <a:r>
              <a:rPr lang="en-US" sz="2000" b="1" i="1" dirty="0" smtClean="0">
                <a:solidFill>
                  <a:srgbClr val="FF0000"/>
                </a:solidFill>
              </a:rPr>
              <a:t>	</a:t>
            </a:r>
            <a:r>
              <a:rPr lang="en-US" sz="2000" b="1" dirty="0" smtClean="0">
                <a:solidFill>
                  <a:srgbClr val="FF0000"/>
                </a:solidFill>
              </a:rPr>
              <a:t>sort($</a:t>
            </a:r>
            <a:r>
              <a:rPr lang="en-US" sz="2000" b="1" dirty="0" err="1" smtClean="0">
                <a:solidFill>
                  <a:srgbClr val="FF0000"/>
                </a:solidFill>
              </a:rPr>
              <a:t>mang</a:t>
            </a:r>
            <a:r>
              <a:rPr lang="en-US" sz="2000" b="1" dirty="0" smtClean="0">
                <a:solidFill>
                  <a:srgbClr val="FF0000"/>
                </a:solidFill>
              </a:rPr>
              <a:t>);</a:t>
            </a:r>
          </a:p>
          <a:p>
            <a:pPr>
              <a:buNone/>
            </a:pPr>
            <a:endParaRPr lang="en-US" sz="2000" b="1" dirty="0" smtClean="0">
              <a:solidFill>
                <a:srgbClr val="FF0000"/>
              </a:solidFill>
            </a:endParaRPr>
          </a:p>
          <a:p>
            <a:pPr>
              <a:buNone/>
            </a:pPr>
            <a:r>
              <a:rPr lang="en-US" sz="2000" b="1" dirty="0" smtClean="0">
                <a:solidFill>
                  <a:schemeClr val="tx2"/>
                </a:solidFill>
                <a:cs typeface="Arial" pitchFamily="34" charset="0"/>
              </a:rPr>
              <a:t>3.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Rsort</a:t>
            </a:r>
            <a:r>
              <a:rPr lang="en-US" sz="2000" b="1" dirty="0" smtClean="0">
                <a:solidFill>
                  <a:schemeClr val="tx2"/>
                </a:solidFill>
                <a:cs typeface="Arial" pitchFamily="34" charset="0"/>
              </a:rPr>
              <a:t>()</a:t>
            </a:r>
            <a:endParaRPr lang="en-US" sz="2000" dirty="0" smtClean="0"/>
          </a:p>
          <a:p>
            <a:pPr>
              <a:buFontTx/>
              <a:buChar char="-"/>
            </a:pPr>
            <a:r>
              <a:rPr lang="en-US" sz="2000" i="1" dirty="0" err="1" smtClean="0"/>
              <a:t>Hàm</a:t>
            </a:r>
            <a:r>
              <a:rPr lang="en-US" sz="2000" i="1" dirty="0" smtClean="0"/>
              <a:t> </a:t>
            </a:r>
            <a:r>
              <a:rPr lang="en-US" sz="2000" i="1" dirty="0" err="1" smtClean="0"/>
              <a:t>rsort</a:t>
            </a:r>
            <a:r>
              <a:rPr lang="en-US" sz="2000" i="1" dirty="0" smtClean="0"/>
              <a:t>() </a:t>
            </a:r>
            <a:r>
              <a:rPr lang="en-US" sz="2000" i="1" dirty="0" err="1" smtClean="0"/>
              <a:t>dùng</a:t>
            </a:r>
            <a:r>
              <a:rPr lang="en-US" sz="2000" i="1" dirty="0" smtClean="0"/>
              <a:t> </a:t>
            </a:r>
            <a:r>
              <a:rPr lang="en-US" sz="2000" i="1" dirty="0" err="1" smtClean="0"/>
              <a:t>để</a:t>
            </a:r>
            <a:r>
              <a:rPr lang="en-US" sz="2000" i="1" dirty="0" smtClean="0"/>
              <a:t> </a:t>
            </a:r>
            <a:r>
              <a:rPr lang="en-US" sz="2000" i="1" dirty="0" err="1" smtClean="0"/>
              <a:t>sắp</a:t>
            </a:r>
            <a:r>
              <a:rPr lang="en-US" sz="2000" i="1" dirty="0" smtClean="0"/>
              <a:t> </a:t>
            </a:r>
            <a:r>
              <a:rPr lang="en-US" sz="2000" i="1" dirty="0" err="1" smtClean="0"/>
              <a:t>xếp</a:t>
            </a:r>
            <a:r>
              <a:rPr lang="en-US" sz="2000" i="1" dirty="0" smtClean="0"/>
              <a:t> </a:t>
            </a:r>
            <a:r>
              <a:rPr lang="en-US" sz="2000" i="1" dirty="0" err="1" smtClean="0"/>
              <a:t>các</a:t>
            </a:r>
            <a:r>
              <a:rPr lang="en-US" sz="2000" i="1" dirty="0" smtClean="0"/>
              <a:t> </a:t>
            </a:r>
            <a:r>
              <a:rPr lang="en-US" sz="2000" i="1" dirty="0" err="1" smtClean="0"/>
              <a:t>phần</a:t>
            </a:r>
            <a:r>
              <a:rPr lang="en-US" sz="2000" i="1" dirty="0" smtClean="0"/>
              <a:t> </a:t>
            </a:r>
            <a:r>
              <a:rPr lang="en-US" sz="2000" i="1" dirty="0" err="1" smtClean="0"/>
              <a:t>tử</a:t>
            </a:r>
            <a:r>
              <a:rPr lang="en-US" sz="2000" i="1" dirty="0" smtClean="0"/>
              <a:t> </a:t>
            </a:r>
            <a:r>
              <a:rPr lang="en-US" sz="2000" i="1" dirty="0" err="1" smtClean="0"/>
              <a:t>trong</a:t>
            </a:r>
            <a:r>
              <a:rPr lang="en-US" sz="2000" i="1" dirty="0" smtClean="0"/>
              <a:t> </a:t>
            </a:r>
            <a:r>
              <a:rPr lang="en-US" sz="2000" i="1" dirty="0" err="1" smtClean="0"/>
              <a:t>mảng</a:t>
            </a:r>
            <a:r>
              <a:rPr lang="en-US" sz="2000" i="1" dirty="0" smtClean="0"/>
              <a:t> </a:t>
            </a:r>
            <a:r>
              <a:rPr lang="en-US" sz="2000" i="1" dirty="0" err="1" smtClean="0"/>
              <a:t>với</a:t>
            </a:r>
            <a:r>
              <a:rPr lang="en-US" sz="2000" i="1" dirty="0" smtClean="0"/>
              <a:t> </a:t>
            </a:r>
            <a:r>
              <a:rPr lang="en-US" sz="2000" i="1" dirty="0" err="1" smtClean="0"/>
              <a:t>giá</a:t>
            </a:r>
            <a:r>
              <a:rPr lang="en-US" sz="2000" i="1" dirty="0" smtClean="0"/>
              <a:t> </a:t>
            </a:r>
            <a:r>
              <a:rPr lang="en-US" sz="2000" i="1" dirty="0" err="1" smtClean="0"/>
              <a:t>trị</a:t>
            </a:r>
            <a:r>
              <a:rPr lang="en-US" sz="2000" i="1" dirty="0" smtClean="0"/>
              <a:t> </a:t>
            </a:r>
            <a:r>
              <a:rPr lang="en-US" sz="2000" i="1" dirty="0" err="1" smtClean="0"/>
              <a:t>giảm</a:t>
            </a:r>
            <a:r>
              <a:rPr lang="en-US" sz="2000" i="1" dirty="0" smtClean="0"/>
              <a:t> </a:t>
            </a:r>
            <a:r>
              <a:rPr lang="en-US" sz="2000" i="1" dirty="0" err="1" smtClean="0"/>
              <a:t>dần</a:t>
            </a:r>
            <a:r>
              <a:rPr lang="en-US" sz="2000" i="1" dirty="0" smtClean="0"/>
              <a:t>.</a:t>
            </a:r>
          </a:p>
          <a:p>
            <a:pPr>
              <a:buNone/>
            </a:pPr>
            <a:r>
              <a:rPr lang="en-US" sz="2000" b="1" i="1" dirty="0" smtClean="0">
                <a:solidFill>
                  <a:srgbClr val="FF0000"/>
                </a:solidFill>
              </a:rPr>
              <a:t>	</a:t>
            </a:r>
            <a:r>
              <a:rPr lang="en-US" sz="2000" b="1" dirty="0" err="1" smtClean="0">
                <a:solidFill>
                  <a:srgbClr val="FF0000"/>
                </a:solidFill>
              </a:rPr>
              <a:t>rsort</a:t>
            </a:r>
            <a:r>
              <a:rPr lang="en-US" sz="2000" b="1" dirty="0" smtClean="0">
                <a:solidFill>
                  <a:srgbClr val="FF0000"/>
                </a:solidFill>
              </a:rPr>
              <a:t>($</a:t>
            </a:r>
            <a:r>
              <a:rPr lang="en-US" sz="2000" b="1" dirty="0" err="1" smtClean="0">
                <a:solidFill>
                  <a:srgbClr val="FF0000"/>
                </a:solidFill>
              </a:rPr>
              <a:t>mang</a:t>
            </a:r>
            <a:r>
              <a:rPr lang="en-US" sz="2000" b="1" dirty="0" smtClean="0">
                <a:solidFill>
                  <a:srgbClr val="FF0000"/>
                </a:solidFill>
              </a:rPr>
              <a:t>);</a:t>
            </a:r>
          </a:p>
          <a:p>
            <a:pPr>
              <a:buNone/>
            </a:pPr>
            <a:endParaRPr lang="en-US" sz="2000" b="1" i="1" dirty="0" smtClean="0">
              <a:solidFill>
                <a:srgbClr val="FF0000"/>
              </a:solidFill>
            </a:endParaRPr>
          </a:p>
          <a:p>
            <a:pPr>
              <a:buNone/>
            </a:pPr>
            <a:r>
              <a:rPr lang="en-US" sz="2000" b="1" dirty="0" smtClean="0">
                <a:solidFill>
                  <a:schemeClr val="tx2"/>
                </a:solidFill>
                <a:cs typeface="Arial" pitchFamily="34" charset="0"/>
              </a:rPr>
              <a:t>4.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Count()</a:t>
            </a:r>
            <a:endParaRPr lang="en-US" sz="2000" dirty="0" smtClean="0"/>
          </a:p>
          <a:p>
            <a:pPr>
              <a:buFontTx/>
              <a:buChar char="-"/>
            </a:pPr>
            <a:r>
              <a:rPr lang="en-US" sz="2000" i="1" dirty="0" err="1" smtClean="0"/>
              <a:t>Hàm</a:t>
            </a:r>
            <a:r>
              <a:rPr lang="en-US" sz="2000" i="1" dirty="0" smtClean="0"/>
              <a:t> count() </a:t>
            </a:r>
            <a:r>
              <a:rPr lang="en-US" sz="2000" i="1" dirty="0" err="1" smtClean="0"/>
              <a:t>dùng</a:t>
            </a:r>
            <a:r>
              <a:rPr lang="en-US" sz="2000" i="1" dirty="0" smtClean="0"/>
              <a:t> </a:t>
            </a:r>
            <a:r>
              <a:rPr lang="en-US" sz="2000" i="1" dirty="0" err="1" smtClean="0"/>
              <a:t>để</a:t>
            </a:r>
            <a:r>
              <a:rPr lang="en-US" sz="2000" i="1" dirty="0" smtClean="0"/>
              <a:t> </a:t>
            </a:r>
            <a:r>
              <a:rPr lang="en-US" sz="2000" i="1" dirty="0" err="1" smtClean="0"/>
              <a:t>đếm</a:t>
            </a:r>
            <a:r>
              <a:rPr lang="en-US" sz="2000" i="1" dirty="0" smtClean="0"/>
              <a:t> </a:t>
            </a:r>
            <a:r>
              <a:rPr lang="en-US" sz="2000" i="1" dirty="0" err="1" smtClean="0"/>
              <a:t>số</a:t>
            </a:r>
            <a:r>
              <a:rPr lang="en-US" sz="2000" i="1" dirty="0" smtClean="0"/>
              <a:t> </a:t>
            </a:r>
            <a:r>
              <a:rPr lang="en-US" sz="2000" i="1" dirty="0" err="1" smtClean="0"/>
              <a:t>phần</a:t>
            </a:r>
            <a:r>
              <a:rPr lang="en-US" sz="2000" i="1" dirty="0" smtClean="0"/>
              <a:t> </a:t>
            </a:r>
            <a:r>
              <a:rPr lang="en-US" sz="2000" i="1" dirty="0" err="1" smtClean="0"/>
              <a:t>tử</a:t>
            </a:r>
            <a:r>
              <a:rPr lang="en-US" sz="2000" i="1" dirty="0" smtClean="0"/>
              <a:t> </a:t>
            </a:r>
            <a:r>
              <a:rPr lang="en-US" sz="2000" i="1" dirty="0" err="1" smtClean="0"/>
              <a:t>của</a:t>
            </a:r>
            <a:r>
              <a:rPr lang="en-US" sz="2000" i="1" dirty="0" smtClean="0"/>
              <a:t> </a:t>
            </a:r>
            <a:r>
              <a:rPr lang="en-US" sz="2000" i="1" dirty="0" err="1" smtClean="0"/>
              <a:t>một</a:t>
            </a:r>
            <a:r>
              <a:rPr lang="en-US" sz="2000" i="1" dirty="0" smtClean="0"/>
              <a:t> </a:t>
            </a:r>
            <a:r>
              <a:rPr lang="en-US" sz="2000" i="1" dirty="0" err="1" smtClean="0"/>
              <a:t>mảng</a:t>
            </a:r>
            <a:r>
              <a:rPr lang="en-US" sz="2000" i="1" dirty="0" smtClean="0"/>
              <a:t>. </a:t>
            </a:r>
            <a:r>
              <a:rPr lang="en-US" sz="2000" i="1" dirty="0" err="1" smtClean="0"/>
              <a:t>Nó</a:t>
            </a:r>
            <a:r>
              <a:rPr lang="en-US" sz="2000" i="1" dirty="0" smtClean="0"/>
              <a:t> </a:t>
            </a:r>
            <a:r>
              <a:rPr lang="en-US" sz="2000" i="1" dirty="0" err="1" smtClean="0"/>
              <a:t>sẽ</a:t>
            </a:r>
            <a:r>
              <a:rPr lang="en-US" sz="2000" i="1" dirty="0" smtClean="0"/>
              <a:t> </a:t>
            </a:r>
            <a:r>
              <a:rPr lang="en-US" sz="2000" i="1" dirty="0" err="1" smtClean="0"/>
              <a:t>nhận</a:t>
            </a:r>
            <a:r>
              <a:rPr lang="en-US" sz="2000" i="1" dirty="0" smtClean="0"/>
              <a:t> </a:t>
            </a:r>
            <a:r>
              <a:rPr lang="en-US" sz="2000" i="1" dirty="0" err="1" smtClean="0"/>
              <a:t>vào</a:t>
            </a:r>
            <a:r>
              <a:rPr lang="en-US" sz="2000" i="1" dirty="0" smtClean="0"/>
              <a:t> </a:t>
            </a:r>
            <a:r>
              <a:rPr lang="en-US" sz="2000" i="1" dirty="0" err="1" smtClean="0"/>
              <a:t>một</a:t>
            </a:r>
            <a:r>
              <a:rPr lang="en-US" sz="2000" i="1" dirty="0" smtClean="0"/>
              <a:t> </a:t>
            </a:r>
            <a:r>
              <a:rPr lang="en-US" sz="2000" i="1" dirty="0" err="1" smtClean="0"/>
              <a:t>mảng</a:t>
            </a:r>
            <a:r>
              <a:rPr lang="en-US" sz="2000" i="1" dirty="0" smtClean="0"/>
              <a:t> </a:t>
            </a:r>
            <a:r>
              <a:rPr lang="en-US" sz="2000" i="1" dirty="0" err="1" smtClean="0"/>
              <a:t>và</a:t>
            </a:r>
            <a:r>
              <a:rPr lang="en-US" sz="2000" i="1" dirty="0" smtClean="0"/>
              <a:t> </a:t>
            </a:r>
            <a:r>
              <a:rPr lang="en-US" sz="2000" i="1" dirty="0" err="1" smtClean="0"/>
              <a:t>trả</a:t>
            </a:r>
            <a:r>
              <a:rPr lang="en-US" sz="2000" i="1" dirty="0" smtClean="0"/>
              <a:t> </a:t>
            </a:r>
            <a:r>
              <a:rPr lang="en-US" sz="2000" i="1" dirty="0" err="1" smtClean="0"/>
              <a:t>về</a:t>
            </a:r>
            <a:r>
              <a:rPr lang="en-US" sz="2000" i="1" dirty="0" smtClean="0"/>
              <a:t> </a:t>
            </a:r>
            <a:r>
              <a:rPr lang="en-US" sz="2000" i="1" dirty="0" err="1" smtClean="0"/>
              <a:t>một</a:t>
            </a:r>
            <a:r>
              <a:rPr lang="en-US" sz="2000" i="1" dirty="0" smtClean="0"/>
              <a:t> </a:t>
            </a:r>
            <a:r>
              <a:rPr lang="en-US" sz="2000" i="1" dirty="0" err="1" smtClean="0"/>
              <a:t>số</a:t>
            </a:r>
            <a:r>
              <a:rPr lang="en-US" sz="2000" i="1" dirty="0" smtClean="0"/>
              <a:t> </a:t>
            </a:r>
            <a:r>
              <a:rPr lang="en-US" sz="2000" i="1" dirty="0" err="1" smtClean="0"/>
              <a:t>nguyên</a:t>
            </a:r>
            <a:r>
              <a:rPr lang="en-US" sz="2000" i="1" dirty="0" smtClean="0"/>
              <a:t> </a:t>
            </a:r>
            <a:r>
              <a:rPr lang="en-US" sz="2000" i="1" dirty="0" err="1" smtClean="0"/>
              <a:t>bằng</a:t>
            </a:r>
            <a:r>
              <a:rPr lang="en-US" sz="2000" i="1" dirty="0" smtClean="0"/>
              <a:t> </a:t>
            </a:r>
            <a:r>
              <a:rPr lang="en-US" sz="2000" i="1" dirty="0" err="1" smtClean="0"/>
              <a:t>với</a:t>
            </a:r>
            <a:r>
              <a:rPr lang="en-US" sz="2000" i="1" dirty="0" smtClean="0"/>
              <a:t> </a:t>
            </a:r>
            <a:r>
              <a:rPr lang="en-US" sz="2000" i="1" dirty="0" err="1" smtClean="0"/>
              <a:t>số</a:t>
            </a:r>
            <a:r>
              <a:rPr lang="en-US" sz="2000" i="1" dirty="0" smtClean="0"/>
              <a:t> </a:t>
            </a:r>
            <a:r>
              <a:rPr lang="en-US" sz="2000" i="1" dirty="0" err="1" smtClean="0"/>
              <a:t>phần</a:t>
            </a:r>
            <a:r>
              <a:rPr lang="en-US" sz="2000" i="1" dirty="0" smtClean="0"/>
              <a:t> </a:t>
            </a:r>
            <a:r>
              <a:rPr lang="en-US" sz="2000" i="1" dirty="0" err="1" smtClean="0"/>
              <a:t>tử</a:t>
            </a:r>
            <a:r>
              <a:rPr lang="en-US" sz="2000" i="1" dirty="0" smtClean="0"/>
              <a:t> </a:t>
            </a:r>
            <a:r>
              <a:rPr lang="en-US" sz="2000" i="1" dirty="0" err="1" smtClean="0"/>
              <a:t>tồn</a:t>
            </a:r>
            <a:r>
              <a:rPr lang="en-US" sz="2000" i="1" dirty="0" smtClean="0"/>
              <a:t> </a:t>
            </a:r>
            <a:r>
              <a:rPr lang="en-US" sz="2000" i="1" dirty="0" err="1" smtClean="0"/>
              <a:t>tại</a:t>
            </a:r>
            <a:r>
              <a:rPr lang="en-US" sz="2000" i="1" dirty="0" smtClean="0"/>
              <a:t> </a:t>
            </a:r>
            <a:r>
              <a:rPr lang="en-US" sz="2000" i="1" dirty="0" err="1" smtClean="0"/>
              <a:t>trong</a:t>
            </a:r>
            <a:r>
              <a:rPr lang="en-US" sz="2000" i="1" dirty="0" smtClean="0"/>
              <a:t> </a:t>
            </a:r>
            <a:r>
              <a:rPr lang="en-US" sz="2000" i="1" dirty="0" err="1" smtClean="0"/>
              <a:t>mảng</a:t>
            </a:r>
            <a:r>
              <a:rPr lang="en-US" sz="2000" i="1" dirty="0" smtClean="0"/>
              <a:t> </a:t>
            </a:r>
            <a:r>
              <a:rPr lang="en-US" sz="2000" i="1" dirty="0" err="1" smtClean="0"/>
              <a:t>đó</a:t>
            </a:r>
            <a:r>
              <a:rPr lang="en-US" sz="2000" i="1" dirty="0" smtClean="0"/>
              <a:t>.</a:t>
            </a:r>
          </a:p>
          <a:p>
            <a:pPr>
              <a:buNone/>
            </a:pPr>
            <a:r>
              <a:rPr lang="en-US" sz="2000" b="1" i="1" dirty="0" smtClean="0">
                <a:solidFill>
                  <a:srgbClr val="FF0000"/>
                </a:solidFill>
              </a:rPr>
              <a:t>	</a:t>
            </a:r>
            <a:r>
              <a:rPr lang="en-US" sz="2000" b="1" dirty="0" smtClean="0">
                <a:solidFill>
                  <a:srgbClr val="FF0000"/>
                </a:solidFill>
              </a:rPr>
              <a:t>count($</a:t>
            </a:r>
            <a:r>
              <a:rPr lang="en-US" sz="2000" b="1" dirty="0" err="1" smtClean="0">
                <a:solidFill>
                  <a:srgbClr val="FF0000"/>
                </a:solidFill>
              </a:rPr>
              <a:t>mang</a:t>
            </a:r>
            <a:r>
              <a:rPr lang="en-US" sz="2000" b="1" dirty="0" smtClean="0">
                <a:solidFill>
                  <a:srgbClr val="FF0000"/>
                </a:solidFill>
              </a:rPr>
              <a:t>);</a:t>
            </a:r>
          </a:p>
          <a:p>
            <a:pPr>
              <a:buNone/>
            </a:pP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6172200" cy="838200"/>
          </a:xfrm>
        </p:spPr>
        <p:txBody>
          <a:bodyPr>
            <a:normAutofit/>
          </a:bodyPr>
          <a:lstStyle/>
          <a:p>
            <a:r>
              <a:rPr lang="en-US" sz="2400" b="1" smtClean="0">
                <a:solidFill>
                  <a:srgbClr val="FF0000"/>
                </a:solidFill>
                <a:effectLst>
                  <a:outerShdw blurRad="38100" dist="38100" dir="2700000" algn="tl">
                    <a:srgbClr val="000000">
                      <a:alpha val="43137"/>
                    </a:srgbClr>
                  </a:outerShdw>
                </a:effectLst>
              </a:rPr>
              <a:t>MỘT SỐ HÀM HỖ TRỢ MẢNG TRONG PHP</a:t>
            </a:r>
            <a:endParaRPr lang="en-US" sz="24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2900" y="838201"/>
            <a:ext cx="6172200" cy="7330019"/>
          </a:xfrm>
        </p:spPr>
        <p:txBody>
          <a:bodyPr>
            <a:normAutofit/>
          </a:bodyPr>
          <a:lstStyle/>
          <a:p>
            <a:pPr>
              <a:buNone/>
            </a:pPr>
            <a:r>
              <a:rPr lang="en-US" sz="2000" b="1" dirty="0" smtClean="0">
                <a:solidFill>
                  <a:schemeClr val="tx2"/>
                </a:solidFill>
                <a:cs typeface="Arial" pitchFamily="34" charset="0"/>
              </a:rPr>
              <a:t>5. </a:t>
            </a:r>
            <a:r>
              <a:rPr lang="en-US" sz="2000" b="1" dirty="0" err="1" smtClean="0">
                <a:solidFill>
                  <a:schemeClr val="tx2"/>
                </a:solidFill>
                <a:cs typeface="Arial" pitchFamily="34" charset="0"/>
              </a:rPr>
              <a:t>Hàm</a:t>
            </a:r>
            <a:r>
              <a:rPr lang="en-US" sz="2000" b="1" dirty="0" smtClean="0">
                <a:solidFill>
                  <a:schemeClr val="tx2"/>
                </a:solidFill>
                <a:cs typeface="Arial" pitchFamily="34" charset="0"/>
              </a:rPr>
              <a:t> </a:t>
            </a:r>
            <a:r>
              <a:rPr lang="en-US" sz="2000" b="1" dirty="0" err="1" smtClean="0">
                <a:solidFill>
                  <a:schemeClr val="tx2"/>
                </a:solidFill>
                <a:cs typeface="Arial" pitchFamily="34" charset="0"/>
              </a:rPr>
              <a:t>In_array</a:t>
            </a:r>
            <a:r>
              <a:rPr lang="en-US" sz="2000" b="1" dirty="0" smtClean="0">
                <a:solidFill>
                  <a:schemeClr val="tx2"/>
                </a:solidFill>
                <a:cs typeface="Arial" pitchFamily="34" charset="0"/>
              </a:rPr>
              <a:t>()</a:t>
            </a:r>
            <a:endParaRPr lang="en-US" sz="2000" dirty="0" smtClean="0"/>
          </a:p>
          <a:p>
            <a:pPr>
              <a:buFontTx/>
              <a:buChar char="-"/>
            </a:pPr>
            <a:r>
              <a:rPr lang="en-US" sz="2000" i="1" dirty="0" err="1" smtClean="0"/>
              <a:t>Hàm</a:t>
            </a:r>
            <a:r>
              <a:rPr lang="en-US" sz="2000" i="1" dirty="0" smtClean="0"/>
              <a:t> </a:t>
            </a:r>
            <a:r>
              <a:rPr lang="en-US" sz="2000" i="1" dirty="0" err="1" smtClean="0"/>
              <a:t>in_array</a:t>
            </a:r>
            <a:r>
              <a:rPr lang="en-US" sz="2000" i="1" dirty="0" smtClean="0"/>
              <a:t>() </a:t>
            </a:r>
            <a:r>
              <a:rPr lang="en-US" sz="2000" i="1" dirty="0" err="1" smtClean="0"/>
              <a:t>sẽ</a:t>
            </a:r>
            <a:r>
              <a:rPr lang="en-US" sz="2000" i="1" dirty="0" smtClean="0"/>
              <a:t> </a:t>
            </a:r>
            <a:r>
              <a:rPr lang="en-US" sz="2000" i="1" dirty="0" err="1" smtClean="0"/>
              <a:t>tìm</a:t>
            </a:r>
            <a:r>
              <a:rPr lang="en-US" sz="2000" i="1" dirty="0" smtClean="0"/>
              <a:t> </a:t>
            </a:r>
            <a:r>
              <a:rPr lang="en-US" sz="2000" i="1" dirty="0" err="1" smtClean="0"/>
              <a:t>sự</a:t>
            </a:r>
            <a:r>
              <a:rPr lang="en-US" sz="2000" i="1" dirty="0" smtClean="0"/>
              <a:t> </a:t>
            </a:r>
            <a:r>
              <a:rPr lang="en-US" sz="2000" i="1" dirty="0" err="1" smtClean="0"/>
              <a:t>tồn</a:t>
            </a:r>
            <a:r>
              <a:rPr lang="en-US" sz="2000" i="1" dirty="0" smtClean="0"/>
              <a:t> </a:t>
            </a:r>
            <a:r>
              <a:rPr lang="en-US" sz="2000" i="1" dirty="0" err="1" smtClean="0"/>
              <a:t>tại</a:t>
            </a:r>
            <a:r>
              <a:rPr lang="en-US" sz="2000" i="1" dirty="0" smtClean="0"/>
              <a:t> </a:t>
            </a:r>
            <a:r>
              <a:rPr lang="en-US" sz="2000" i="1" dirty="0" err="1" smtClean="0"/>
              <a:t>của</a:t>
            </a:r>
            <a:r>
              <a:rPr lang="en-US" sz="2000" i="1" dirty="0" smtClean="0"/>
              <a:t> </a:t>
            </a:r>
            <a:r>
              <a:rPr lang="en-US" sz="2000" i="1" dirty="0" err="1" smtClean="0"/>
              <a:t>một</a:t>
            </a:r>
            <a:r>
              <a:rPr lang="en-US" sz="2000" i="1" dirty="0" smtClean="0"/>
              <a:t> </a:t>
            </a:r>
            <a:r>
              <a:rPr lang="en-US" sz="2000" i="1" dirty="0" err="1" smtClean="0"/>
              <a:t>phần</a:t>
            </a:r>
            <a:r>
              <a:rPr lang="en-US" sz="2000" i="1" dirty="0" smtClean="0"/>
              <a:t> </a:t>
            </a:r>
            <a:r>
              <a:rPr lang="en-US" sz="2000" i="1" dirty="0" err="1" smtClean="0"/>
              <a:t>tử</a:t>
            </a:r>
            <a:r>
              <a:rPr lang="en-US" sz="2000" i="1" dirty="0" smtClean="0"/>
              <a:t> </a:t>
            </a:r>
            <a:r>
              <a:rPr lang="en-US" sz="2000" i="1" dirty="0" err="1" smtClean="0"/>
              <a:t>trong</a:t>
            </a:r>
            <a:r>
              <a:rPr lang="en-US" sz="2000" i="1" dirty="0" smtClean="0"/>
              <a:t> </a:t>
            </a:r>
            <a:r>
              <a:rPr lang="en-US" sz="2000" i="1" dirty="0" err="1" smtClean="0"/>
              <a:t>mảng</a:t>
            </a:r>
            <a:r>
              <a:rPr lang="en-US" sz="2000" i="1" dirty="0" smtClean="0"/>
              <a:t>, </a:t>
            </a:r>
            <a:r>
              <a:rPr lang="en-US" sz="2000" i="1" dirty="0" err="1" smtClean="0"/>
              <a:t>và</a:t>
            </a:r>
            <a:r>
              <a:rPr lang="en-US" sz="2000" i="1" dirty="0" smtClean="0"/>
              <a:t> </a:t>
            </a:r>
            <a:r>
              <a:rPr lang="en-US" sz="2000" i="1" dirty="0" err="1" smtClean="0"/>
              <a:t>trả</a:t>
            </a:r>
            <a:r>
              <a:rPr lang="en-US" sz="2000" i="1" dirty="0" smtClean="0"/>
              <a:t> </a:t>
            </a:r>
            <a:r>
              <a:rPr lang="en-US" sz="2000" i="1" dirty="0" err="1" smtClean="0"/>
              <a:t>về</a:t>
            </a:r>
            <a:r>
              <a:rPr lang="en-US" sz="2000" i="1" dirty="0" smtClean="0"/>
              <a:t> </a:t>
            </a:r>
            <a:r>
              <a:rPr lang="en-US" sz="2000" i="1" dirty="0" err="1" smtClean="0"/>
              <a:t>kết</a:t>
            </a:r>
            <a:r>
              <a:rPr lang="en-US" sz="2000" i="1" dirty="0" smtClean="0"/>
              <a:t> </a:t>
            </a:r>
            <a:r>
              <a:rPr lang="en-US" sz="2000" i="1" dirty="0" err="1" smtClean="0"/>
              <a:t>quả</a:t>
            </a:r>
            <a:r>
              <a:rPr lang="en-US" sz="2000" i="1" dirty="0" smtClean="0"/>
              <a:t> </a:t>
            </a:r>
            <a:r>
              <a:rPr lang="en-US" sz="2000" i="1" dirty="0" err="1" smtClean="0"/>
              <a:t>là</a:t>
            </a:r>
            <a:r>
              <a:rPr lang="en-US" sz="2000" i="1" dirty="0" smtClean="0"/>
              <a:t> TRUE </a:t>
            </a:r>
            <a:r>
              <a:rPr lang="en-US" sz="2000" i="1" dirty="0" err="1" smtClean="0"/>
              <a:t>hoặc</a:t>
            </a:r>
            <a:r>
              <a:rPr lang="en-US" sz="2000" i="1" dirty="0" smtClean="0"/>
              <a:t> FALSE</a:t>
            </a:r>
          </a:p>
          <a:p>
            <a:pPr>
              <a:buFontTx/>
              <a:buChar char="-"/>
            </a:pPr>
            <a:endParaRPr lang="en-US" sz="2000" i="1" dirty="0" smtClean="0"/>
          </a:p>
          <a:p>
            <a:pPr>
              <a:buNone/>
            </a:pPr>
            <a:r>
              <a:rPr lang="en-US" sz="2000" b="1" dirty="0" err="1" smtClean="0">
                <a:solidFill>
                  <a:srgbClr val="FF0000"/>
                </a:solidFill>
              </a:rPr>
              <a:t>Ví</a:t>
            </a:r>
            <a:r>
              <a:rPr lang="en-US" sz="2000" b="1" dirty="0" smtClean="0">
                <a:solidFill>
                  <a:srgbClr val="FF0000"/>
                </a:solidFill>
              </a:rPr>
              <a:t> </a:t>
            </a:r>
            <a:r>
              <a:rPr lang="en-US" sz="2000" b="1" dirty="0" err="1" smtClean="0">
                <a:solidFill>
                  <a:srgbClr val="FF0000"/>
                </a:solidFill>
              </a:rPr>
              <a:t>dụ</a:t>
            </a:r>
            <a:r>
              <a:rPr lang="en-US" sz="2000" b="1" dirty="0" smtClean="0">
                <a:solidFill>
                  <a:srgbClr val="FF0000"/>
                </a:solidFill>
              </a:rPr>
              <a:t>:</a:t>
            </a:r>
          </a:p>
          <a:p>
            <a:pPr>
              <a:buNone/>
            </a:pPr>
            <a:r>
              <a:rPr lang="en-US" sz="2000" b="1" dirty="0" smtClean="0">
                <a:solidFill>
                  <a:srgbClr val="FF0000"/>
                </a:solidFill>
              </a:rPr>
              <a:t>	$</a:t>
            </a:r>
            <a:r>
              <a:rPr lang="en-US" sz="2000" b="1" dirty="0" err="1" smtClean="0">
                <a:solidFill>
                  <a:srgbClr val="FF0000"/>
                </a:solidFill>
              </a:rPr>
              <a:t>mang</a:t>
            </a:r>
            <a:r>
              <a:rPr lang="en-US" sz="2000" b="1" dirty="0" smtClean="0">
                <a:solidFill>
                  <a:srgbClr val="FF0000"/>
                </a:solidFill>
              </a:rPr>
              <a:t> = array("</a:t>
            </a:r>
            <a:r>
              <a:rPr lang="en-US" sz="2000" b="1" dirty="0" err="1" smtClean="0">
                <a:solidFill>
                  <a:srgbClr val="FF0000"/>
                </a:solidFill>
              </a:rPr>
              <a:t>Học</a:t>
            </a:r>
            <a:r>
              <a:rPr lang="en-US" sz="2000" b="1" dirty="0" smtClean="0">
                <a:solidFill>
                  <a:srgbClr val="FF0000"/>
                </a:solidFill>
              </a:rPr>
              <a:t>", "</a:t>
            </a:r>
            <a:r>
              <a:rPr lang="en-US" sz="2000" b="1" dirty="0" err="1" smtClean="0">
                <a:solidFill>
                  <a:srgbClr val="FF0000"/>
                </a:solidFill>
              </a:rPr>
              <a:t>Lập</a:t>
            </a:r>
            <a:r>
              <a:rPr lang="en-US" sz="2000" b="1" dirty="0" smtClean="0">
                <a:solidFill>
                  <a:srgbClr val="FF0000"/>
                </a:solidFill>
              </a:rPr>
              <a:t>", "</a:t>
            </a:r>
            <a:r>
              <a:rPr lang="en-US" sz="2000" b="1" dirty="0" err="1" smtClean="0">
                <a:solidFill>
                  <a:srgbClr val="FF0000"/>
                </a:solidFill>
              </a:rPr>
              <a:t>Trình</a:t>
            </a:r>
            <a:r>
              <a:rPr lang="en-US" sz="2000" b="1" dirty="0" smtClean="0">
                <a:solidFill>
                  <a:srgbClr val="FF0000"/>
                </a:solidFill>
              </a:rPr>
              <a:t>", "Web", "PHP");</a:t>
            </a:r>
          </a:p>
          <a:p>
            <a:pPr>
              <a:buNone/>
            </a:pPr>
            <a:r>
              <a:rPr lang="en-US" sz="2000" b="1" dirty="0" smtClean="0">
                <a:solidFill>
                  <a:srgbClr val="FF0000"/>
                </a:solidFill>
              </a:rPr>
              <a:t>	$result = </a:t>
            </a:r>
            <a:r>
              <a:rPr lang="en-US" sz="2000" b="1" dirty="0" err="1" smtClean="0">
                <a:solidFill>
                  <a:srgbClr val="FF0000"/>
                </a:solidFill>
              </a:rPr>
              <a:t>in_array</a:t>
            </a:r>
            <a:r>
              <a:rPr lang="en-US" sz="2000" b="1" dirty="0" smtClean="0">
                <a:solidFill>
                  <a:srgbClr val="FF0000"/>
                </a:solidFill>
              </a:rPr>
              <a:t>("PHP", $</a:t>
            </a:r>
            <a:r>
              <a:rPr lang="en-US" sz="2000" b="1" dirty="0" err="1" smtClean="0">
                <a:solidFill>
                  <a:srgbClr val="FF0000"/>
                </a:solidFill>
              </a:rPr>
              <a:t>mang</a:t>
            </a:r>
            <a:r>
              <a:rPr lang="en-US" sz="2000" b="1" dirty="0" smtClean="0">
                <a:solidFill>
                  <a:srgbClr val="FF0000"/>
                </a:solidFill>
              </a:rPr>
              <a:t>);</a:t>
            </a:r>
          </a:p>
          <a:p>
            <a:pPr>
              <a:buNone/>
            </a:pPr>
            <a:r>
              <a:rPr lang="en-US" sz="2000" b="1" dirty="0" smtClean="0">
                <a:solidFill>
                  <a:srgbClr val="FF0000"/>
                </a:solidFill>
              </a:rPr>
              <a:t>	echo $result.'&lt;</a:t>
            </a:r>
            <a:r>
              <a:rPr lang="en-US" sz="2000" b="1" dirty="0" err="1" smtClean="0">
                <a:solidFill>
                  <a:srgbClr val="FF0000"/>
                </a:solidFill>
              </a:rPr>
              <a:t>br</a:t>
            </a:r>
            <a:r>
              <a:rPr lang="en-US" sz="2000" b="1" dirty="0" smtClean="0">
                <a:solidFill>
                  <a:srgbClr val="FF0000"/>
                </a:solidFill>
              </a:rPr>
              <a:t> /&gt;';</a:t>
            </a:r>
          </a:p>
          <a:p>
            <a:pPr>
              <a:buNone/>
            </a:pPr>
            <a:r>
              <a:rPr lang="en-US" sz="2000" b="1" dirty="0" smtClean="0">
                <a:solidFill>
                  <a:srgbClr val="FF0000"/>
                </a:solidFill>
              </a:rPr>
              <a:t>	$result = </a:t>
            </a:r>
            <a:r>
              <a:rPr lang="en-US" sz="2000" b="1" dirty="0" err="1" smtClean="0">
                <a:solidFill>
                  <a:srgbClr val="FF0000"/>
                </a:solidFill>
              </a:rPr>
              <a:t>in_array</a:t>
            </a:r>
            <a:r>
              <a:rPr lang="en-US" sz="2000" b="1" dirty="0" smtClean="0">
                <a:solidFill>
                  <a:srgbClr val="FF0000"/>
                </a:solidFill>
              </a:rPr>
              <a:t>("HTML", $</a:t>
            </a:r>
            <a:r>
              <a:rPr lang="en-US" sz="2000" b="1" dirty="0" err="1" smtClean="0">
                <a:solidFill>
                  <a:srgbClr val="FF0000"/>
                </a:solidFill>
              </a:rPr>
              <a:t>mang</a:t>
            </a:r>
            <a:r>
              <a:rPr lang="en-US" sz="2000" b="1" dirty="0" smtClean="0">
                <a:solidFill>
                  <a:srgbClr val="FF0000"/>
                </a:solidFill>
              </a:rPr>
              <a:t>);</a:t>
            </a:r>
          </a:p>
          <a:p>
            <a:pPr>
              <a:buNone/>
            </a:pPr>
            <a:r>
              <a:rPr lang="en-US" sz="2000" b="1" dirty="0" smtClean="0">
                <a:solidFill>
                  <a:srgbClr val="FF0000"/>
                </a:solidFill>
              </a:rPr>
              <a:t>	echo $result.'&lt;</a:t>
            </a:r>
            <a:r>
              <a:rPr lang="en-US" sz="2000" b="1" dirty="0" err="1" smtClean="0">
                <a:solidFill>
                  <a:srgbClr val="FF0000"/>
                </a:solidFill>
              </a:rPr>
              <a:t>br</a:t>
            </a:r>
            <a:r>
              <a:rPr lang="en-US" sz="2000" b="1" dirty="0" smtClean="0">
                <a:solidFill>
                  <a:srgbClr val="FF0000"/>
                </a:solidFill>
              </a:rPr>
              <a:t> /&gt;';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2573</TotalTime>
  <Words>501</Words>
  <Application>Microsoft Office PowerPoint</Application>
  <PresentationFormat>On-screen Show (4:3)</PresentationFormat>
  <Paragraphs>176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BÀI GIẢNG PHP (BUỔI 2) NHẬP MÔN LẬP TRÌNH PHP (TIẾP THEO)</vt:lpstr>
      <vt:lpstr>CÁC PHƯƠNG THỨC TRUYỀN DỮ LIỆU</vt:lpstr>
      <vt:lpstr>CÁC PHƯƠNG THỨC TRUYỀN DỮ LIỆU</vt:lpstr>
      <vt:lpstr>CÁC PHƯƠNG THỨC TRUYỀN DỮ LIỆU</vt:lpstr>
      <vt:lpstr>MẢNG TRONG PHP</vt:lpstr>
      <vt:lpstr>MẢNG TRONG PHP</vt:lpstr>
      <vt:lpstr>MẢNG TRONG PHP</vt:lpstr>
      <vt:lpstr>MỘT SỐ HÀM HỖ TRỢ MẢNG TRONG PHP</vt:lpstr>
      <vt:lpstr>MỘT SỐ HÀM HỖ TRỢ MẢNG TRONG PHP</vt:lpstr>
      <vt:lpstr>HÀM TRONG PHP</vt:lpstr>
      <vt:lpstr>HÀM TRONG PHP</vt:lpstr>
      <vt:lpstr>MỘT SỐ HÀM XÂY DỰNG SẴN TRONG PHP</vt:lpstr>
      <vt:lpstr>MỘT SỐ HÀM XÂY DỰNG SẴN TRONG PHP</vt:lpstr>
      <vt:lpstr>THỰC HÀNH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HTML (BUỔI 1) NHẬP MÔN HTML</dc:title>
  <dc:creator>ASUS</dc:creator>
  <cp:lastModifiedBy>Windows 8.1X86 M1</cp:lastModifiedBy>
  <cp:revision>436</cp:revision>
  <dcterms:created xsi:type="dcterms:W3CDTF">2013-08-15T02:04:34Z</dcterms:created>
  <dcterms:modified xsi:type="dcterms:W3CDTF">2016-02-17T13:42:14Z</dcterms:modified>
</cp:coreProperties>
</file>