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1"/>
  </p:sldMasterIdLst>
  <p:notesMasterIdLst>
    <p:notesMasterId r:id="rId6"/>
  </p:notesMasterIdLst>
  <p:sldIdLst>
    <p:sldId id="1389" r:id="rId2"/>
    <p:sldId id="1377" r:id="rId3"/>
    <p:sldId id="1325" r:id="rId4"/>
    <p:sldId id="1345" r:id="rId5"/>
  </p:sldIdLst>
  <p:sldSz cx="9906000" cy="6858000" type="A4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1pPr>
    <a:lvl2pPr marL="457011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2pPr>
    <a:lvl3pPr marL="91402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3pPr>
    <a:lvl4pPr marL="137103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4pPr>
    <a:lvl5pPr marL="182804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5pPr>
    <a:lvl6pPr marL="2285051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6pPr>
    <a:lvl7pPr marL="2742060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7pPr>
    <a:lvl8pPr marL="3199070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8pPr>
    <a:lvl9pPr marL="3656080" algn="l" defTabSz="91402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3">
          <p15:clr>
            <a:srgbClr val="A4A3A4"/>
          </p15:clr>
        </p15:guide>
        <p15:guide id="2" orient="horz" pos="278">
          <p15:clr>
            <a:srgbClr val="A4A3A4"/>
          </p15:clr>
        </p15:guide>
        <p15:guide id="3" orient="horz" pos="5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orient="horz" pos="1480">
          <p15:clr>
            <a:srgbClr val="A4A3A4"/>
          </p15:clr>
        </p15:guide>
        <p15:guide id="6" orient="horz" pos="3929">
          <p15:clr>
            <a:srgbClr val="A4A3A4"/>
          </p15:clr>
        </p15:guide>
        <p15:guide id="7" orient="horz" pos="1344">
          <p15:clr>
            <a:srgbClr val="A4A3A4"/>
          </p15:clr>
        </p15:guide>
        <p15:guide id="8" orient="horz" pos="1389">
          <p15:clr>
            <a:srgbClr val="A4A3A4"/>
          </p15:clr>
        </p15:guide>
        <p15:guide id="9" pos="285">
          <p15:clr>
            <a:srgbClr val="A4A3A4"/>
          </p15:clr>
        </p15:guide>
        <p15:guide id="10" pos="3279">
          <p15:clr>
            <a:srgbClr val="A4A3A4"/>
          </p15:clr>
        </p15:guide>
        <p15:guide id="11" pos="2984">
          <p15:clr>
            <a:srgbClr val="A4A3A4"/>
          </p15:clr>
        </p15:guide>
        <p15:guide id="12" pos="5116">
          <p15:clr>
            <a:srgbClr val="A4A3A4"/>
          </p15:clr>
        </p15:guide>
        <p15:guide id="13" pos="5978">
          <p15:clr>
            <a:srgbClr val="A4A3A4"/>
          </p15:clr>
        </p15:guide>
        <p15:guide id="14" orient="horz" pos="777">
          <p15:clr>
            <a:srgbClr val="A4A3A4"/>
          </p15:clr>
        </p15:guide>
        <p15:guide id="15" orient="horz" pos="1049">
          <p15:clr>
            <a:srgbClr val="A4A3A4"/>
          </p15:clr>
        </p15:guide>
        <p15:guide id="16" orient="horz" pos="2614">
          <p15:clr>
            <a:srgbClr val="A4A3A4"/>
          </p15:clr>
        </p15:guide>
        <p15:guide id="17" pos="1827">
          <p15:clr>
            <a:srgbClr val="A4A3A4"/>
          </p15:clr>
        </p15:guide>
        <p15:guide id="18" pos="6091">
          <p15:clr>
            <a:srgbClr val="A4A3A4"/>
          </p15:clr>
        </p15:guide>
        <p15:guide id="19" orient="horz" pos="504">
          <p15:clr>
            <a:srgbClr val="A4A3A4"/>
          </p15:clr>
        </p15:guide>
        <p15:guide id="20" orient="horz" pos="867">
          <p15:clr>
            <a:srgbClr val="A4A3A4"/>
          </p15:clr>
        </p15:guide>
        <p15:guide id="21" orient="horz" pos="3974">
          <p15:clr>
            <a:srgbClr val="A4A3A4"/>
          </p15:clr>
        </p15:guide>
        <p15:guide id="22" orient="horz" pos="1117">
          <p15:clr>
            <a:srgbClr val="A4A3A4"/>
          </p15:clr>
        </p15:guide>
        <p15:guide id="23" orient="horz" pos="731">
          <p15:clr>
            <a:srgbClr val="A4A3A4"/>
          </p15:clr>
        </p15:guide>
        <p15:guide id="24" orient="horz" pos="572">
          <p15:clr>
            <a:srgbClr val="A4A3A4"/>
          </p15:clr>
        </p15:guide>
        <p15:guide id="25" pos="126">
          <p15:clr>
            <a:srgbClr val="A4A3A4"/>
          </p15:clr>
        </p15:guide>
        <p15:guide id="26" pos="6046">
          <p15:clr>
            <a:srgbClr val="A4A3A4"/>
          </p15:clr>
        </p15:guide>
        <p15:guide id="27" pos="6114">
          <p15:clr>
            <a:srgbClr val="A4A3A4"/>
          </p15:clr>
        </p15:guide>
        <p15:guide id="28" pos="1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67AC"/>
    <a:srgbClr val="A50021"/>
    <a:srgbClr val="004370"/>
    <a:srgbClr val="6B86AD"/>
    <a:srgbClr val="236B23"/>
    <a:srgbClr val="005A99"/>
    <a:srgbClr val="B7DEE8"/>
    <a:srgbClr val="CD6209"/>
    <a:srgbClr val="005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86272" autoAdjust="0"/>
  </p:normalViewPr>
  <p:slideViewPr>
    <p:cSldViewPr showGuides="1">
      <p:cViewPr varScale="1">
        <p:scale>
          <a:sx n="73" d="100"/>
          <a:sy n="73" d="100"/>
        </p:scale>
        <p:origin x="600" y="36"/>
      </p:cViewPr>
      <p:guideLst>
        <p:guide orient="horz" pos="1003"/>
        <p:guide orient="horz" pos="278"/>
        <p:guide orient="horz" pos="5"/>
        <p:guide orient="horz" pos="822"/>
        <p:guide orient="horz" pos="1480"/>
        <p:guide orient="horz" pos="3929"/>
        <p:guide orient="horz" pos="1344"/>
        <p:guide orient="horz" pos="1389"/>
        <p:guide pos="285"/>
        <p:guide pos="3279"/>
        <p:guide pos="2984"/>
        <p:guide pos="5116"/>
        <p:guide pos="5978"/>
        <p:guide orient="horz" pos="777"/>
        <p:guide orient="horz" pos="1049"/>
        <p:guide orient="horz" pos="2614"/>
        <p:guide pos="1827"/>
        <p:guide pos="6091"/>
        <p:guide orient="horz" pos="504"/>
        <p:guide orient="horz" pos="867"/>
        <p:guide orient="horz" pos="3974"/>
        <p:guide orient="horz" pos="1117"/>
        <p:guide orient="horz" pos="731"/>
        <p:guide orient="horz" pos="572"/>
        <p:guide pos="126"/>
        <p:guide pos="6046"/>
        <p:guide pos="6114"/>
        <p:guide pos="194"/>
      </p:guideLst>
    </p:cSldViewPr>
  </p:slideViewPr>
  <p:outlineViewPr>
    <p:cViewPr>
      <p:scale>
        <a:sx n="33" d="100"/>
        <a:sy n="33" d="100"/>
      </p:scale>
      <p:origin x="0" y="162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11" y="1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9966D22-3276-466B-85D4-ABA335FE91AB}" type="datetimeFigureOut">
              <a:rPr lang="ko-KR" altLang="en-US"/>
              <a:pPr>
                <a:defRPr/>
              </a:pPr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496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0" tIns="46095" rIns="92190" bIns="4609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5" y="4749087"/>
            <a:ext cx="5492750" cy="4499133"/>
          </a:xfrm>
          <a:prstGeom prst="rect">
            <a:avLst/>
          </a:prstGeom>
        </p:spPr>
        <p:txBody>
          <a:bodyPr vert="horz" lIns="92190" tIns="46095" rIns="92190" bIns="46095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96437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11" y="9496437"/>
            <a:ext cx="2975240" cy="499903"/>
          </a:xfrm>
          <a:prstGeom prst="rect">
            <a:avLst/>
          </a:prstGeom>
        </p:spPr>
        <p:txBody>
          <a:bodyPr vert="horz" lIns="92190" tIns="46095" rIns="92190" bIns="460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2FBDADD-6CEB-448A-A6D9-B6CBBA414CD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12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제목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 userDrawn="1"/>
        </p:nvSpPr>
        <p:spPr>
          <a:xfrm>
            <a:off x="3851336" y="64842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011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02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03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04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5051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206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19907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608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fld id="{5E923AFD-7A16-4DC7-A581-9AEFA75FD12B}" type="slidenum"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/>
              <a:t>‹#›</a:t>
            </a:fld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288000" y="764704"/>
            <a:ext cx="9360000" cy="59445"/>
            <a:chOff x="6972300" y="2173288"/>
            <a:chExt cx="2316163" cy="358775"/>
          </a:xfrm>
        </p:grpSpPr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6972300" y="2173288"/>
              <a:ext cx="2316163" cy="3587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 flipH="1">
              <a:off x="6972300" y="2173288"/>
              <a:ext cx="17817" cy="35877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5" name="Line 8"/>
          <p:cNvSpPr>
            <a:spLocks noChangeShapeType="1"/>
          </p:cNvSpPr>
          <p:nvPr userDrawn="1"/>
        </p:nvSpPr>
        <p:spPr bwMode="auto">
          <a:xfrm>
            <a:off x="279399" y="6453336"/>
            <a:ext cx="93600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FBC4F21-F52D-C3BB-FCC1-AA8ACE0BC0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23443"/>
            <a:ext cx="751095" cy="262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본문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 userDrawn="1"/>
        </p:nvSpPr>
        <p:spPr>
          <a:xfrm>
            <a:off x="3851336" y="648425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1pPr>
            <a:lvl2pPr marL="457011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2pPr>
            <a:lvl3pPr marL="91402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3pPr>
            <a:lvl4pPr marL="137103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4pPr>
            <a:lvl5pPr marL="182804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5pPr>
            <a:lvl6pPr marL="2285051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6pPr>
            <a:lvl7pPr marL="274206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7pPr>
            <a:lvl8pPr marL="319907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8pPr>
            <a:lvl9pPr marL="3656080" algn="l" defTabSz="91402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pitchFamily="50" charset="-127"/>
                <a:cs typeface="+mn-cs"/>
              </a:defRPr>
            </a:lvl9pPr>
          </a:lstStyle>
          <a:p>
            <a:pPr algn="ctr"/>
            <a:fld id="{5E923AFD-7A16-4DC7-A581-9AEFA75FD12B}" type="slidenum">
              <a:rPr lang="ko-KR" altLang="en-US" sz="1000" smtClean="0">
                <a:latin typeface="+mn-ea"/>
                <a:ea typeface="+mn-ea"/>
              </a:rPr>
              <a:pPr algn="ctr"/>
              <a:t>‹#›</a:t>
            </a:fld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 hasCustomPrompt="1"/>
          </p:nvPr>
        </p:nvSpPr>
        <p:spPr>
          <a:xfrm>
            <a:off x="279399" y="166626"/>
            <a:ext cx="7157877" cy="454062"/>
          </a:xfrm>
          <a:prstGeom prst="rect">
            <a:avLst/>
          </a:prstGeom>
        </p:spPr>
        <p:txBody>
          <a:bodyPr>
            <a:noAutofit/>
          </a:bodyPr>
          <a:lstStyle>
            <a:lvl1pPr indent="0" algn="l">
              <a:spcBef>
                <a:spcPts val="0"/>
              </a:spcBef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1.1.1 </a:t>
            </a:r>
            <a:r>
              <a:rPr lang="ko-KR" altLang="en-US" dirty="0"/>
              <a:t>셋째 항목 </a:t>
            </a:r>
            <a:r>
              <a:rPr lang="en-US" altLang="ko-KR" dirty="0"/>
              <a:t>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7622754" y="7938"/>
            <a:ext cx="2016646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Ⅰ. </a:t>
            </a:r>
            <a:r>
              <a:rPr lang="ko-KR" altLang="en-US" dirty="0"/>
              <a:t>환경분석</a:t>
            </a:r>
            <a:r>
              <a:rPr lang="en-US" altLang="ko-KR" dirty="0"/>
              <a:t> 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6" name="텍스트 개체 틀 14"/>
          <p:cNvSpPr>
            <a:spLocks noGrp="1"/>
          </p:cNvSpPr>
          <p:nvPr>
            <p:ph type="body" sz="quarter" idx="11" hasCustomPrompt="1"/>
          </p:nvPr>
        </p:nvSpPr>
        <p:spPr>
          <a:xfrm>
            <a:off x="7622754" y="260648"/>
            <a:ext cx="2016646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0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첫째 항목 </a:t>
            </a:r>
            <a:r>
              <a:rPr lang="en-US" altLang="ko-KR" dirty="0"/>
              <a:t>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7" name="텍스트 개체 틀 14"/>
          <p:cNvSpPr>
            <a:spLocks noGrp="1"/>
          </p:cNvSpPr>
          <p:nvPr>
            <p:ph type="body" sz="quarter" idx="12" hasCustomPrompt="1"/>
          </p:nvPr>
        </p:nvSpPr>
        <p:spPr>
          <a:xfrm>
            <a:off x="7622754" y="518483"/>
            <a:ext cx="2016646" cy="24622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 dirty="0"/>
              <a:t>1.1 </a:t>
            </a:r>
            <a:r>
              <a:rPr lang="ko-KR" altLang="en-US" dirty="0"/>
              <a:t>둘째 항목 </a:t>
            </a:r>
            <a:r>
              <a:rPr lang="en-US" altLang="ko-KR" dirty="0"/>
              <a:t>– 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 hasCustomPrompt="1"/>
          </p:nvPr>
        </p:nvSpPr>
        <p:spPr>
          <a:xfrm>
            <a:off x="288000" y="909215"/>
            <a:ext cx="9351400" cy="755589"/>
          </a:xfrm>
          <a:prstGeom prst="rect">
            <a:avLst/>
          </a:prstGeo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</a:p>
        </p:txBody>
      </p:sp>
      <p:grpSp>
        <p:nvGrpSpPr>
          <p:cNvPr id="22" name="그룹 21"/>
          <p:cNvGrpSpPr/>
          <p:nvPr userDrawn="1"/>
        </p:nvGrpSpPr>
        <p:grpSpPr>
          <a:xfrm>
            <a:off x="288000" y="764704"/>
            <a:ext cx="9360000" cy="59445"/>
            <a:chOff x="6972300" y="2173288"/>
            <a:chExt cx="2316163" cy="358775"/>
          </a:xfrm>
        </p:grpSpPr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6972300" y="2173288"/>
              <a:ext cx="2316163" cy="358775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 flipH="1">
              <a:off x="6972300" y="2173288"/>
              <a:ext cx="17817" cy="358775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Line 8"/>
          <p:cNvSpPr>
            <a:spLocks noChangeShapeType="1"/>
          </p:cNvSpPr>
          <p:nvPr userDrawn="1"/>
        </p:nvSpPr>
        <p:spPr bwMode="auto">
          <a:xfrm>
            <a:off x="279399" y="6453336"/>
            <a:ext cx="936000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380381-51F9-8CFD-0071-3118E54956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6523443"/>
            <a:ext cx="751095" cy="26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.표지_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0F015C-F2B4-DF2A-C05D-BA06BC25CE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7" r:id="rId2"/>
    <p:sldLayoutId id="214748366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/>
        </p:nvSpPr>
        <p:spPr bwMode="auto">
          <a:xfrm>
            <a:off x="1641000" y="1340346"/>
            <a:ext cx="6624000" cy="612490"/>
          </a:xfrm>
          <a:prstGeom prst="rect">
            <a:avLst/>
          </a:prstGeom>
          <a:solidFill>
            <a:srgbClr val="004370"/>
          </a:solidFill>
          <a:ln w="6350" algn="ctr">
            <a:solidFill>
              <a:srgbClr val="FFFFFF">
                <a:lumMod val="50000"/>
              </a:srgbClr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+mn-lt"/>
                <a:ea typeface="나눔고딕" panose="020D0604000000000000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Franklin Gothic Medium" pitchFamily="34" charset="0"/>
                <a:ea typeface="SimHei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분석모델정의서</a:t>
            </a: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1641000" y="1953272"/>
            <a:ext cx="6624000" cy="3851992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46800" tIns="288000" rIns="46800" bIns="46800" anchor="t"/>
          <a:lstStyle>
            <a:defPPr>
              <a:defRPr lang="en-US"/>
            </a:defPPr>
            <a:lvl1pPr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1pPr>
            <a:lvl2pPr marL="4572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2pPr>
            <a:lvl3pPr marL="9144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3pPr>
            <a:lvl4pPr marL="13716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4pPr>
            <a:lvl5pPr marL="1828800" algn="l" rtl="0" eaLnBrk="0" fontAlgn="base" hangingPunct="0">
              <a:lnSpc>
                <a:spcPct val="105000"/>
              </a:lnSpc>
              <a:spcBef>
                <a:spcPct val="35000"/>
              </a:spcBef>
              <a:spcAft>
                <a:spcPct val="0"/>
              </a:spcAft>
              <a:buClr>
                <a:srgbClr val="008400"/>
              </a:buClr>
              <a:buChar char="•"/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Franklin Gothic Medium" pitchFamily="34" charset="0"/>
                <a:ea typeface="산돌고딕 M" pitchFamily="18" charset="-127"/>
                <a:cs typeface="+mn-cs"/>
              </a:defRPr>
            </a:lvl9pPr>
          </a:lstStyle>
          <a:p>
            <a:pPr lvl="2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None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금융 요약 자동화 시스템 구축 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None/>
              <a:defRPr/>
            </a:pPr>
            <a:r>
              <a:rPr lang="ko-KR" altLang="en-US" sz="20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과제 정의</a:t>
            </a:r>
            <a:endParaRPr lang="en-US" altLang="ko-KR" sz="20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r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None/>
              <a:defRPr/>
            </a:pPr>
            <a:endParaRPr lang="en-US" altLang="ko-KR" sz="16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r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None/>
              <a:defRPr/>
            </a:pPr>
            <a:endParaRPr lang="en-US" altLang="ko-KR" sz="16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r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None/>
              <a:defRPr/>
            </a:pPr>
            <a:r>
              <a:rPr lang="ko-KR" altLang="en-US" sz="16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 강서 </a:t>
            </a:r>
            <a:r>
              <a:rPr lang="ko-KR" altLang="en-US" sz="1600" dirty="0" err="1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폴리텍</a:t>
            </a:r>
            <a:r>
              <a:rPr lang="ko-KR" altLang="en-US" sz="16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대학교 </a:t>
            </a:r>
            <a:endParaRPr lang="en-US" altLang="ko-KR" sz="16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2" algn="r" eaLnBrk="1" hangingPunct="1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Clr>
                <a:srgbClr val="007DC5"/>
              </a:buClr>
              <a:buNone/>
              <a:defRPr/>
            </a:pPr>
            <a:r>
              <a:rPr lang="ko-KR" altLang="en-US" sz="16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 금융과 </a:t>
            </a:r>
            <a:r>
              <a:rPr lang="en-US" altLang="ko-KR" sz="16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dirty="0">
                <a:solidFill>
                  <a:srgbClr val="1F497D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방현민</a:t>
            </a:r>
            <a:endParaRPr lang="en-US" altLang="ko-KR" sz="1600" dirty="0">
              <a:solidFill>
                <a:srgbClr val="1F497D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5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E69507D-5424-702F-71CB-07C04BE649E9}"/>
              </a:ext>
            </a:extLst>
          </p:cNvPr>
          <p:cNvGrpSpPr/>
          <p:nvPr/>
        </p:nvGrpSpPr>
        <p:grpSpPr>
          <a:xfrm>
            <a:off x="4114356" y="1573526"/>
            <a:ext cx="1600644" cy="1952734"/>
            <a:chOff x="4114356" y="1573526"/>
            <a:chExt cx="1600644" cy="195273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465C74-D33A-1A9B-85D9-01BE29E08A56}"/>
                </a:ext>
              </a:extLst>
            </p:cNvPr>
            <p:cNvSpPr/>
            <p:nvPr/>
          </p:nvSpPr>
          <p:spPr>
            <a:xfrm>
              <a:off x="4114356" y="1932560"/>
              <a:ext cx="1600644" cy="15937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E5423-40CB-BE57-4440-077FFEDB1104}"/>
                </a:ext>
              </a:extLst>
            </p:cNvPr>
            <p:cNvSpPr txBox="1"/>
            <p:nvPr/>
          </p:nvSpPr>
          <p:spPr>
            <a:xfrm>
              <a:off x="4120061" y="1573526"/>
              <a:ext cx="1481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웹 서버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0B8464-F4BF-BCF6-5299-09BB1D66046D}"/>
                </a:ext>
              </a:extLst>
            </p:cNvPr>
            <p:cNvSpPr txBox="1"/>
            <p:nvPr/>
          </p:nvSpPr>
          <p:spPr>
            <a:xfrm>
              <a:off x="4142570" y="2598605"/>
              <a:ext cx="14364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/>
                <a:t>AWS ubuntu</a:t>
              </a:r>
              <a:endParaRPr lang="ko-KR" altLang="en-US" sz="1100" dirty="0"/>
            </a:p>
          </p:txBody>
        </p:sp>
      </p:grpSp>
      <p:sp>
        <p:nvSpPr>
          <p:cNvPr id="6" name="제목 19">
            <a:extLst>
              <a:ext uri="{FF2B5EF4-FFF2-40B4-BE49-F238E27FC236}">
                <a16:creationId xmlns:a16="http://schemas.microsoft.com/office/drawing/2014/main" id="{F4D525F2-9727-533D-546B-39235FFF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99" y="166626"/>
            <a:ext cx="7157877" cy="454062"/>
          </a:xfrm>
        </p:spPr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시스템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97310-73C5-2A1F-5BA8-F0ED7681624B}"/>
              </a:ext>
            </a:extLst>
          </p:cNvPr>
          <p:cNvSpPr txBox="1"/>
          <p:nvPr/>
        </p:nvSpPr>
        <p:spPr>
          <a:xfrm>
            <a:off x="824455" y="3885294"/>
            <a:ext cx="818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매일 </a:t>
            </a:r>
            <a:r>
              <a:rPr lang="en-US" altLang="ko-KR" dirty="0"/>
              <a:t>09</a:t>
            </a:r>
            <a:r>
              <a:rPr lang="ko-KR" altLang="en-US" dirty="0"/>
              <a:t>시 기준 기존 데이터들로 만든 학습용 데이터를 데이터 베이스에 추가</a:t>
            </a:r>
          </a:p>
        </p:txBody>
      </p:sp>
    </p:spTree>
    <p:extLst>
      <p:ext uri="{BB962C8B-B14F-4D97-AF65-F5344CB8AC3E}">
        <p14:creationId xmlns:p14="http://schemas.microsoft.com/office/powerpoint/2010/main" val="292102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</a:t>
            </a:r>
            <a:r>
              <a:rPr lang="ko-KR" altLang="en-US" dirty="0"/>
              <a:t>분석 과제 정의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12CBBF-FAE1-49C6-8DD9-B6DB3B0B2F44}"/>
              </a:ext>
            </a:extLst>
          </p:cNvPr>
          <p:cNvSpPr/>
          <p:nvPr/>
        </p:nvSpPr>
        <p:spPr>
          <a:xfrm>
            <a:off x="279399" y="903368"/>
            <a:ext cx="1602908" cy="1205005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분석</a:t>
            </a:r>
            <a:endParaRPr kumimoji="0" lang="en-US" altLang="ko-KR" sz="20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대상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852F2D6-3E8D-4FA0-AEB8-0B6A639DF805}"/>
              </a:ext>
            </a:extLst>
          </p:cNvPr>
          <p:cNvSpPr/>
          <p:nvPr/>
        </p:nvSpPr>
        <p:spPr>
          <a:xfrm>
            <a:off x="289965" y="3355546"/>
            <a:ext cx="1584176" cy="136815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분석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목표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8E1591A-C753-4BEC-AC0E-EA0F16D74C8F}"/>
              </a:ext>
            </a:extLst>
          </p:cNvPr>
          <p:cNvSpPr/>
          <p:nvPr/>
        </p:nvSpPr>
        <p:spPr>
          <a:xfrm>
            <a:off x="279399" y="4988455"/>
            <a:ext cx="1594742" cy="1368152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프로세스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0965F01-948A-4703-8E4B-341FD53277EF}"/>
              </a:ext>
            </a:extLst>
          </p:cNvPr>
          <p:cNvSpPr/>
          <p:nvPr/>
        </p:nvSpPr>
        <p:spPr>
          <a:xfrm>
            <a:off x="2170339" y="903368"/>
            <a:ext cx="7469061" cy="1205005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금융데이터</a:t>
            </a:r>
            <a:endParaRPr kumimoji="0" lang="en-US" altLang="ko-KR" sz="15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9D5074-6578-41A8-8EE8-7C8AA182E861}"/>
              </a:ext>
            </a:extLst>
          </p:cNvPr>
          <p:cNvSpPr/>
          <p:nvPr/>
        </p:nvSpPr>
        <p:spPr>
          <a:xfrm>
            <a:off x="2170339" y="3355546"/>
            <a:ext cx="7469061" cy="1368152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고객의 계좌 및 대출 정보를 통합한 요약 데이터를 주기적으로 생성 및 저장함으로써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금융 데이터 분석과 리포팅에 활용할 수 있는 기반을 마련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FBE19F-EE6D-4DFA-A7FC-767D2B98891F}"/>
              </a:ext>
            </a:extLst>
          </p:cNvPr>
          <p:cNvSpPr/>
          <p:nvPr/>
        </p:nvSpPr>
        <p:spPr>
          <a:xfrm>
            <a:off x="279399" y="2185151"/>
            <a:ext cx="1602908" cy="109361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Pain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ker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Point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A66DE-4A47-453A-B9CD-78D3798BD57B}"/>
              </a:ext>
            </a:extLst>
          </p:cNvPr>
          <p:cNvSpPr/>
          <p:nvPr/>
        </p:nvSpPr>
        <p:spPr>
          <a:xfrm>
            <a:off x="2170339" y="2185151"/>
            <a:ext cx="7469061" cy="1093617"/>
          </a:xfrm>
          <a:prstGeom prst="rect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다양한 테이블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5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account_info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5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loan_info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등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 흩어져 있는 고객 정보를 통합 분석하는 작업이 수동으로 진행됨</a:t>
            </a:r>
            <a:r>
              <a:rPr kumimoji="0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.</a:t>
            </a:r>
            <a:r>
              <a:rPr kumimoji="0" lang="ko-KR" altLang="en-US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이를 자동화하여 운영 효율성과 정확도를 상승필요</a:t>
            </a:r>
            <a:endParaRPr kumimoji="0" lang="en-US" altLang="ko-KR" sz="15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955EBC-4B99-5D82-FCB3-0771FE2F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88" y="968394"/>
            <a:ext cx="1383501" cy="948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6D7FA1-1C5A-7B31-EF36-23F206C55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4760858"/>
            <a:ext cx="1522530" cy="158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F6DCF-2246-3E75-B54E-5EF4FB5B7DB1}"/>
              </a:ext>
            </a:extLst>
          </p:cNvPr>
          <p:cNvSpPr/>
          <p:nvPr/>
        </p:nvSpPr>
        <p:spPr>
          <a:xfrm>
            <a:off x="475998" y="1613339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>
                <a:solidFill>
                  <a:prstClr val="white"/>
                </a:solidFill>
              </a:rPr>
              <a:t>1. </a:t>
            </a:r>
            <a:r>
              <a:rPr lang="ko-KR" altLang="en-US" sz="1100" b="1" kern="0">
                <a:solidFill>
                  <a:prstClr val="white"/>
                </a:solidFill>
              </a:rPr>
              <a:t>입력 데이터</a:t>
            </a:r>
            <a:endParaRPr lang="ko-KR" altLang="en-US" sz="1100" b="1" kern="0" dirty="0">
              <a:solidFill>
                <a:prstClr val="white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194F44-07C3-412C-E47F-70B0674A5AF3}"/>
              </a:ext>
            </a:extLst>
          </p:cNvPr>
          <p:cNvSpPr/>
          <p:nvPr/>
        </p:nvSpPr>
        <p:spPr>
          <a:xfrm>
            <a:off x="301774" y="1349772"/>
            <a:ext cx="2908715" cy="493734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082B70-30F1-0AEB-B7C0-6FC7EF82AF0F}"/>
              </a:ext>
            </a:extLst>
          </p:cNvPr>
          <p:cNvSpPr txBox="1"/>
          <p:nvPr/>
        </p:nvSpPr>
        <p:spPr>
          <a:xfrm>
            <a:off x="562954" y="202905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금융데이터</a:t>
            </a:r>
            <a:endParaRPr lang="en-US" altLang="ko-KR" sz="11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2FE505-CC92-5E83-06DF-50AAB84FDE0C}"/>
              </a:ext>
            </a:extLst>
          </p:cNvPr>
          <p:cNvSpPr/>
          <p:nvPr/>
        </p:nvSpPr>
        <p:spPr>
          <a:xfrm>
            <a:off x="427088" y="2924937"/>
            <a:ext cx="2526093" cy="338562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kern="0" dirty="0">
                <a:solidFill>
                  <a:prstClr val="white"/>
                </a:solidFill>
              </a:rPr>
              <a:t>2. </a:t>
            </a:r>
            <a:r>
              <a:rPr lang="ko-KR" altLang="en-US" sz="1100" b="1" kern="0" dirty="0">
                <a:solidFill>
                  <a:prstClr val="white"/>
                </a:solidFill>
              </a:rPr>
              <a:t>로직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99472E-160E-E68F-FB6C-9E696703902D}"/>
              </a:ext>
            </a:extLst>
          </p:cNvPr>
          <p:cNvSpPr txBox="1"/>
          <p:nvPr/>
        </p:nvSpPr>
        <p:spPr>
          <a:xfrm>
            <a:off x="317325" y="3444431"/>
            <a:ext cx="2745618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고객 계좌 잔액 및 대출 금액을 </a:t>
            </a:r>
            <a:r>
              <a:rPr lang="en-US" altLang="ko-KR" sz="1100" dirty="0"/>
              <a:t>SQL</a:t>
            </a:r>
            <a:r>
              <a:rPr lang="ko-KR" altLang="en-US" sz="1100" dirty="0"/>
              <a:t>로 집계</a:t>
            </a:r>
          </a:p>
          <a:p>
            <a:pPr marL="171450" indent="-171450">
              <a:buFontTx/>
              <a:buChar char="-"/>
            </a:pPr>
            <a:endParaRPr lang="ko-KR" altLang="en-US" sz="1100" dirty="0"/>
          </a:p>
          <a:p>
            <a:pPr marL="171450" indent="-171450">
              <a:buFontTx/>
              <a:buChar char="-"/>
            </a:pPr>
            <a:r>
              <a:rPr lang="en-US" altLang="ko-KR" sz="1100" dirty="0" err="1"/>
              <a:t>customer_finance_summary</a:t>
            </a:r>
            <a:r>
              <a:rPr lang="en-US" altLang="ko-KR" sz="1100" dirty="0"/>
              <a:t> </a:t>
            </a:r>
            <a:r>
              <a:rPr lang="ko-KR" altLang="en-US" sz="1100" dirty="0"/>
              <a:t>테이블에 결과 추가 </a:t>
            </a:r>
            <a:r>
              <a:rPr lang="en-US" altLang="ko-KR" sz="1100" dirty="0"/>
              <a:t>(append </a:t>
            </a:r>
            <a:r>
              <a:rPr lang="ko-KR" altLang="en-US" sz="1100" dirty="0"/>
              <a:t>방식</a:t>
            </a:r>
            <a:r>
              <a:rPr lang="en-US" altLang="ko-KR" sz="1100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Python </a:t>
            </a:r>
            <a:r>
              <a:rPr lang="ko-KR" altLang="en-US" sz="1100" dirty="0"/>
              <a:t>스크립트에서 예외 처리 및 실행 로그 구현</a:t>
            </a:r>
          </a:p>
          <a:p>
            <a:pPr marL="171450" indent="-171450">
              <a:buFontTx/>
              <a:buChar char="-"/>
            </a:pPr>
            <a:endParaRPr lang="ko-KR" altLang="en-US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AWS </a:t>
            </a:r>
            <a:r>
              <a:rPr lang="ko-KR" altLang="en-US" sz="1100" dirty="0"/>
              <a:t>서버에서 </a:t>
            </a:r>
            <a:r>
              <a:rPr lang="en-US" altLang="ko-KR" sz="1100" dirty="0"/>
              <a:t>Crontab </a:t>
            </a:r>
            <a:r>
              <a:rPr lang="ko-KR" altLang="en-US" sz="1100" dirty="0"/>
              <a:t>등록을 통해 매일 정기 실행 자동화</a:t>
            </a:r>
            <a:endParaRPr lang="en-US" altLang="ko-KR" sz="1100" dirty="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F9A281DF-86E4-2550-B5B8-90C3F735D7C3}"/>
              </a:ext>
            </a:extLst>
          </p:cNvPr>
          <p:cNvSpPr/>
          <p:nvPr/>
        </p:nvSpPr>
        <p:spPr>
          <a:xfrm>
            <a:off x="5221966" y="2524957"/>
            <a:ext cx="2387586" cy="1035663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금융데이터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73B52B-5437-B827-4647-8C1ABB7CEBC9}"/>
              </a:ext>
            </a:extLst>
          </p:cNvPr>
          <p:cNvSpPr txBox="1"/>
          <p:nvPr/>
        </p:nvSpPr>
        <p:spPr>
          <a:xfrm>
            <a:off x="5970765" y="225659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금융데이터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EA41812-0A32-21E9-1BD6-3A688B876413}"/>
              </a:ext>
            </a:extLst>
          </p:cNvPr>
          <p:cNvSpPr/>
          <p:nvPr/>
        </p:nvSpPr>
        <p:spPr>
          <a:xfrm>
            <a:off x="4509788" y="3784065"/>
            <a:ext cx="3632887" cy="339898"/>
          </a:xfrm>
          <a:prstGeom prst="rect">
            <a:avLst/>
          </a:prstGeom>
          <a:solidFill>
            <a:srgbClr val="2C6AB6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spcBef>
                <a:spcPct val="20000"/>
              </a:spcBef>
              <a:spcAft>
                <a:spcPct val="0"/>
              </a:spcAft>
            </a:pPr>
            <a:r>
              <a:rPr lang="ko-KR" altLang="en-US" sz="1100" dirty="0"/>
              <a:t>고객 계좌 잔액 및 대출 금액을 </a:t>
            </a:r>
            <a:r>
              <a:rPr lang="en-US" altLang="ko-KR" sz="1100" dirty="0"/>
              <a:t>SQL</a:t>
            </a:r>
            <a:r>
              <a:rPr lang="ko-KR" altLang="en-US" sz="1100" dirty="0"/>
              <a:t>로 집계</a:t>
            </a:r>
            <a:endParaRPr lang="en-US" altLang="ko-KR" sz="1100" b="1" kern="0" dirty="0">
              <a:solidFill>
                <a:prstClr val="white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412D15A-EE86-2F6E-DC52-B423BBD6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71913" y="3850199"/>
            <a:ext cx="308635" cy="13287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59E27E4-1B29-1B36-CAA5-CA1BAF5C49E8}"/>
              </a:ext>
            </a:extLst>
          </p:cNvPr>
          <p:cNvSpPr txBox="1"/>
          <p:nvPr/>
        </p:nvSpPr>
        <p:spPr>
          <a:xfrm>
            <a:off x="3947582" y="3823209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가</a:t>
            </a:r>
          </a:p>
        </p:txBody>
      </p:sp>
      <p:sp>
        <p:nvSpPr>
          <p:cNvPr id="44" name="텍스트 개체 틀 64">
            <a:extLst>
              <a:ext uri="{FF2B5EF4-FFF2-40B4-BE49-F238E27FC236}">
                <a16:creationId xmlns:a16="http://schemas.microsoft.com/office/drawing/2014/main" id="{81E2175A-5E0B-9D9E-7C60-E34E24A9F397}"/>
              </a:ext>
            </a:extLst>
          </p:cNvPr>
          <p:cNvSpPr txBox="1">
            <a:spLocks/>
          </p:cNvSpPr>
          <p:nvPr/>
        </p:nvSpPr>
        <p:spPr>
          <a:xfrm>
            <a:off x="439103" y="872716"/>
            <a:ext cx="8993104" cy="28314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kumimoji="0" lang="ko-KR" altLang="en-US" sz="1200" b="1" dirty="0"/>
              <a:t>■</a:t>
            </a:r>
            <a:r>
              <a:rPr kumimoji="0" lang="en-US" altLang="ko-KR" sz="1200" b="1" dirty="0"/>
              <a:t> </a:t>
            </a:r>
            <a:r>
              <a:rPr kumimoji="0" lang="ko-KR" altLang="en-US" sz="1200" b="1" dirty="0"/>
              <a:t>데이터 </a:t>
            </a:r>
            <a:r>
              <a:rPr kumimoji="0" lang="ko-KR" altLang="en-US" sz="1200" b="1" dirty="0" err="1"/>
              <a:t>전처리</a:t>
            </a:r>
            <a:r>
              <a:rPr kumimoji="0" lang="ko-KR" altLang="en-US" sz="1200" b="1" dirty="0"/>
              <a:t> </a:t>
            </a:r>
            <a:r>
              <a:rPr kumimoji="0" lang="en-US" altLang="ko-KR" sz="1200" b="1" dirty="0"/>
              <a:t>(</a:t>
            </a:r>
            <a:r>
              <a:rPr kumimoji="0" lang="ko-KR" altLang="en-US" sz="1200" b="1" dirty="0"/>
              <a:t>바닥 슬라브 기준</a:t>
            </a:r>
            <a:r>
              <a:rPr kumimoji="0" lang="en-US" altLang="ko-KR" sz="1200" b="1" dirty="0"/>
              <a:t>)</a:t>
            </a:r>
            <a:endParaRPr kumimoji="0" lang="ko-KR" altLang="en-US" sz="1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F7764-3493-44E0-EA78-282968158108}"/>
              </a:ext>
            </a:extLst>
          </p:cNvPr>
          <p:cNvSpPr txBox="1"/>
          <p:nvPr/>
        </p:nvSpPr>
        <p:spPr>
          <a:xfrm>
            <a:off x="7809104" y="3169819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/>
              <a:t>50</a:t>
            </a:r>
            <a:r>
              <a:rPr lang="ko-KR" altLang="en-US" sz="1100"/>
              <a:t>건 </a:t>
            </a:r>
            <a:r>
              <a:rPr lang="en-US" altLang="ko-KR" sz="1100"/>
              <a:t>, 5</a:t>
            </a:r>
            <a:endParaRPr lang="en-US" altLang="ko-KR" sz="1100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C1CD8E3-60CF-F7A8-102F-21234B2412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2754" y="7938"/>
            <a:ext cx="2016646" cy="246221"/>
          </a:xfrm>
        </p:spPr>
        <p:txBody>
          <a:bodyPr/>
          <a:lstStyle/>
          <a:p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III.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시범 </a:t>
            </a:r>
            <a:r>
              <a:rPr lang="ko-KR" altLang="en-US" b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</a:t>
            </a:r>
            <a:r>
              <a:rPr lang="ko-KR" altLang="en-US"/>
              <a:t>분석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58806E37-0AE2-7145-767A-6D1B8BAB5D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2754" y="260648"/>
            <a:ext cx="2016646" cy="246221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/>
              <a:t>분석 내용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텍스트 개체 틀 4">
            <a:extLst>
              <a:ext uri="{FF2B5EF4-FFF2-40B4-BE49-F238E27FC236}">
                <a16:creationId xmlns:a16="http://schemas.microsoft.com/office/drawing/2014/main" id="{19DD2DB4-9EE1-42F3-767F-CD40984CCD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2754" y="518483"/>
            <a:ext cx="2016646" cy="246221"/>
          </a:xfrm>
        </p:spPr>
        <p:txBody>
          <a:bodyPr/>
          <a:lstStyle/>
          <a:p>
            <a:r>
              <a:rPr lang="en-US" altLang="ko-KR" b="0" dirty="0"/>
              <a:t>2.1 </a:t>
            </a:r>
            <a:r>
              <a:rPr lang="ko-KR" altLang="en-US" b="0" dirty="0"/>
              <a:t>전체 모델 구성</a:t>
            </a:r>
          </a:p>
        </p:txBody>
      </p:sp>
      <p:sp>
        <p:nvSpPr>
          <p:cNvPr id="5" name="순서도: 자기 디스크 4">
            <a:extLst>
              <a:ext uri="{FF2B5EF4-FFF2-40B4-BE49-F238E27FC236}">
                <a16:creationId xmlns:a16="http://schemas.microsoft.com/office/drawing/2014/main" id="{32536263-D9C4-F2E7-36D9-3B8933E71F2B}"/>
              </a:ext>
            </a:extLst>
          </p:cNvPr>
          <p:cNvSpPr/>
          <p:nvPr/>
        </p:nvSpPr>
        <p:spPr>
          <a:xfrm>
            <a:off x="5138100" y="4905164"/>
            <a:ext cx="2376264" cy="1287265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매일 누적된 </a:t>
            </a:r>
            <a:r>
              <a:rPr lang="ko-KR" altLang="en-US" sz="1100" dirty="0" err="1">
                <a:solidFill>
                  <a:schemeClr val="tx1"/>
                </a:solidFill>
              </a:rPr>
              <a:t>변경값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CB34-D55A-91E2-BA7F-8AA29EF513DA}"/>
              </a:ext>
            </a:extLst>
          </p:cNvPr>
          <p:cNvSpPr txBox="1"/>
          <p:nvPr/>
        </p:nvSpPr>
        <p:spPr>
          <a:xfrm>
            <a:off x="7708917" y="5691017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50</a:t>
            </a:r>
            <a:r>
              <a:rPr lang="ko-KR" altLang="en-US" sz="1100" dirty="0"/>
              <a:t>건</a:t>
            </a:r>
            <a:r>
              <a:rPr lang="en-US" altLang="ko-KR" sz="1100" dirty="0"/>
              <a:t>*</a:t>
            </a:r>
            <a:r>
              <a:rPr lang="ko-KR" altLang="en-US" sz="1100" dirty="0"/>
              <a:t>일 </a:t>
            </a:r>
            <a:r>
              <a:rPr lang="en-US" altLang="ko-KR" sz="1100" dirty="0"/>
              <a:t>, 5</a:t>
            </a:r>
          </a:p>
        </p:txBody>
      </p:sp>
    </p:spTree>
    <p:extLst>
      <p:ext uri="{BB962C8B-B14F-4D97-AF65-F5344CB8AC3E}">
        <p14:creationId xmlns:p14="http://schemas.microsoft.com/office/powerpoint/2010/main" val="408334834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285750" indent="-285750" latinLnBrk="0">
          <a:buFont typeface="Arial" panose="020B0604020202020204" pitchFamily="34" charset="0"/>
          <a:buChar char="•"/>
          <a:defRPr sz="140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14686</TotalTime>
  <Words>195</Words>
  <Application>Microsoft Office PowerPoint</Application>
  <PresentationFormat>A4 용지(210x297mm)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디자인 사용자 지정</vt:lpstr>
      <vt:lpstr>PowerPoint 프레젠테이션</vt:lpstr>
      <vt:lpstr>1.1 시스템 구성</vt:lpstr>
      <vt:lpstr>2.1 분석 과제 정의</vt:lpstr>
      <vt:lpstr>전체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771</dc:creator>
  <cp:lastModifiedBy>방현민</cp:lastModifiedBy>
  <cp:revision>3882</cp:revision>
  <cp:lastPrinted>2019-11-22T11:57:07Z</cp:lastPrinted>
  <dcterms:created xsi:type="dcterms:W3CDTF">2016-03-23T18:28:05Z</dcterms:created>
  <dcterms:modified xsi:type="dcterms:W3CDTF">2025-05-10T14:49:54Z</dcterms:modified>
</cp:coreProperties>
</file>