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2"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94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0AB7AF-4FBC-41DF-8BCC-55C648879930}"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7646F-7C36-4A57-92C4-55B0E9277D6C}" type="slidenum">
              <a:rPr lang="en-US" smtClean="0"/>
              <a:t>‹#›</a:t>
            </a:fld>
            <a:endParaRPr lang="en-US"/>
          </a:p>
        </p:txBody>
      </p:sp>
    </p:spTree>
    <p:extLst>
      <p:ext uri="{BB962C8B-B14F-4D97-AF65-F5344CB8AC3E}">
        <p14:creationId xmlns:p14="http://schemas.microsoft.com/office/powerpoint/2010/main" val="414886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AB7AF-4FBC-41DF-8BCC-55C648879930}"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7646F-7C36-4A57-92C4-55B0E9277D6C}" type="slidenum">
              <a:rPr lang="en-US" smtClean="0"/>
              <a:t>‹#›</a:t>
            </a:fld>
            <a:endParaRPr lang="en-US"/>
          </a:p>
        </p:txBody>
      </p:sp>
    </p:spTree>
    <p:extLst>
      <p:ext uri="{BB962C8B-B14F-4D97-AF65-F5344CB8AC3E}">
        <p14:creationId xmlns:p14="http://schemas.microsoft.com/office/powerpoint/2010/main" val="423798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AB7AF-4FBC-41DF-8BCC-55C648879930}"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7646F-7C36-4A57-92C4-55B0E9277D6C}" type="slidenum">
              <a:rPr lang="en-US" smtClean="0"/>
              <a:t>‹#›</a:t>
            </a:fld>
            <a:endParaRPr lang="en-US"/>
          </a:p>
        </p:txBody>
      </p:sp>
    </p:spTree>
    <p:extLst>
      <p:ext uri="{BB962C8B-B14F-4D97-AF65-F5344CB8AC3E}">
        <p14:creationId xmlns:p14="http://schemas.microsoft.com/office/powerpoint/2010/main" val="203143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0AB7AF-4FBC-41DF-8BCC-55C648879930}"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7646F-7C36-4A57-92C4-55B0E9277D6C}" type="slidenum">
              <a:rPr lang="en-US" smtClean="0"/>
              <a:t>‹#›</a:t>
            </a:fld>
            <a:endParaRPr lang="en-US"/>
          </a:p>
        </p:txBody>
      </p:sp>
    </p:spTree>
    <p:extLst>
      <p:ext uri="{BB962C8B-B14F-4D97-AF65-F5344CB8AC3E}">
        <p14:creationId xmlns:p14="http://schemas.microsoft.com/office/powerpoint/2010/main" val="220757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0AB7AF-4FBC-41DF-8BCC-55C648879930}"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67646F-7C36-4A57-92C4-55B0E9277D6C}" type="slidenum">
              <a:rPr lang="en-US" smtClean="0"/>
              <a:t>‹#›</a:t>
            </a:fld>
            <a:endParaRPr lang="en-US"/>
          </a:p>
        </p:txBody>
      </p:sp>
    </p:spTree>
    <p:extLst>
      <p:ext uri="{BB962C8B-B14F-4D97-AF65-F5344CB8AC3E}">
        <p14:creationId xmlns:p14="http://schemas.microsoft.com/office/powerpoint/2010/main" val="34376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0AB7AF-4FBC-41DF-8BCC-55C648879930}"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7646F-7C36-4A57-92C4-55B0E9277D6C}" type="slidenum">
              <a:rPr lang="en-US" smtClean="0"/>
              <a:t>‹#›</a:t>
            </a:fld>
            <a:endParaRPr lang="en-US"/>
          </a:p>
        </p:txBody>
      </p:sp>
    </p:spTree>
    <p:extLst>
      <p:ext uri="{BB962C8B-B14F-4D97-AF65-F5344CB8AC3E}">
        <p14:creationId xmlns:p14="http://schemas.microsoft.com/office/powerpoint/2010/main" val="25828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0AB7AF-4FBC-41DF-8BCC-55C648879930}"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67646F-7C36-4A57-92C4-55B0E9277D6C}" type="slidenum">
              <a:rPr lang="en-US" smtClean="0"/>
              <a:t>‹#›</a:t>
            </a:fld>
            <a:endParaRPr lang="en-US"/>
          </a:p>
        </p:txBody>
      </p:sp>
    </p:spTree>
    <p:extLst>
      <p:ext uri="{BB962C8B-B14F-4D97-AF65-F5344CB8AC3E}">
        <p14:creationId xmlns:p14="http://schemas.microsoft.com/office/powerpoint/2010/main" val="2095218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0AB7AF-4FBC-41DF-8BCC-55C648879930}"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67646F-7C36-4A57-92C4-55B0E9277D6C}" type="slidenum">
              <a:rPr lang="en-US" smtClean="0"/>
              <a:t>‹#›</a:t>
            </a:fld>
            <a:endParaRPr lang="en-US"/>
          </a:p>
        </p:txBody>
      </p:sp>
    </p:spTree>
    <p:extLst>
      <p:ext uri="{BB962C8B-B14F-4D97-AF65-F5344CB8AC3E}">
        <p14:creationId xmlns:p14="http://schemas.microsoft.com/office/powerpoint/2010/main" val="23810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AB7AF-4FBC-41DF-8BCC-55C648879930}"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67646F-7C36-4A57-92C4-55B0E9277D6C}" type="slidenum">
              <a:rPr lang="en-US" smtClean="0"/>
              <a:t>‹#›</a:t>
            </a:fld>
            <a:endParaRPr lang="en-US"/>
          </a:p>
        </p:txBody>
      </p:sp>
    </p:spTree>
    <p:extLst>
      <p:ext uri="{BB962C8B-B14F-4D97-AF65-F5344CB8AC3E}">
        <p14:creationId xmlns:p14="http://schemas.microsoft.com/office/powerpoint/2010/main" val="148658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AB7AF-4FBC-41DF-8BCC-55C648879930}"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7646F-7C36-4A57-92C4-55B0E9277D6C}" type="slidenum">
              <a:rPr lang="en-US" smtClean="0"/>
              <a:t>‹#›</a:t>
            </a:fld>
            <a:endParaRPr lang="en-US"/>
          </a:p>
        </p:txBody>
      </p:sp>
    </p:spTree>
    <p:extLst>
      <p:ext uri="{BB962C8B-B14F-4D97-AF65-F5344CB8AC3E}">
        <p14:creationId xmlns:p14="http://schemas.microsoft.com/office/powerpoint/2010/main" val="348240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AB7AF-4FBC-41DF-8BCC-55C648879930}"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67646F-7C36-4A57-92C4-55B0E9277D6C}" type="slidenum">
              <a:rPr lang="en-US" smtClean="0"/>
              <a:t>‹#›</a:t>
            </a:fld>
            <a:endParaRPr lang="en-US"/>
          </a:p>
        </p:txBody>
      </p:sp>
    </p:spTree>
    <p:extLst>
      <p:ext uri="{BB962C8B-B14F-4D97-AF65-F5344CB8AC3E}">
        <p14:creationId xmlns:p14="http://schemas.microsoft.com/office/powerpoint/2010/main" val="227172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0AB7AF-4FBC-41DF-8BCC-55C648879930}" type="datetimeFigureOut">
              <a:rPr lang="en-US" smtClean="0"/>
              <a:t>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7646F-7C36-4A57-92C4-55B0E9277D6C}" type="slidenum">
              <a:rPr lang="en-US" smtClean="0"/>
              <a:t>‹#›</a:t>
            </a:fld>
            <a:endParaRPr lang="en-US"/>
          </a:p>
        </p:txBody>
      </p:sp>
    </p:spTree>
    <p:extLst>
      <p:ext uri="{BB962C8B-B14F-4D97-AF65-F5344CB8AC3E}">
        <p14:creationId xmlns:p14="http://schemas.microsoft.com/office/powerpoint/2010/main" val="2786197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fi - How to connnect Arduino to Wemos D1 (send data)? - Arduino Stack  Exchan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732" t="4546" r="31486" b="17742"/>
          <a:stretch/>
        </p:blipFill>
        <p:spPr bwMode="auto">
          <a:xfrm rot="5400000">
            <a:off x="2224614" y="3425536"/>
            <a:ext cx="986353" cy="13404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legram AP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1752600"/>
            <a:ext cx="2971800" cy="29718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6572250" y="3314700"/>
            <a:ext cx="2114550" cy="2247900"/>
            <a:chOff x="5676900" y="3276600"/>
            <a:chExt cx="2552700" cy="262890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676900" y="3352800"/>
              <a:ext cx="2552700" cy="2552700"/>
            </a:xfrm>
            <a:prstGeom prst="rect">
              <a:avLst/>
            </a:prstGeom>
          </p:spPr>
        </p:pic>
        <p:pic>
          <p:nvPicPr>
            <p:cNvPr id="1028" name="Picture 4" descr="Berkas:Telegram logo.svg - Wikipedia bahasa Indonesia, ensiklopedia beba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8400" y="3276600"/>
              <a:ext cx="609600" cy="6096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p:cNvGrpSpPr/>
          <p:nvPr/>
        </p:nvGrpSpPr>
        <p:grpSpPr>
          <a:xfrm>
            <a:off x="381000" y="2861850"/>
            <a:ext cx="1097280" cy="1097280"/>
            <a:chOff x="730757" y="932213"/>
            <a:chExt cx="1097280" cy="1097280"/>
          </a:xfrm>
        </p:grpSpPr>
        <p:sp>
          <p:nvSpPr>
            <p:cNvPr id="18" name="Oval 17"/>
            <p:cNvSpPr/>
            <p:nvPr/>
          </p:nvSpPr>
          <p:spPr>
            <a:xfrm>
              <a:off x="730757" y="932213"/>
              <a:ext cx="1097280" cy="1097280"/>
            </a:xfrm>
            <a:prstGeom prst="ellipse">
              <a:avLst/>
            </a:prstGeom>
            <a:solidFill>
              <a:schemeClr val="bg1">
                <a:lumMod val="9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l="26437" t="18145" r="26436" b="40618"/>
            <a:stretch/>
          </p:blipFill>
          <p:spPr>
            <a:xfrm>
              <a:off x="806194" y="1066800"/>
              <a:ext cx="946406" cy="828106"/>
            </a:xfrm>
            <a:prstGeom prst="rect">
              <a:avLst/>
            </a:prstGeom>
          </p:spPr>
        </p:pic>
      </p:grpSp>
      <p:grpSp>
        <p:nvGrpSpPr>
          <p:cNvPr id="12" name="Group 11"/>
          <p:cNvGrpSpPr/>
          <p:nvPr/>
        </p:nvGrpSpPr>
        <p:grpSpPr>
          <a:xfrm>
            <a:off x="1047255" y="4793673"/>
            <a:ext cx="1097280" cy="1097280"/>
            <a:chOff x="579120" y="3398520"/>
            <a:chExt cx="1097280" cy="1097280"/>
          </a:xfrm>
        </p:grpSpPr>
        <p:sp>
          <p:nvSpPr>
            <p:cNvPr id="11" name="Oval 10"/>
            <p:cNvSpPr/>
            <p:nvPr/>
          </p:nvSpPr>
          <p:spPr>
            <a:xfrm>
              <a:off x="579120" y="3398520"/>
              <a:ext cx="1097280" cy="1097280"/>
            </a:xfrm>
            <a:prstGeom prst="ellipse">
              <a:avLst/>
            </a:prstGeom>
            <a:solidFill>
              <a:schemeClr val="bg1">
                <a:lumMod val="9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24401" t="24255" r="24472" b="23600"/>
            <a:stretch/>
          </p:blipFill>
          <p:spPr>
            <a:xfrm>
              <a:off x="659162" y="3505200"/>
              <a:ext cx="925027" cy="943450"/>
            </a:xfrm>
            <a:prstGeom prst="rect">
              <a:avLst/>
            </a:prstGeom>
          </p:spPr>
        </p:pic>
      </p:grpSp>
      <p:grpSp>
        <p:nvGrpSpPr>
          <p:cNvPr id="14" name="Group 13"/>
          <p:cNvGrpSpPr/>
          <p:nvPr/>
        </p:nvGrpSpPr>
        <p:grpSpPr>
          <a:xfrm>
            <a:off x="2047576" y="1936865"/>
            <a:ext cx="1097280" cy="1097280"/>
            <a:chOff x="2416165" y="518160"/>
            <a:chExt cx="1097280" cy="1097280"/>
          </a:xfrm>
        </p:grpSpPr>
        <p:sp>
          <p:nvSpPr>
            <p:cNvPr id="20" name="Oval 19"/>
            <p:cNvSpPr/>
            <p:nvPr/>
          </p:nvSpPr>
          <p:spPr>
            <a:xfrm>
              <a:off x="2416165" y="518160"/>
              <a:ext cx="1097280" cy="1097280"/>
            </a:xfrm>
            <a:prstGeom prst="ellipse">
              <a:avLst/>
            </a:prstGeom>
            <a:solidFill>
              <a:schemeClr val="bg1">
                <a:lumMod val="9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8">
              <a:extLst>
                <a:ext uri="{28A0092B-C50C-407E-A947-70E740481C1C}">
                  <a14:useLocalDpi xmlns:a14="http://schemas.microsoft.com/office/drawing/2010/main" val="0"/>
                </a:ext>
              </a:extLst>
            </a:blip>
            <a:srcRect l="36036" t="32327" r="36473" b="38986"/>
            <a:stretch/>
          </p:blipFill>
          <p:spPr>
            <a:xfrm>
              <a:off x="2541604" y="625186"/>
              <a:ext cx="846401" cy="883227"/>
            </a:xfrm>
            <a:prstGeom prst="rect">
              <a:avLst/>
            </a:prstGeom>
          </p:spPr>
        </p:pic>
      </p:grpSp>
      <p:grpSp>
        <p:nvGrpSpPr>
          <p:cNvPr id="17" name="Group 16"/>
          <p:cNvGrpSpPr/>
          <p:nvPr/>
        </p:nvGrpSpPr>
        <p:grpSpPr>
          <a:xfrm>
            <a:off x="3144856" y="4782026"/>
            <a:ext cx="1097280" cy="1097280"/>
            <a:chOff x="3810000" y="4953000"/>
            <a:chExt cx="1097280" cy="1097280"/>
          </a:xfrm>
        </p:grpSpPr>
        <p:sp>
          <p:nvSpPr>
            <p:cNvPr id="16" name="Oval 15"/>
            <p:cNvSpPr/>
            <p:nvPr/>
          </p:nvSpPr>
          <p:spPr>
            <a:xfrm>
              <a:off x="3810000" y="4953000"/>
              <a:ext cx="1097280" cy="1097280"/>
            </a:xfrm>
            <a:prstGeom prst="ellipse">
              <a:avLst/>
            </a:prstGeom>
            <a:solidFill>
              <a:schemeClr val="bg1">
                <a:lumMod val="95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9" cstate="print">
              <a:extLst>
                <a:ext uri="{28A0092B-C50C-407E-A947-70E740481C1C}">
                  <a14:useLocalDpi xmlns:a14="http://schemas.microsoft.com/office/drawing/2010/main" val="0"/>
                </a:ext>
              </a:extLst>
            </a:blip>
            <a:srcRect l="24349" t="16186" r="25296" b="34154"/>
            <a:stretch/>
          </p:blipFill>
          <p:spPr>
            <a:xfrm>
              <a:off x="3922995" y="5072019"/>
              <a:ext cx="871289" cy="859242"/>
            </a:xfrm>
            <a:prstGeom prst="rect">
              <a:avLst/>
            </a:prstGeom>
          </p:spPr>
        </p:pic>
      </p:grpSp>
      <p:cxnSp>
        <p:nvCxnSpPr>
          <p:cNvPr id="26" name="Elbow Connector 25"/>
          <p:cNvCxnSpPr>
            <a:endCxn id="11" idx="0"/>
          </p:cNvCxnSpPr>
          <p:nvPr/>
        </p:nvCxnSpPr>
        <p:spPr>
          <a:xfrm rot="10800000" flipV="1">
            <a:off x="1595895" y="4267199"/>
            <a:ext cx="548640" cy="526473"/>
          </a:xfrm>
          <a:prstGeom prst="bentConnector2">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endCxn id="18" idx="6"/>
          </p:cNvCxnSpPr>
          <p:nvPr/>
        </p:nvCxnSpPr>
        <p:spPr>
          <a:xfrm rot="10800000">
            <a:off x="1478281" y="3410491"/>
            <a:ext cx="666255" cy="414053"/>
          </a:xfrm>
          <a:prstGeom prst="bentConnector3">
            <a:avLst>
              <a:gd name="adj1" fmla="val 50000"/>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026" idx="1"/>
          </p:cNvCxnSpPr>
          <p:nvPr/>
        </p:nvCxnSpPr>
        <p:spPr>
          <a:xfrm rot="16200000" flipV="1">
            <a:off x="2316396" y="3201178"/>
            <a:ext cx="523401" cy="279391"/>
          </a:xfrm>
          <a:prstGeom prst="bentConnector3">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24" name="Elbow Connector 1023"/>
          <p:cNvCxnSpPr>
            <a:stCxn id="1026" idx="3"/>
            <a:endCxn id="16" idx="2"/>
          </p:cNvCxnSpPr>
          <p:nvPr/>
        </p:nvCxnSpPr>
        <p:spPr>
          <a:xfrm rot="16200000" flipH="1">
            <a:off x="2560454" y="4746263"/>
            <a:ext cx="741739" cy="427065"/>
          </a:xfrm>
          <a:prstGeom prst="bentConnector2">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31" name="Rectangle 1030"/>
          <p:cNvSpPr/>
          <p:nvPr/>
        </p:nvSpPr>
        <p:spPr>
          <a:xfrm>
            <a:off x="65131" y="6477000"/>
            <a:ext cx="3628365" cy="276999"/>
          </a:xfrm>
          <a:prstGeom prst="rect">
            <a:avLst/>
          </a:prstGeom>
          <a:noFill/>
        </p:spPr>
        <p:txBody>
          <a:bodyPr wrap="none" lIns="91440" tIns="45720" rIns="91440" bIns="45720">
            <a:spAutoFit/>
          </a:bodyPr>
          <a:lstStyle/>
          <a:p>
            <a:pPr algn="ct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IOT Sharing Session 2023 </a:t>
            </a:r>
            <a:r>
              <a:rPr lang="en-US" sz="1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a</a:t>
            </a: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l.ghifari22@gmail.com</a:t>
            </a:r>
            <a:endParaRPr lang="en-US" sz="1200" cap="none" spc="0" dirty="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endParaRPr>
          </a:p>
        </p:txBody>
      </p:sp>
      <p:sp>
        <p:nvSpPr>
          <p:cNvPr id="40" name="Rectangle 39"/>
          <p:cNvSpPr/>
          <p:nvPr/>
        </p:nvSpPr>
        <p:spPr>
          <a:xfrm>
            <a:off x="1061390" y="370582"/>
            <a:ext cx="7854010" cy="1077218"/>
          </a:xfrm>
          <a:prstGeom prst="rect">
            <a:avLst/>
          </a:prstGeom>
          <a:noFill/>
        </p:spPr>
        <p:txBody>
          <a:bodyPr wrap="none" lIns="91440" tIns="45720" rIns="91440" bIns="45720">
            <a:spAutoFit/>
          </a:bodyPr>
          <a:lstStyle/>
          <a:p>
            <a:pPr algn="r"/>
            <a:r>
              <a:rPr lang="en-US" sz="3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IMPLEMENTASI </a:t>
            </a:r>
            <a:r>
              <a:rPr lang="en-US" sz="3200" cap="none" spc="0" dirty="0" smtClean="0">
                <a:ln w="12700">
                  <a:solidFill>
                    <a:srgbClr val="C00000"/>
                  </a:solidFill>
                  <a:prstDash val="solid"/>
                </a:ln>
                <a:solidFill>
                  <a:srgbClr val="C00000"/>
                </a:solidFill>
                <a:latin typeface="Arial" panose="020B0604020202020204" pitchFamily="34" charset="0"/>
                <a:cs typeface="Arial" panose="020B0604020202020204" pitchFamily="34" charset="0"/>
              </a:rPr>
              <a:t>IOT</a:t>
            </a:r>
          </a:p>
          <a:p>
            <a:pPr algn="r"/>
            <a:r>
              <a:rPr lang="en-US" sz="3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MENGGUNAKAN </a:t>
            </a:r>
            <a:r>
              <a:rPr lang="en-US" sz="3200" cap="none" spc="0" dirty="0" smtClean="0">
                <a:ln w="12700">
                  <a:solidFill>
                    <a:srgbClr val="0070C0"/>
                  </a:solidFill>
                  <a:prstDash val="solid"/>
                </a:ln>
                <a:solidFill>
                  <a:srgbClr val="0070C0"/>
                </a:solidFill>
                <a:latin typeface="Arial" panose="020B0604020202020204" pitchFamily="34" charset="0"/>
                <a:cs typeface="Arial" panose="020B0604020202020204" pitchFamily="34" charset="0"/>
              </a:rPr>
              <a:t>TELEGRAM</a:t>
            </a:r>
            <a:r>
              <a:rPr lang="en-US" sz="3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cap="none" spc="0" dirty="0" smtClean="0">
                <a:ln w="12700">
                  <a:solidFill>
                    <a:srgbClr val="00B050"/>
                  </a:solidFill>
                  <a:prstDash val="solid"/>
                </a:ln>
                <a:solidFill>
                  <a:srgbClr val="00B050"/>
                </a:solidFill>
                <a:latin typeface="Arial" panose="020B0604020202020204" pitchFamily="34" charset="0"/>
                <a:cs typeface="Arial" panose="020B0604020202020204" pitchFamily="34" charset="0"/>
              </a:rPr>
              <a:t>CHATBOT</a:t>
            </a:r>
            <a:endParaRPr lang="en-US" sz="3200" cap="none" spc="0" dirty="0">
              <a:ln w="12700">
                <a:solidFill>
                  <a:srgbClr val="00B050"/>
                </a:solidFill>
                <a:prstDash val="solid"/>
              </a:ln>
              <a:solidFill>
                <a:srgbClr val="00B050"/>
              </a:solidFill>
              <a:latin typeface="Arial" panose="020B0604020202020204" pitchFamily="34" charset="0"/>
              <a:cs typeface="Arial" panose="020B0604020202020204" pitchFamily="34" charset="0"/>
            </a:endParaRPr>
          </a:p>
        </p:txBody>
      </p:sp>
      <p:grpSp>
        <p:nvGrpSpPr>
          <p:cNvPr id="41" name="Group 40"/>
          <p:cNvGrpSpPr/>
          <p:nvPr/>
        </p:nvGrpSpPr>
        <p:grpSpPr>
          <a:xfrm>
            <a:off x="5867400" y="4095750"/>
            <a:ext cx="2114550" cy="2247900"/>
            <a:chOff x="5676900" y="3276600"/>
            <a:chExt cx="2552700" cy="2628900"/>
          </a:xfrm>
        </p:grpSpPr>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676900" y="3352800"/>
              <a:ext cx="2552700" cy="2552700"/>
            </a:xfrm>
            <a:prstGeom prst="rect">
              <a:avLst/>
            </a:prstGeom>
          </p:spPr>
        </p:pic>
        <p:pic>
          <p:nvPicPr>
            <p:cNvPr id="43" name="Picture 4" descr="Berkas:Telegram logo.svg - Wikipedia bahasa Indonesia, ensiklopedia beba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8400" y="3276600"/>
              <a:ext cx="609600" cy="609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58552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Telegram AP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9318" y="3004118"/>
            <a:ext cx="1796482" cy="179648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ifi - How to connnect Arduino to Wemos D1 (send data)? - Arduino Stack  Exchan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732" t="4546" r="31486" b="17742"/>
          <a:stretch/>
        </p:blipFill>
        <p:spPr bwMode="auto">
          <a:xfrm rot="5400000">
            <a:off x="7675809" y="1804163"/>
            <a:ext cx="986353" cy="13404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4467393"/>
            <a:ext cx="2114550" cy="2182743"/>
          </a:xfrm>
          <a:prstGeom prst="rect">
            <a:avLst/>
          </a:prstGeom>
        </p:spPr>
      </p:pic>
      <p:pic>
        <p:nvPicPr>
          <p:cNvPr id="1028" name="Picture 4" descr="Berkas:Telegram logo.svg - Wikipedia bahasa Indonesia, ensiklopedia beba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6865" y="4388381"/>
            <a:ext cx="504967" cy="521252"/>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p:cNvSpPr/>
          <p:nvPr/>
        </p:nvSpPr>
        <p:spPr>
          <a:xfrm>
            <a:off x="65131" y="6477000"/>
            <a:ext cx="3628365" cy="276999"/>
          </a:xfrm>
          <a:prstGeom prst="rect">
            <a:avLst/>
          </a:prstGeom>
          <a:noFill/>
        </p:spPr>
        <p:txBody>
          <a:bodyPr wrap="none" lIns="91440" tIns="45720" rIns="91440" bIns="45720">
            <a:spAutoFit/>
          </a:bodyPr>
          <a:lstStyle/>
          <a:p>
            <a:pPr algn="ct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IOT Sharing Session 2023 </a:t>
            </a:r>
            <a:r>
              <a:rPr lang="en-US" sz="1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a</a:t>
            </a: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l.ghifari22@gmail.com</a:t>
            </a:r>
            <a:endParaRPr lang="en-US" sz="1200" cap="none" spc="0" dirty="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endParaRPr>
          </a:p>
        </p:txBody>
      </p:sp>
      <p:sp>
        <p:nvSpPr>
          <p:cNvPr id="40" name="Rectangle 39"/>
          <p:cNvSpPr/>
          <p:nvPr/>
        </p:nvSpPr>
        <p:spPr>
          <a:xfrm>
            <a:off x="1061390" y="370582"/>
            <a:ext cx="7854010" cy="1077218"/>
          </a:xfrm>
          <a:prstGeom prst="rect">
            <a:avLst/>
          </a:prstGeom>
          <a:noFill/>
        </p:spPr>
        <p:txBody>
          <a:bodyPr wrap="none" lIns="91440" tIns="45720" rIns="91440" bIns="45720">
            <a:spAutoFit/>
          </a:bodyPr>
          <a:lstStyle/>
          <a:p>
            <a:pPr algn="r"/>
            <a:r>
              <a:rPr lang="en-US" sz="3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IMPLEMENTASI </a:t>
            </a:r>
            <a:r>
              <a:rPr lang="en-US" sz="3200" cap="none" spc="0" dirty="0" smtClean="0">
                <a:ln w="12700">
                  <a:solidFill>
                    <a:srgbClr val="C00000"/>
                  </a:solidFill>
                  <a:prstDash val="solid"/>
                </a:ln>
                <a:solidFill>
                  <a:srgbClr val="C00000"/>
                </a:solidFill>
                <a:latin typeface="Arial" panose="020B0604020202020204" pitchFamily="34" charset="0"/>
                <a:cs typeface="Arial" panose="020B0604020202020204" pitchFamily="34" charset="0"/>
              </a:rPr>
              <a:t>IOT</a:t>
            </a:r>
          </a:p>
          <a:p>
            <a:pPr algn="r"/>
            <a:r>
              <a:rPr lang="en-US" sz="3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MENGGUNAKAN </a:t>
            </a:r>
            <a:r>
              <a:rPr lang="en-US" sz="3200" cap="none" spc="0" dirty="0" smtClean="0">
                <a:ln w="12700">
                  <a:solidFill>
                    <a:srgbClr val="0070C0"/>
                  </a:solidFill>
                  <a:prstDash val="solid"/>
                </a:ln>
                <a:solidFill>
                  <a:srgbClr val="0070C0"/>
                </a:solidFill>
                <a:latin typeface="Arial" panose="020B0604020202020204" pitchFamily="34" charset="0"/>
                <a:cs typeface="Arial" panose="020B0604020202020204" pitchFamily="34" charset="0"/>
              </a:rPr>
              <a:t>TELEGRAM</a:t>
            </a:r>
            <a:r>
              <a:rPr lang="en-US" sz="3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cap="none" spc="0" dirty="0" smtClean="0">
                <a:ln w="12700">
                  <a:solidFill>
                    <a:srgbClr val="00B050"/>
                  </a:solidFill>
                  <a:prstDash val="solid"/>
                </a:ln>
                <a:solidFill>
                  <a:srgbClr val="00B050"/>
                </a:solidFill>
                <a:latin typeface="Arial" panose="020B0604020202020204" pitchFamily="34" charset="0"/>
                <a:cs typeface="Arial" panose="020B0604020202020204" pitchFamily="34" charset="0"/>
              </a:rPr>
              <a:t>CHATBOT</a:t>
            </a:r>
            <a:endParaRPr lang="en-US" sz="3200" cap="none" spc="0" dirty="0">
              <a:ln w="12700">
                <a:solidFill>
                  <a:srgbClr val="00B050"/>
                </a:solidFill>
                <a:prstDash val="solid"/>
              </a:ln>
              <a:solidFill>
                <a:srgbClr val="00B050"/>
              </a:solidFill>
              <a:latin typeface="Arial" panose="020B0604020202020204" pitchFamily="34" charset="0"/>
              <a:cs typeface="Arial" panose="020B0604020202020204" pitchFamily="34" charset="0"/>
            </a:endParaRPr>
          </a:p>
        </p:txBody>
      </p:sp>
      <p:sp>
        <p:nvSpPr>
          <p:cNvPr id="25" name="Rectangle 24"/>
          <p:cNvSpPr/>
          <p:nvPr/>
        </p:nvSpPr>
        <p:spPr>
          <a:xfrm>
            <a:off x="304800" y="2133600"/>
            <a:ext cx="6383479" cy="2554545"/>
          </a:xfrm>
          <a:prstGeom prst="rect">
            <a:avLst/>
          </a:prstGeom>
          <a:noFill/>
        </p:spPr>
        <p:txBody>
          <a:bodyPr wrap="none" lIns="91440" tIns="45720" rIns="91440" bIns="45720">
            <a:spAutoFit/>
          </a:bodyPr>
          <a:lstStyle/>
          <a:p>
            <a:pPr marL="457200" indent="-457200">
              <a:buFont typeface="Arial" panose="020B0604020202020204" pitchFamily="34" charset="0"/>
              <a:buChar char="•"/>
            </a:pP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Pengantar</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singkat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tentang</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IOT.</a:t>
            </a:r>
          </a:p>
          <a:p>
            <a:pPr marL="457200" indent="-457200">
              <a:buFont typeface="Arial" panose="020B0604020202020204" pitchFamily="34" charset="0"/>
              <a:buChar char="•"/>
            </a:pP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Board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wemos</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D1 mini.</a:t>
            </a:r>
            <a:endPar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Membuat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chatbot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telegram.</a:t>
            </a:r>
          </a:p>
          <a:p>
            <a:pPr marL="457200" indent="-457200">
              <a:buFont typeface="Arial" panose="020B0604020202020204" pitchFamily="34" charset="0"/>
              <a:buChar char="•"/>
            </a:pPr>
            <a:r>
              <a:rPr lang="en-US" sz="3200" cap="none" spc="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Menghubungkan</a:t>
            </a:r>
            <a:r>
              <a:rPr lang="en-US" sz="3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board </a:t>
            </a:r>
            <a:r>
              <a:rPr lang="en-US" sz="3200" cap="none" spc="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wemos</a:t>
            </a:r>
            <a:r>
              <a:rPr lang="en-US" sz="3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p>
          <a:p>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dengan</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telegram chat app.</a:t>
            </a:r>
            <a:endParaRPr lang="en-US" sz="3200" cap="none" spc="0" dirty="0">
              <a:ln w="12700">
                <a:solidFill>
                  <a:srgbClr val="00B050"/>
                </a:solidFill>
                <a:prstDash val="solid"/>
              </a:ln>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294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p:nvPr/>
        </p:nvSpPr>
        <p:spPr>
          <a:xfrm>
            <a:off x="65131" y="6477000"/>
            <a:ext cx="3628365" cy="276999"/>
          </a:xfrm>
          <a:prstGeom prst="rect">
            <a:avLst/>
          </a:prstGeom>
          <a:noFill/>
        </p:spPr>
        <p:txBody>
          <a:bodyPr wrap="none" lIns="91440" tIns="45720" rIns="91440" bIns="45720">
            <a:spAutoFit/>
          </a:bodyPr>
          <a:lstStyle/>
          <a:p>
            <a:pPr algn="ct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IOT Sharing Session 2023 </a:t>
            </a:r>
            <a:r>
              <a:rPr lang="en-US" sz="1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a</a:t>
            </a: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l.ghifari22@gmail.com</a:t>
            </a:r>
            <a:endParaRPr lang="en-US" sz="1200" cap="none" spc="0" dirty="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endParaRPr>
          </a:p>
        </p:txBody>
      </p:sp>
      <p:sp>
        <p:nvSpPr>
          <p:cNvPr id="40" name="Rectangle 39"/>
          <p:cNvSpPr/>
          <p:nvPr/>
        </p:nvSpPr>
        <p:spPr>
          <a:xfrm>
            <a:off x="381000" y="370582"/>
            <a:ext cx="5763116" cy="584775"/>
          </a:xfrm>
          <a:prstGeom prst="rect">
            <a:avLst/>
          </a:prstGeom>
          <a:noFill/>
        </p:spPr>
        <p:txBody>
          <a:bodyPr wrap="none" lIns="91440" tIns="45720" rIns="91440" bIns="45720">
            <a:spAutoFit/>
          </a:bodyPr>
          <a:lstStyle/>
          <a:p>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Pengantar</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singkat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tentang</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IOT</a:t>
            </a:r>
            <a:endParaRPr lang="en-US" sz="3200" cap="none" spc="0" dirty="0">
              <a:ln w="12700">
                <a:solidFill>
                  <a:srgbClr val="00B050"/>
                </a:solidFill>
                <a:prstDash val="solid"/>
              </a:ln>
              <a:solidFill>
                <a:srgbClr val="00B050"/>
              </a:solidFill>
              <a:latin typeface="Arial" panose="020B0604020202020204" pitchFamily="34" charset="0"/>
              <a:cs typeface="Arial" panose="020B0604020202020204" pitchFamily="34" charset="0"/>
            </a:endParaRPr>
          </a:p>
        </p:txBody>
      </p:sp>
      <p:sp>
        <p:nvSpPr>
          <p:cNvPr id="25" name="Rectangle 24"/>
          <p:cNvSpPr/>
          <p:nvPr/>
        </p:nvSpPr>
        <p:spPr>
          <a:xfrm>
            <a:off x="304800" y="2133600"/>
            <a:ext cx="5907386" cy="584775"/>
          </a:xfrm>
          <a:prstGeom prst="rect">
            <a:avLst/>
          </a:prstGeom>
          <a:noFill/>
        </p:spPr>
        <p:txBody>
          <a:bodyPr wrap="none" lIns="91440" tIns="45720" rIns="91440" bIns="45720">
            <a:spAutoFit/>
          </a:bodyPr>
          <a:lstStyle/>
          <a:p>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Pengantar</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singkat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tentang</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IOT</a:t>
            </a:r>
            <a:endParaRPr lang="en-US" sz="3200" cap="none" spc="0" dirty="0">
              <a:ln w="12700">
                <a:solidFill>
                  <a:srgbClr val="00B050"/>
                </a:solidFill>
                <a:prstDash val="solid"/>
              </a:ln>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385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p:nvPr/>
        </p:nvSpPr>
        <p:spPr>
          <a:xfrm>
            <a:off x="65131" y="6477000"/>
            <a:ext cx="3628365" cy="276999"/>
          </a:xfrm>
          <a:prstGeom prst="rect">
            <a:avLst/>
          </a:prstGeom>
          <a:noFill/>
        </p:spPr>
        <p:txBody>
          <a:bodyPr wrap="none" lIns="91440" tIns="45720" rIns="91440" bIns="45720">
            <a:spAutoFit/>
          </a:bodyPr>
          <a:lstStyle/>
          <a:p>
            <a:pPr algn="ct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IOT Sharing Session 2023 </a:t>
            </a:r>
            <a:r>
              <a:rPr lang="en-US" sz="1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a</a:t>
            </a: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l.ghifari22@gmail.com</a:t>
            </a:r>
            <a:endParaRPr lang="en-US" sz="1200" cap="none" spc="0" dirty="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endParaRPr>
          </a:p>
        </p:txBody>
      </p:sp>
      <p:sp>
        <p:nvSpPr>
          <p:cNvPr id="40" name="Rectangle 39"/>
          <p:cNvSpPr/>
          <p:nvPr/>
        </p:nvSpPr>
        <p:spPr>
          <a:xfrm>
            <a:off x="381000" y="370582"/>
            <a:ext cx="4193777" cy="584775"/>
          </a:xfrm>
          <a:prstGeom prst="rect">
            <a:avLst/>
          </a:prstGeom>
          <a:noFill/>
        </p:spPr>
        <p:txBody>
          <a:bodyPr wrap="none" lIns="91440" tIns="45720" rIns="91440" bIns="45720">
            <a:spAutoFit/>
          </a:bodyPr>
          <a:lstStyle/>
          <a:p>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Board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wemos</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D1 mini</a:t>
            </a:r>
            <a:endParaRPr lang="en-US" sz="3200" cap="none" spc="0" dirty="0">
              <a:ln w="12700">
                <a:solidFill>
                  <a:srgbClr val="00B050"/>
                </a:solidFill>
                <a:prstDash val="solid"/>
              </a:ln>
              <a:solidFill>
                <a:srgbClr val="00B050"/>
              </a:solidFill>
              <a:latin typeface="Arial" panose="020B0604020202020204" pitchFamily="34" charset="0"/>
              <a:cs typeface="Arial" panose="020B0604020202020204" pitchFamily="34" charset="0"/>
            </a:endParaRPr>
          </a:p>
        </p:txBody>
      </p:sp>
      <p:sp>
        <p:nvSpPr>
          <p:cNvPr id="25" name="Rectangle 24"/>
          <p:cNvSpPr/>
          <p:nvPr/>
        </p:nvSpPr>
        <p:spPr>
          <a:xfrm>
            <a:off x="304800" y="2133600"/>
            <a:ext cx="5907386" cy="584775"/>
          </a:xfrm>
          <a:prstGeom prst="rect">
            <a:avLst/>
          </a:prstGeom>
          <a:noFill/>
        </p:spPr>
        <p:txBody>
          <a:bodyPr wrap="none" lIns="91440" tIns="45720" rIns="91440" bIns="45720">
            <a:spAutoFit/>
          </a:bodyPr>
          <a:lstStyle/>
          <a:p>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Pengantar</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singkat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tentang</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IOT</a:t>
            </a:r>
            <a:endParaRPr lang="en-US" sz="3200" cap="none" spc="0" dirty="0">
              <a:ln w="12700">
                <a:solidFill>
                  <a:srgbClr val="00B050"/>
                </a:solidFill>
                <a:prstDash val="solid"/>
              </a:ln>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5136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Berkas:Telegram logo.svg - Wikipedia bahasa Indonesia, ensiklopedia bebas"/>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39877" y="2383332"/>
            <a:ext cx="496262" cy="5122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Berkas:Telegram logo.svg - Wikipedia bahasa Indonesia, ensiklopedia bebas"/>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98939" y="3886200"/>
            <a:ext cx="295278" cy="304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Berkas:Telegram logo.svg - Wikipedia bahasa Indonesia, ensiklopedia bebas"/>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00837" y="1728205"/>
            <a:ext cx="614188" cy="6339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Berkas:Telegram logo.svg - Wikipedia bahasa Indonesia, ensiklopedia bebas"/>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34199" y="3316528"/>
            <a:ext cx="369097"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Berkas:Telegram logo.svg - Wikipedia bahasa Indonesia, ensiklopedia bebas"/>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98332" y="4578927"/>
            <a:ext cx="295278" cy="304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erkas:Telegram logo.svg - Wikipedia bahasa Indonesia, ensiklopedia bebas"/>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11500" y="4623954"/>
            <a:ext cx="295278" cy="304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Berkas:Telegram logo.svg - Wikipedia bahasa Indonesia, ensiklopedia bebas"/>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50693" y="5264725"/>
            <a:ext cx="295278" cy="30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Berkas:Telegram logo.svg - Wikipedia bahasa Indonesia, ensiklopedia bebas"/>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68172" y="3287183"/>
            <a:ext cx="432664" cy="446617"/>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p:cNvSpPr/>
          <p:nvPr/>
        </p:nvSpPr>
        <p:spPr>
          <a:xfrm>
            <a:off x="65131" y="6477000"/>
            <a:ext cx="3628365" cy="276999"/>
          </a:xfrm>
          <a:prstGeom prst="rect">
            <a:avLst/>
          </a:prstGeom>
          <a:noFill/>
        </p:spPr>
        <p:txBody>
          <a:bodyPr wrap="none" lIns="91440" tIns="45720" rIns="91440" bIns="45720">
            <a:spAutoFit/>
          </a:bodyPr>
          <a:lstStyle/>
          <a:p>
            <a:pPr algn="ct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IOT Sharing Session 2023 </a:t>
            </a:r>
            <a:r>
              <a:rPr lang="en-US" sz="1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a</a:t>
            </a: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l.ghifari22@gmail.com</a:t>
            </a:r>
            <a:endParaRPr lang="en-US" sz="1200" cap="none" spc="0" dirty="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endParaRPr>
          </a:p>
        </p:txBody>
      </p:sp>
      <p:sp>
        <p:nvSpPr>
          <p:cNvPr id="40" name="Rectangle 39"/>
          <p:cNvSpPr/>
          <p:nvPr/>
        </p:nvSpPr>
        <p:spPr>
          <a:xfrm>
            <a:off x="381000" y="370582"/>
            <a:ext cx="5056192" cy="584775"/>
          </a:xfrm>
          <a:prstGeom prst="rect">
            <a:avLst/>
          </a:prstGeom>
          <a:noFill/>
        </p:spPr>
        <p:txBody>
          <a:bodyPr wrap="none" lIns="91440" tIns="45720" rIns="91440" bIns="45720">
            <a:spAutoFit/>
          </a:bodyPr>
          <a:lstStyle/>
          <a:p>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Membuat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chatbot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telegram</a:t>
            </a:r>
            <a:endParaRPr lang="en-US" sz="3200" cap="none" spc="0" dirty="0">
              <a:ln w="12700">
                <a:solidFill>
                  <a:srgbClr val="00B050"/>
                </a:solidFill>
                <a:prstDash val="solid"/>
              </a:ln>
              <a:solidFill>
                <a:srgbClr val="00B050"/>
              </a:solidFill>
              <a:latin typeface="Arial" panose="020B0604020202020204" pitchFamily="34" charset="0"/>
              <a:cs typeface="Arial" panose="020B0604020202020204" pitchFamily="34" charset="0"/>
            </a:endParaRPr>
          </a:p>
        </p:txBody>
      </p:sp>
      <p:sp>
        <p:nvSpPr>
          <p:cNvPr id="25" name="Rectangle 24"/>
          <p:cNvSpPr/>
          <p:nvPr/>
        </p:nvSpPr>
        <p:spPr>
          <a:xfrm>
            <a:off x="576868" y="1828800"/>
            <a:ext cx="8033732" cy="3046988"/>
          </a:xfrm>
          <a:prstGeom prst="rect">
            <a:avLst/>
          </a:prstGeom>
          <a:noFill/>
        </p:spPr>
        <p:txBody>
          <a:bodyPr wrap="square" lIns="91440" tIns="45720" rIns="91440" bIns="45720">
            <a:spAutoFit/>
          </a:bodyPr>
          <a:lstStyle/>
          <a:p>
            <a:pPr algn="just"/>
            <a:r>
              <a:rPr lang="en-US" sz="2400" b="1" dirty="0" smtClean="0"/>
              <a:t>Telegram</a:t>
            </a:r>
            <a:r>
              <a:rPr lang="en-US" sz="2400" dirty="0" smtClean="0"/>
              <a:t> </a:t>
            </a:r>
            <a:r>
              <a:rPr lang="en-US" sz="2400" dirty="0" err="1" smtClean="0"/>
              <a:t>adalah</a:t>
            </a:r>
            <a:r>
              <a:rPr lang="en-US" sz="2400" dirty="0" smtClean="0"/>
              <a:t> </a:t>
            </a:r>
            <a:r>
              <a:rPr lang="en-US" sz="2400" dirty="0" err="1" smtClean="0"/>
              <a:t>sebuah</a:t>
            </a:r>
            <a:r>
              <a:rPr lang="en-US" sz="2400" dirty="0" smtClean="0"/>
              <a:t> </a:t>
            </a:r>
            <a:r>
              <a:rPr lang="en-US" sz="2400" dirty="0" err="1" smtClean="0"/>
              <a:t>aplikasi</a:t>
            </a:r>
            <a:r>
              <a:rPr lang="en-US" sz="2400" dirty="0" smtClean="0"/>
              <a:t> </a:t>
            </a:r>
            <a:r>
              <a:rPr lang="en-US" sz="2400" dirty="0" err="1" smtClean="0"/>
              <a:t>layanan</a:t>
            </a:r>
            <a:r>
              <a:rPr lang="en-US" sz="2400" dirty="0" smtClean="0"/>
              <a:t> instant chatting multiplatform </a:t>
            </a:r>
            <a:r>
              <a:rPr lang="en-US" sz="2400" dirty="0" err="1" smtClean="0"/>
              <a:t>berbasis</a:t>
            </a:r>
            <a:r>
              <a:rPr lang="en-US" sz="2400" dirty="0" smtClean="0"/>
              <a:t> cloud yang </a:t>
            </a:r>
            <a:r>
              <a:rPr lang="en-US" sz="2400" dirty="0" err="1" smtClean="0"/>
              <a:t>bersifat</a:t>
            </a:r>
            <a:r>
              <a:rPr lang="en-US" sz="2400" dirty="0" smtClean="0"/>
              <a:t> gratis. </a:t>
            </a:r>
            <a:r>
              <a:rPr lang="en-US" sz="2400" dirty="0" err="1" smtClean="0"/>
              <a:t>Aplikasi</a:t>
            </a:r>
            <a:r>
              <a:rPr lang="en-US" sz="2400" dirty="0" smtClean="0"/>
              <a:t> Telegram </a:t>
            </a:r>
            <a:r>
              <a:rPr lang="en-US" sz="2400" dirty="0" err="1" smtClean="0"/>
              <a:t>tersedia</a:t>
            </a:r>
            <a:r>
              <a:rPr lang="en-US" sz="2400" dirty="0" smtClean="0"/>
              <a:t> </a:t>
            </a:r>
            <a:r>
              <a:rPr lang="en-US" sz="2400" dirty="0" err="1" smtClean="0"/>
              <a:t>untuk</a:t>
            </a:r>
            <a:r>
              <a:rPr lang="en-US" sz="2400" dirty="0" smtClean="0"/>
              <a:t> </a:t>
            </a:r>
            <a:r>
              <a:rPr lang="en-US" sz="2400" dirty="0" err="1" smtClean="0"/>
              <a:t>perangkat</a:t>
            </a:r>
            <a:r>
              <a:rPr lang="en-US" sz="2400" dirty="0" smtClean="0"/>
              <a:t> Smartphone (Android, </a:t>
            </a:r>
            <a:r>
              <a:rPr lang="en-US" sz="2400" dirty="0" err="1" smtClean="0"/>
              <a:t>iOS</a:t>
            </a:r>
            <a:r>
              <a:rPr lang="en-US" sz="2400" dirty="0" smtClean="0"/>
              <a:t>, Windows Phone, Ubuntu Touch) </a:t>
            </a:r>
            <a:r>
              <a:rPr lang="en-US" sz="2400" dirty="0" err="1" smtClean="0"/>
              <a:t>dan</a:t>
            </a:r>
            <a:r>
              <a:rPr lang="en-US" sz="2400" dirty="0" smtClean="0"/>
              <a:t> </a:t>
            </a:r>
            <a:r>
              <a:rPr lang="en-US" sz="2400" dirty="0" err="1" smtClean="0"/>
              <a:t>sistem</a:t>
            </a:r>
            <a:r>
              <a:rPr lang="en-US" sz="2400" dirty="0" smtClean="0"/>
              <a:t> </a:t>
            </a:r>
            <a:r>
              <a:rPr lang="en-US" sz="2400" dirty="0" err="1" smtClean="0"/>
              <a:t>perangkat</a:t>
            </a:r>
            <a:r>
              <a:rPr lang="en-US" sz="2400" dirty="0" smtClean="0"/>
              <a:t> </a:t>
            </a:r>
            <a:r>
              <a:rPr lang="en-US" sz="2400" dirty="0" err="1" smtClean="0"/>
              <a:t>komputer</a:t>
            </a:r>
            <a:r>
              <a:rPr lang="en-US" sz="2400" dirty="0" smtClean="0"/>
              <a:t> (Windows, OS X, Linux). Para </a:t>
            </a:r>
            <a:r>
              <a:rPr lang="en-US" sz="2400" dirty="0" err="1" smtClean="0"/>
              <a:t>pengguna</a:t>
            </a:r>
            <a:r>
              <a:rPr lang="en-US" sz="2400" dirty="0" smtClean="0"/>
              <a:t> </a:t>
            </a:r>
            <a:r>
              <a:rPr lang="en-US" sz="2400" dirty="0" err="1" smtClean="0"/>
              <a:t>dapat</a:t>
            </a:r>
            <a:r>
              <a:rPr lang="en-US" sz="2400" dirty="0" smtClean="0"/>
              <a:t> </a:t>
            </a:r>
            <a:r>
              <a:rPr lang="en-US" sz="2400" dirty="0" err="1" smtClean="0"/>
              <a:t>mengirim</a:t>
            </a:r>
            <a:r>
              <a:rPr lang="en-US" sz="2400" dirty="0" smtClean="0"/>
              <a:t> </a:t>
            </a:r>
            <a:r>
              <a:rPr lang="en-US" sz="2400" dirty="0" err="1" smtClean="0"/>
              <a:t>pesan</a:t>
            </a:r>
            <a:r>
              <a:rPr lang="en-US" sz="2400" dirty="0" smtClean="0"/>
              <a:t> </a:t>
            </a:r>
            <a:r>
              <a:rPr lang="en-US" sz="2400" dirty="0" err="1" smtClean="0"/>
              <a:t>dan</a:t>
            </a:r>
            <a:r>
              <a:rPr lang="en-US" sz="2400" dirty="0" smtClean="0"/>
              <a:t> </a:t>
            </a:r>
            <a:r>
              <a:rPr lang="en-US" sz="2400" dirty="0" err="1" smtClean="0"/>
              <a:t>bertukar</a:t>
            </a:r>
            <a:r>
              <a:rPr lang="en-US" sz="2400" dirty="0" smtClean="0"/>
              <a:t> </a:t>
            </a:r>
            <a:r>
              <a:rPr lang="en-US" sz="2400" dirty="0" err="1" smtClean="0"/>
              <a:t>foto</a:t>
            </a:r>
            <a:r>
              <a:rPr lang="en-US" sz="2400" dirty="0" smtClean="0"/>
              <a:t>, video, </a:t>
            </a:r>
            <a:r>
              <a:rPr lang="en-US" sz="2400" dirty="0" err="1" smtClean="0"/>
              <a:t>stiker</a:t>
            </a:r>
            <a:r>
              <a:rPr lang="en-US" sz="2400" dirty="0" smtClean="0"/>
              <a:t>, audio, </a:t>
            </a:r>
            <a:r>
              <a:rPr lang="en-US" sz="2400" dirty="0" err="1" smtClean="0"/>
              <a:t>dan</a:t>
            </a:r>
            <a:r>
              <a:rPr lang="en-US" sz="2400" dirty="0" smtClean="0"/>
              <a:t> </a:t>
            </a:r>
            <a:r>
              <a:rPr lang="en-US" sz="2400" dirty="0" err="1" smtClean="0"/>
              <a:t>tipe</a:t>
            </a:r>
            <a:r>
              <a:rPr lang="en-US" sz="2400" dirty="0" smtClean="0"/>
              <a:t> </a:t>
            </a:r>
            <a:r>
              <a:rPr lang="en-US" sz="2400" dirty="0" err="1" smtClean="0"/>
              <a:t>berkas</a:t>
            </a:r>
            <a:r>
              <a:rPr lang="en-US" sz="2400" dirty="0" smtClean="0"/>
              <a:t> </a:t>
            </a:r>
            <a:r>
              <a:rPr lang="en-US" sz="2400" dirty="0" err="1" smtClean="0"/>
              <a:t>lainnya</a:t>
            </a:r>
            <a:r>
              <a:rPr lang="en-US" sz="2400" dirty="0" smtClean="0"/>
              <a:t>. Telegram </a:t>
            </a:r>
            <a:r>
              <a:rPr lang="en-US" sz="2400" dirty="0" err="1" smtClean="0"/>
              <a:t>juga</a:t>
            </a:r>
            <a:r>
              <a:rPr lang="en-US" sz="2400" dirty="0" smtClean="0"/>
              <a:t> </a:t>
            </a:r>
            <a:r>
              <a:rPr lang="en-US" sz="2400" dirty="0" err="1" smtClean="0"/>
              <a:t>menyediakan</a:t>
            </a:r>
            <a:r>
              <a:rPr lang="en-US" sz="2400" dirty="0" smtClean="0"/>
              <a:t> </a:t>
            </a:r>
            <a:r>
              <a:rPr lang="en-US" sz="2400" dirty="0" err="1" smtClean="0"/>
              <a:t>pengiriman</a:t>
            </a:r>
            <a:r>
              <a:rPr lang="en-US" sz="2400" dirty="0" smtClean="0"/>
              <a:t> </a:t>
            </a:r>
            <a:r>
              <a:rPr lang="en-US" sz="2400" dirty="0" err="1" smtClean="0"/>
              <a:t>pesan</a:t>
            </a:r>
            <a:r>
              <a:rPr lang="en-US" sz="2400" dirty="0" smtClean="0"/>
              <a:t> end to end </a:t>
            </a:r>
            <a:r>
              <a:rPr lang="en-US" sz="2400" dirty="0" err="1" smtClean="0"/>
              <a:t>ter-enkripsi</a:t>
            </a:r>
            <a:r>
              <a:rPr lang="en-US" sz="2400" dirty="0" smtClean="0"/>
              <a:t>.</a:t>
            </a:r>
            <a:endParaRPr lang="en-US" sz="2400" dirty="0"/>
          </a:p>
        </p:txBody>
      </p:sp>
      <p:pic>
        <p:nvPicPr>
          <p:cNvPr id="29" name="Picture 4" descr="Berkas:Telegram logo.svg - Wikipedia bahasa Indonesia, ensiklopedia beba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58116" y="5867400"/>
            <a:ext cx="504967" cy="521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01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p:nvPr/>
        </p:nvSpPr>
        <p:spPr>
          <a:xfrm>
            <a:off x="65131" y="6477000"/>
            <a:ext cx="3628365" cy="276999"/>
          </a:xfrm>
          <a:prstGeom prst="rect">
            <a:avLst/>
          </a:prstGeom>
          <a:noFill/>
        </p:spPr>
        <p:txBody>
          <a:bodyPr wrap="none" lIns="91440" tIns="45720" rIns="91440" bIns="45720">
            <a:spAutoFit/>
          </a:bodyPr>
          <a:lstStyle/>
          <a:p>
            <a:pPr algn="ct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IOT Sharing Session 2023 </a:t>
            </a:r>
            <a:r>
              <a:rPr lang="en-US" sz="1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a</a:t>
            </a: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l.ghifari22@gmail.com</a:t>
            </a:r>
            <a:endParaRPr lang="en-US" sz="1200" cap="none" spc="0" dirty="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endParaRPr>
          </a:p>
        </p:txBody>
      </p:sp>
      <p:sp>
        <p:nvSpPr>
          <p:cNvPr id="40" name="Rectangle 39"/>
          <p:cNvSpPr/>
          <p:nvPr/>
        </p:nvSpPr>
        <p:spPr>
          <a:xfrm>
            <a:off x="381000" y="370582"/>
            <a:ext cx="5056192" cy="584775"/>
          </a:xfrm>
          <a:prstGeom prst="rect">
            <a:avLst/>
          </a:prstGeom>
          <a:noFill/>
        </p:spPr>
        <p:txBody>
          <a:bodyPr wrap="none" lIns="91440" tIns="45720" rIns="91440" bIns="45720">
            <a:spAutoFit/>
          </a:bodyPr>
          <a:lstStyle/>
          <a:p>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Membuat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chatbot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telegram</a:t>
            </a:r>
            <a:endParaRPr lang="en-US" sz="3200" cap="none" spc="0" dirty="0">
              <a:ln w="12700">
                <a:solidFill>
                  <a:srgbClr val="00B050"/>
                </a:solidFill>
                <a:prstDash val="solid"/>
              </a:ln>
              <a:solidFill>
                <a:srgbClr val="00B050"/>
              </a:solidFill>
              <a:latin typeface="Arial" panose="020B0604020202020204" pitchFamily="34" charset="0"/>
              <a:cs typeface="Arial" panose="020B0604020202020204" pitchFamily="34" charset="0"/>
            </a:endParaRPr>
          </a:p>
        </p:txBody>
      </p:sp>
      <p:sp>
        <p:nvSpPr>
          <p:cNvPr id="25" name="Rectangle 24"/>
          <p:cNvSpPr/>
          <p:nvPr/>
        </p:nvSpPr>
        <p:spPr>
          <a:xfrm>
            <a:off x="576868" y="2438400"/>
            <a:ext cx="8033732" cy="1569660"/>
          </a:xfrm>
          <a:prstGeom prst="rect">
            <a:avLst/>
          </a:prstGeom>
          <a:noFill/>
        </p:spPr>
        <p:txBody>
          <a:bodyPr wrap="square" lIns="91440" tIns="45720" rIns="91440" bIns="45720">
            <a:spAutoFit/>
          </a:bodyPr>
          <a:lstStyle/>
          <a:p>
            <a:pPr algn="just"/>
            <a:r>
              <a:rPr lang="en-US" sz="2400" dirty="0" smtClean="0"/>
              <a:t>“</a:t>
            </a:r>
            <a:r>
              <a:rPr lang="id-ID" sz="2400" dirty="0" smtClean="0"/>
              <a:t>Chatbot atau chatterbot adalah aplikasi perangkat lunak yang digunakan untuk melakukan percakapan obrolan online melalui teks atau text-to-speech, sebagai pengganti kontak langsung dengan agen manusia langsung.</a:t>
            </a:r>
            <a:r>
              <a:rPr lang="en-US" sz="2400" dirty="0" smtClean="0"/>
              <a:t>”</a:t>
            </a:r>
            <a:endParaRPr lang="en-US" sz="2400" dirty="0" smtClean="0"/>
          </a:p>
        </p:txBody>
      </p:sp>
      <p:pic>
        <p:nvPicPr>
          <p:cNvPr id="5" name="Picture 4" descr="Berkas:Telegram logo.svg - Wikipedia bahasa Indonesia, ensiklopedia beb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8116" y="5867400"/>
            <a:ext cx="504967" cy="521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19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p:nvPr/>
        </p:nvSpPr>
        <p:spPr>
          <a:xfrm>
            <a:off x="65131" y="6477000"/>
            <a:ext cx="3628365" cy="276999"/>
          </a:xfrm>
          <a:prstGeom prst="rect">
            <a:avLst/>
          </a:prstGeom>
          <a:noFill/>
        </p:spPr>
        <p:txBody>
          <a:bodyPr wrap="none" lIns="91440" tIns="45720" rIns="91440" bIns="45720">
            <a:spAutoFit/>
          </a:bodyPr>
          <a:lstStyle/>
          <a:p>
            <a:pPr algn="ct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IOT Sharing Session 2023 </a:t>
            </a:r>
            <a:r>
              <a:rPr lang="en-US" sz="1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a</a:t>
            </a: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l.ghifari22@gmail.com</a:t>
            </a:r>
            <a:endParaRPr lang="en-US" sz="1200" cap="none" spc="0" dirty="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endParaRPr>
          </a:p>
        </p:txBody>
      </p:sp>
      <p:sp>
        <p:nvSpPr>
          <p:cNvPr id="40" name="Rectangle 39"/>
          <p:cNvSpPr/>
          <p:nvPr/>
        </p:nvSpPr>
        <p:spPr>
          <a:xfrm>
            <a:off x="381000" y="370582"/>
            <a:ext cx="5056192" cy="584775"/>
          </a:xfrm>
          <a:prstGeom prst="rect">
            <a:avLst/>
          </a:prstGeom>
          <a:noFill/>
        </p:spPr>
        <p:txBody>
          <a:bodyPr wrap="none" lIns="91440" tIns="45720" rIns="91440" bIns="45720">
            <a:spAutoFit/>
          </a:bodyPr>
          <a:lstStyle/>
          <a:p>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Membuat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chatbot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telegram</a:t>
            </a:r>
            <a:endParaRPr lang="en-US" sz="3200" cap="none" spc="0" dirty="0">
              <a:ln w="12700">
                <a:solidFill>
                  <a:srgbClr val="00B050"/>
                </a:solidFill>
                <a:prstDash val="solid"/>
              </a:ln>
              <a:solidFill>
                <a:srgbClr val="00B050"/>
              </a:solidFill>
              <a:latin typeface="Arial" panose="020B0604020202020204" pitchFamily="34" charset="0"/>
              <a:cs typeface="Arial" panose="020B0604020202020204" pitchFamily="34" charset="0"/>
            </a:endParaRPr>
          </a:p>
        </p:txBody>
      </p:sp>
      <p:sp>
        <p:nvSpPr>
          <p:cNvPr id="25" name="Rectangle 24"/>
          <p:cNvSpPr/>
          <p:nvPr/>
        </p:nvSpPr>
        <p:spPr>
          <a:xfrm>
            <a:off x="576868" y="2339876"/>
            <a:ext cx="8033732" cy="2308324"/>
          </a:xfrm>
          <a:prstGeom prst="rect">
            <a:avLst/>
          </a:prstGeom>
          <a:noFill/>
        </p:spPr>
        <p:txBody>
          <a:bodyPr wrap="square" lIns="91440" tIns="45720" rIns="91440" bIns="45720">
            <a:spAutoFit/>
          </a:bodyPr>
          <a:lstStyle/>
          <a:p>
            <a:pPr algn="just"/>
            <a:r>
              <a:rPr lang="en-US" sz="2400" dirty="0" smtClean="0"/>
              <a:t>“</a:t>
            </a:r>
            <a:r>
              <a:rPr lang="id-ID" sz="2400" dirty="0" smtClean="0"/>
              <a:t>Chatbot </a:t>
            </a:r>
            <a:r>
              <a:rPr lang="en-US" sz="2400" dirty="0"/>
              <a:t>d</a:t>
            </a:r>
            <a:r>
              <a:rPr lang="id-ID" sz="2400" dirty="0" smtClean="0"/>
              <a:t>irancang untuk secara meyakinkan mensimulasikan cara manusia berperilaku sebagai mitra percakapan, sistem chatbot biasanya memerlukan penyetelan dan pengujian berkelanjutan, dan banyak produksi tetap tidak dapat berkomunikasi secara memadai, sementara tidak ada yang dapat lulus uji Turing standar</a:t>
            </a:r>
            <a:r>
              <a:rPr lang="en-US" sz="2400" dirty="0" smtClean="0"/>
              <a:t>.</a:t>
            </a:r>
            <a:r>
              <a:rPr lang="en-US" sz="2400" dirty="0" smtClean="0"/>
              <a:t>”</a:t>
            </a:r>
            <a:endParaRPr lang="en-US" sz="2400" dirty="0" smtClean="0"/>
          </a:p>
        </p:txBody>
      </p:sp>
      <p:pic>
        <p:nvPicPr>
          <p:cNvPr id="5" name="Picture 4" descr="Berkas:Telegram logo.svg - Wikipedia bahasa Indonesia, ensiklopedia beb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8116" y="5867400"/>
            <a:ext cx="504967" cy="521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85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p:nvPr/>
        </p:nvSpPr>
        <p:spPr>
          <a:xfrm>
            <a:off x="65131" y="6477000"/>
            <a:ext cx="3628365" cy="276999"/>
          </a:xfrm>
          <a:prstGeom prst="rect">
            <a:avLst/>
          </a:prstGeom>
          <a:noFill/>
        </p:spPr>
        <p:txBody>
          <a:bodyPr wrap="none" lIns="91440" tIns="45720" rIns="91440" bIns="45720">
            <a:spAutoFit/>
          </a:bodyPr>
          <a:lstStyle/>
          <a:p>
            <a:pPr algn="ct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IOT Sharing Session 2023 </a:t>
            </a:r>
            <a:r>
              <a:rPr lang="en-US" sz="1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a</a:t>
            </a: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l.ghifari22@gmail.com</a:t>
            </a:r>
            <a:endParaRPr lang="en-US" sz="1200" cap="none" spc="0" dirty="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endParaRPr>
          </a:p>
        </p:txBody>
      </p:sp>
      <p:sp>
        <p:nvSpPr>
          <p:cNvPr id="40" name="Rectangle 39"/>
          <p:cNvSpPr/>
          <p:nvPr/>
        </p:nvSpPr>
        <p:spPr>
          <a:xfrm>
            <a:off x="381000" y="370582"/>
            <a:ext cx="5056192" cy="584775"/>
          </a:xfrm>
          <a:prstGeom prst="rect">
            <a:avLst/>
          </a:prstGeom>
          <a:noFill/>
        </p:spPr>
        <p:txBody>
          <a:bodyPr wrap="none" lIns="91440" tIns="45720" rIns="91440" bIns="45720">
            <a:spAutoFit/>
          </a:bodyPr>
          <a:lstStyle/>
          <a:p>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Membuat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chatbot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telegram</a:t>
            </a:r>
            <a:endParaRPr lang="en-US" sz="3200" cap="none" spc="0" dirty="0">
              <a:ln w="12700">
                <a:solidFill>
                  <a:srgbClr val="00B050"/>
                </a:solidFill>
                <a:prstDash val="solid"/>
              </a:ln>
              <a:solidFill>
                <a:srgbClr val="00B050"/>
              </a:solidFill>
              <a:latin typeface="Arial" panose="020B0604020202020204" pitchFamily="34" charset="0"/>
              <a:cs typeface="Arial" panose="020B0604020202020204" pitchFamily="34" charset="0"/>
            </a:endParaRPr>
          </a:p>
        </p:txBody>
      </p:sp>
      <p:sp>
        <p:nvSpPr>
          <p:cNvPr id="25" name="Rectangle 24"/>
          <p:cNvSpPr/>
          <p:nvPr/>
        </p:nvSpPr>
        <p:spPr>
          <a:xfrm>
            <a:off x="576868" y="2316540"/>
            <a:ext cx="8033732" cy="1569660"/>
          </a:xfrm>
          <a:prstGeom prst="rect">
            <a:avLst/>
          </a:prstGeom>
          <a:noFill/>
        </p:spPr>
        <p:txBody>
          <a:bodyPr wrap="square" lIns="91440" tIns="45720" rIns="91440" bIns="45720">
            <a:spAutoFit/>
          </a:bodyPr>
          <a:lstStyle/>
          <a:p>
            <a:pPr algn="just"/>
            <a:r>
              <a:rPr lang="en-US" sz="2400" dirty="0" smtClean="0"/>
              <a:t>“</a:t>
            </a:r>
            <a:r>
              <a:rPr lang="en-US" sz="2400" i="1" dirty="0" smtClean="0"/>
              <a:t>Bots are third-party applications that run inside Telegram. Users can interact with bots by sending them messages, commands and inline requests. You control your bots using HTTPS requests to Telegram Bot API</a:t>
            </a:r>
            <a:r>
              <a:rPr lang="en-US" sz="2400" dirty="0" smtClean="0"/>
              <a:t>“.</a:t>
            </a:r>
          </a:p>
        </p:txBody>
      </p:sp>
      <p:pic>
        <p:nvPicPr>
          <p:cNvPr id="5" name="Picture 4" descr="Berkas:Telegram logo.svg - Wikipedia bahasa Indonesia, ensiklopedia beb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8116" y="5867400"/>
            <a:ext cx="504967" cy="521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25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p:cNvSpPr/>
          <p:nvPr/>
        </p:nvSpPr>
        <p:spPr>
          <a:xfrm>
            <a:off x="65131" y="6477000"/>
            <a:ext cx="3628365" cy="276999"/>
          </a:xfrm>
          <a:prstGeom prst="rect">
            <a:avLst/>
          </a:prstGeom>
          <a:noFill/>
        </p:spPr>
        <p:txBody>
          <a:bodyPr wrap="none" lIns="91440" tIns="45720" rIns="91440" bIns="45720">
            <a:spAutoFit/>
          </a:bodyPr>
          <a:lstStyle/>
          <a:p>
            <a:pPr algn="ct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IOT Sharing Session 2023 </a:t>
            </a:r>
            <a:r>
              <a:rPr lang="en-US" sz="1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a</a:t>
            </a:r>
            <a:r>
              <a:rPr lang="en-US" sz="1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l.ghifari22@gmail.com</a:t>
            </a:r>
            <a:endParaRPr lang="en-US" sz="1200" cap="none" spc="0" dirty="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endParaRPr>
          </a:p>
        </p:txBody>
      </p:sp>
      <p:sp>
        <p:nvSpPr>
          <p:cNvPr id="40" name="Rectangle 39"/>
          <p:cNvSpPr/>
          <p:nvPr/>
        </p:nvSpPr>
        <p:spPr>
          <a:xfrm>
            <a:off x="381000" y="370582"/>
            <a:ext cx="5808000" cy="1077218"/>
          </a:xfrm>
          <a:prstGeom prst="rect">
            <a:avLst/>
          </a:prstGeom>
          <a:noFill/>
        </p:spPr>
        <p:txBody>
          <a:bodyPr wrap="none" lIns="91440" tIns="45720" rIns="91440" bIns="45720">
            <a:spAutoFit/>
          </a:bodyPr>
          <a:lstStyle/>
          <a:p>
            <a:r>
              <a:rPr lang="en-US" sz="3200" cap="none" spc="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Menghubungkan</a:t>
            </a:r>
            <a:r>
              <a:rPr lang="en-US" sz="3200" cap="none" spc="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board </a:t>
            </a:r>
            <a:r>
              <a:rPr lang="en-US" sz="3200" cap="none" spc="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wemos</a:t>
            </a:r>
            <a:endParaRPr lang="en-US" sz="3200" dirty="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endParaRPr>
          </a:p>
          <a:p>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dengan</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telegram chat app</a:t>
            </a:r>
            <a:endParaRPr lang="en-US" sz="3200" cap="none" spc="0" dirty="0">
              <a:ln w="12700">
                <a:solidFill>
                  <a:srgbClr val="00B050"/>
                </a:solidFill>
                <a:prstDash val="solid"/>
              </a:ln>
              <a:solidFill>
                <a:srgbClr val="00B050"/>
              </a:solidFill>
              <a:latin typeface="Arial" panose="020B0604020202020204" pitchFamily="34" charset="0"/>
              <a:cs typeface="Arial" panose="020B0604020202020204" pitchFamily="34" charset="0"/>
            </a:endParaRPr>
          </a:p>
        </p:txBody>
      </p:sp>
      <p:sp>
        <p:nvSpPr>
          <p:cNvPr id="25" name="Rectangle 24"/>
          <p:cNvSpPr/>
          <p:nvPr/>
        </p:nvSpPr>
        <p:spPr>
          <a:xfrm>
            <a:off x="304800" y="2133600"/>
            <a:ext cx="5907386" cy="584775"/>
          </a:xfrm>
          <a:prstGeom prst="rect">
            <a:avLst/>
          </a:prstGeom>
          <a:noFill/>
        </p:spPr>
        <p:txBody>
          <a:bodyPr wrap="none" lIns="91440" tIns="45720" rIns="91440" bIns="45720">
            <a:spAutoFit/>
          </a:bodyPr>
          <a:lstStyle/>
          <a:p>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Pengantar</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singkat</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a:t>
            </a:r>
            <a:r>
              <a:rPr lang="en-US" sz="3200" dirty="0" err="1"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tentang</a:t>
            </a:r>
            <a:r>
              <a:rPr lang="en-US" sz="3200" dirty="0" smtClean="0">
                <a:ln w="12700">
                  <a:solidFill>
                    <a:sysClr val="windowText" lastClr="000000"/>
                  </a:solidFill>
                  <a:prstDash val="solid"/>
                </a:ln>
                <a:solidFill>
                  <a:sysClr val="windowText" lastClr="000000"/>
                </a:solidFill>
                <a:latin typeface="Arial" panose="020B0604020202020204" pitchFamily="34" charset="0"/>
                <a:cs typeface="Arial" panose="020B0604020202020204" pitchFamily="34" charset="0"/>
              </a:rPr>
              <a:t> IOT</a:t>
            </a:r>
            <a:endParaRPr lang="en-US" sz="3200" cap="none" spc="0" dirty="0">
              <a:ln w="12700">
                <a:solidFill>
                  <a:srgbClr val="00B050"/>
                </a:solidFill>
                <a:prstDash val="solid"/>
              </a:ln>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5134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286</Words>
  <Application>Microsoft Office PowerPoint</Application>
  <PresentationFormat>On-screen Show (4:3)</PresentationFormat>
  <Paragraphs>33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bangjii</dc:creator>
  <cp:lastModifiedBy>bangjii</cp:lastModifiedBy>
  <cp:revision>9</cp:revision>
  <dcterms:created xsi:type="dcterms:W3CDTF">2023-01-02T15:48:20Z</dcterms:created>
  <dcterms:modified xsi:type="dcterms:W3CDTF">2023-01-02T18:14:21Z</dcterms:modified>
</cp:coreProperties>
</file>