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9" r:id="rId6"/>
    <p:sldId id="270" r:id="rId7"/>
    <p:sldId id="271" r:id="rId8"/>
    <p:sldId id="272" r:id="rId9"/>
    <p:sldId id="276" r:id="rId10"/>
    <p:sldId id="273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81" autoAdjust="0"/>
    <p:restoredTop sz="87949" autoAdjust="0"/>
  </p:normalViewPr>
  <p:slideViewPr>
    <p:cSldViewPr snapToGrid="0" showGuides="1">
      <p:cViewPr>
        <p:scale>
          <a:sx n="66" d="100"/>
          <a:sy n="66" d="100"/>
        </p:scale>
        <p:origin x="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F189E-4F12-414D-8A60-518B9593B1F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06962A2-3F7B-4DA3-8AAC-BFC101B0BDDF}">
      <dgm:prSet phldrT="[Text]"/>
      <dgm:spPr/>
      <dgm:t>
        <a:bodyPr/>
        <a:lstStyle/>
        <a:p>
          <a:r>
            <a:rPr lang="en-US" dirty="0" smtClean="0"/>
            <a:t>Web scrapping and extraction using list of neighborhood from Wikipedia by request and beautiful soup package</a:t>
          </a:r>
          <a:endParaRPr lang="en-US" dirty="0"/>
        </a:p>
      </dgm:t>
    </dgm:pt>
    <dgm:pt modelId="{DE3D48DD-6532-4621-A65B-0B523386E4A3}" type="parTrans" cxnId="{0E91B0F0-3A57-4708-B69F-37EE049402BF}">
      <dgm:prSet/>
      <dgm:spPr/>
      <dgm:t>
        <a:bodyPr/>
        <a:lstStyle/>
        <a:p>
          <a:endParaRPr lang="en-US"/>
        </a:p>
      </dgm:t>
    </dgm:pt>
    <dgm:pt modelId="{E20E9AB0-E855-4DD6-A1B2-3A475776E4B3}" type="sibTrans" cxnId="{0E91B0F0-3A57-4708-B69F-37EE049402BF}">
      <dgm:prSet/>
      <dgm:spPr/>
      <dgm:t>
        <a:bodyPr/>
        <a:lstStyle/>
        <a:p>
          <a:endParaRPr lang="en-US"/>
        </a:p>
      </dgm:t>
    </dgm:pt>
    <dgm:pt modelId="{EF7F98B2-CAD6-46B7-A85A-DDDAFFD9B7F7}">
      <dgm:prSet phldrT="[Text]"/>
      <dgm:spPr/>
      <dgm:t>
        <a:bodyPr/>
        <a:lstStyle/>
        <a:p>
          <a:r>
            <a:rPr lang="en-US" dirty="0" smtClean="0"/>
            <a:t>Get geographical latitude and longitude using Geocoder Package</a:t>
          </a:r>
          <a:endParaRPr lang="en-US" dirty="0"/>
        </a:p>
      </dgm:t>
    </dgm:pt>
    <dgm:pt modelId="{A0DA540E-CD7C-4240-902F-2B1936E434C5}" type="parTrans" cxnId="{924CB3F2-F4D7-44D1-B802-CD11BC794AE1}">
      <dgm:prSet/>
      <dgm:spPr/>
      <dgm:t>
        <a:bodyPr/>
        <a:lstStyle/>
        <a:p>
          <a:endParaRPr lang="en-US"/>
        </a:p>
      </dgm:t>
    </dgm:pt>
    <dgm:pt modelId="{6E75226C-DCC2-4872-B0D6-98F8F4AD66AD}" type="sibTrans" cxnId="{924CB3F2-F4D7-44D1-B802-CD11BC794AE1}">
      <dgm:prSet/>
      <dgm:spPr/>
      <dgm:t>
        <a:bodyPr/>
        <a:lstStyle/>
        <a:p>
          <a:endParaRPr lang="en-US"/>
        </a:p>
      </dgm:t>
    </dgm:pt>
    <dgm:pt modelId="{0F6C32F1-A7B8-4883-98C5-CBE89F7B971D}">
      <dgm:prSet phldrT="[Text]"/>
      <dgm:spPr/>
      <dgm:t>
        <a:bodyPr/>
        <a:lstStyle/>
        <a:p>
          <a:r>
            <a:rPr lang="en-US" dirty="0" smtClean="0"/>
            <a:t>All of data neighborhoods with latitude and longitude will be put in Pandas </a:t>
          </a:r>
          <a:r>
            <a:rPr lang="en-US" dirty="0" err="1" smtClean="0"/>
            <a:t>Dataframe</a:t>
          </a:r>
          <a:endParaRPr lang="en-US" dirty="0"/>
        </a:p>
      </dgm:t>
    </dgm:pt>
    <dgm:pt modelId="{40599302-F44B-44C5-8E1E-6FD0EBEAACA0}" type="parTrans" cxnId="{0B285039-7610-4084-A07E-423B613D9A7E}">
      <dgm:prSet/>
      <dgm:spPr/>
      <dgm:t>
        <a:bodyPr/>
        <a:lstStyle/>
        <a:p>
          <a:endParaRPr lang="en-US"/>
        </a:p>
      </dgm:t>
    </dgm:pt>
    <dgm:pt modelId="{D8907734-13A7-418F-9C89-0E78880A60F5}" type="sibTrans" cxnId="{0B285039-7610-4084-A07E-423B613D9A7E}">
      <dgm:prSet/>
      <dgm:spPr/>
      <dgm:t>
        <a:bodyPr/>
        <a:lstStyle/>
        <a:p>
          <a:endParaRPr lang="en-US"/>
        </a:p>
      </dgm:t>
    </dgm:pt>
    <dgm:pt modelId="{780EF8C7-4F0B-4732-AA43-14878C3DC82F}" type="pres">
      <dgm:prSet presAssocID="{329F189E-4F12-414D-8A60-518B9593B1F7}" presName="linearFlow" presStyleCnt="0">
        <dgm:presLayoutVars>
          <dgm:resizeHandles val="exact"/>
        </dgm:presLayoutVars>
      </dgm:prSet>
      <dgm:spPr/>
    </dgm:pt>
    <dgm:pt modelId="{465A1173-6267-4A19-9574-5F757F309D8E}" type="pres">
      <dgm:prSet presAssocID="{206962A2-3F7B-4DA3-8AAC-BFC101B0BD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5D2EE-207F-4C61-A22C-4FF435F9239C}" type="pres">
      <dgm:prSet presAssocID="{E20E9AB0-E855-4DD6-A1B2-3A475776E4B3}" presName="sibTrans" presStyleLbl="sibTrans2D1" presStyleIdx="0" presStyleCnt="2"/>
      <dgm:spPr/>
    </dgm:pt>
    <dgm:pt modelId="{BD7948D6-7670-4D70-84E4-7CE23375866A}" type="pres">
      <dgm:prSet presAssocID="{E20E9AB0-E855-4DD6-A1B2-3A475776E4B3}" presName="connectorText" presStyleLbl="sibTrans2D1" presStyleIdx="0" presStyleCnt="2"/>
      <dgm:spPr/>
    </dgm:pt>
    <dgm:pt modelId="{5FF200E4-8990-49B2-A2C0-E08FDC4C73CD}" type="pres">
      <dgm:prSet presAssocID="{EF7F98B2-CAD6-46B7-A85A-DDDAFFD9B7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1E6CF-A91C-41C4-894A-A78D2C3727DE}" type="pres">
      <dgm:prSet presAssocID="{6E75226C-DCC2-4872-B0D6-98F8F4AD66AD}" presName="sibTrans" presStyleLbl="sibTrans2D1" presStyleIdx="1" presStyleCnt="2"/>
      <dgm:spPr/>
    </dgm:pt>
    <dgm:pt modelId="{9FEBBF95-5D12-477F-ACC9-9CD293595026}" type="pres">
      <dgm:prSet presAssocID="{6E75226C-DCC2-4872-B0D6-98F8F4AD66AD}" presName="connectorText" presStyleLbl="sibTrans2D1" presStyleIdx="1" presStyleCnt="2"/>
      <dgm:spPr/>
    </dgm:pt>
    <dgm:pt modelId="{C20220E9-A2AD-46CE-A53A-4ED4D5B01B77}" type="pres">
      <dgm:prSet presAssocID="{0F6C32F1-A7B8-4883-98C5-CBE89F7B971D}" presName="node" presStyleLbl="node1" presStyleIdx="2" presStyleCnt="3">
        <dgm:presLayoutVars>
          <dgm:bulletEnabled val="1"/>
        </dgm:presLayoutVars>
      </dgm:prSet>
      <dgm:spPr/>
    </dgm:pt>
  </dgm:ptLst>
  <dgm:cxnLst>
    <dgm:cxn modelId="{96FCEE0B-BF8D-451C-ADEF-5478B402C7CC}" type="presOf" srcId="{206962A2-3F7B-4DA3-8AAC-BFC101B0BDDF}" destId="{465A1173-6267-4A19-9574-5F757F309D8E}" srcOrd="0" destOrd="0" presId="urn:microsoft.com/office/officeart/2005/8/layout/process2"/>
    <dgm:cxn modelId="{AECF7140-F5FE-48CE-8F46-834A84E13D0D}" type="presOf" srcId="{6E75226C-DCC2-4872-B0D6-98F8F4AD66AD}" destId="{9FEBBF95-5D12-477F-ACC9-9CD293595026}" srcOrd="1" destOrd="0" presId="urn:microsoft.com/office/officeart/2005/8/layout/process2"/>
    <dgm:cxn modelId="{65AFD8C9-FCB8-4FD0-9002-965FDC527616}" type="presOf" srcId="{EF7F98B2-CAD6-46B7-A85A-DDDAFFD9B7F7}" destId="{5FF200E4-8990-49B2-A2C0-E08FDC4C73CD}" srcOrd="0" destOrd="0" presId="urn:microsoft.com/office/officeart/2005/8/layout/process2"/>
    <dgm:cxn modelId="{0B285039-7610-4084-A07E-423B613D9A7E}" srcId="{329F189E-4F12-414D-8A60-518B9593B1F7}" destId="{0F6C32F1-A7B8-4883-98C5-CBE89F7B971D}" srcOrd="2" destOrd="0" parTransId="{40599302-F44B-44C5-8E1E-6FD0EBEAACA0}" sibTransId="{D8907734-13A7-418F-9C89-0E78880A60F5}"/>
    <dgm:cxn modelId="{809A80D5-01B2-4B7C-8675-EC6DC4329402}" type="presOf" srcId="{6E75226C-DCC2-4872-B0D6-98F8F4AD66AD}" destId="{3DC1E6CF-A91C-41C4-894A-A78D2C3727DE}" srcOrd="0" destOrd="0" presId="urn:microsoft.com/office/officeart/2005/8/layout/process2"/>
    <dgm:cxn modelId="{01AAA824-5CA0-4DE7-B189-7110B74FE814}" type="presOf" srcId="{E20E9AB0-E855-4DD6-A1B2-3A475776E4B3}" destId="{BD7948D6-7670-4D70-84E4-7CE23375866A}" srcOrd="1" destOrd="0" presId="urn:microsoft.com/office/officeart/2005/8/layout/process2"/>
    <dgm:cxn modelId="{69143BCC-2372-4051-9F0B-EF4992063E66}" type="presOf" srcId="{329F189E-4F12-414D-8A60-518B9593B1F7}" destId="{780EF8C7-4F0B-4732-AA43-14878C3DC82F}" srcOrd="0" destOrd="0" presId="urn:microsoft.com/office/officeart/2005/8/layout/process2"/>
    <dgm:cxn modelId="{0E91B0F0-3A57-4708-B69F-37EE049402BF}" srcId="{329F189E-4F12-414D-8A60-518B9593B1F7}" destId="{206962A2-3F7B-4DA3-8AAC-BFC101B0BDDF}" srcOrd="0" destOrd="0" parTransId="{DE3D48DD-6532-4621-A65B-0B523386E4A3}" sibTransId="{E20E9AB0-E855-4DD6-A1B2-3A475776E4B3}"/>
    <dgm:cxn modelId="{924CB3F2-F4D7-44D1-B802-CD11BC794AE1}" srcId="{329F189E-4F12-414D-8A60-518B9593B1F7}" destId="{EF7F98B2-CAD6-46B7-A85A-DDDAFFD9B7F7}" srcOrd="1" destOrd="0" parTransId="{A0DA540E-CD7C-4240-902F-2B1936E434C5}" sibTransId="{6E75226C-DCC2-4872-B0D6-98F8F4AD66AD}"/>
    <dgm:cxn modelId="{CB1F22AA-D6E3-4067-BA4D-FF168A0E2F79}" type="presOf" srcId="{E20E9AB0-E855-4DD6-A1B2-3A475776E4B3}" destId="{6235D2EE-207F-4C61-A22C-4FF435F9239C}" srcOrd="0" destOrd="0" presId="urn:microsoft.com/office/officeart/2005/8/layout/process2"/>
    <dgm:cxn modelId="{F9FF96F0-3798-4ED3-BF3E-AF2C23B3D7DB}" type="presOf" srcId="{0F6C32F1-A7B8-4883-98C5-CBE89F7B971D}" destId="{C20220E9-A2AD-46CE-A53A-4ED4D5B01B77}" srcOrd="0" destOrd="0" presId="urn:microsoft.com/office/officeart/2005/8/layout/process2"/>
    <dgm:cxn modelId="{6981BB12-ADA0-46B7-8099-A0B7630C9D34}" type="presParOf" srcId="{780EF8C7-4F0B-4732-AA43-14878C3DC82F}" destId="{465A1173-6267-4A19-9574-5F757F309D8E}" srcOrd="0" destOrd="0" presId="urn:microsoft.com/office/officeart/2005/8/layout/process2"/>
    <dgm:cxn modelId="{3F3EEBFC-5D15-4FC2-8E80-1184491B3963}" type="presParOf" srcId="{780EF8C7-4F0B-4732-AA43-14878C3DC82F}" destId="{6235D2EE-207F-4C61-A22C-4FF435F9239C}" srcOrd="1" destOrd="0" presId="urn:microsoft.com/office/officeart/2005/8/layout/process2"/>
    <dgm:cxn modelId="{673CE3EE-20E3-49D5-BA9B-B648C6B93288}" type="presParOf" srcId="{6235D2EE-207F-4C61-A22C-4FF435F9239C}" destId="{BD7948D6-7670-4D70-84E4-7CE23375866A}" srcOrd="0" destOrd="0" presId="urn:microsoft.com/office/officeart/2005/8/layout/process2"/>
    <dgm:cxn modelId="{357BA2FE-5343-4C2D-B3E5-2CEF48907059}" type="presParOf" srcId="{780EF8C7-4F0B-4732-AA43-14878C3DC82F}" destId="{5FF200E4-8990-49B2-A2C0-E08FDC4C73CD}" srcOrd="2" destOrd="0" presId="urn:microsoft.com/office/officeart/2005/8/layout/process2"/>
    <dgm:cxn modelId="{030DC419-BD7A-4178-8B22-F6C425A4868F}" type="presParOf" srcId="{780EF8C7-4F0B-4732-AA43-14878C3DC82F}" destId="{3DC1E6CF-A91C-41C4-894A-A78D2C3727DE}" srcOrd="3" destOrd="0" presId="urn:microsoft.com/office/officeart/2005/8/layout/process2"/>
    <dgm:cxn modelId="{15BD7F24-ACBD-4704-B058-F25C01708C2F}" type="presParOf" srcId="{3DC1E6CF-A91C-41C4-894A-A78D2C3727DE}" destId="{9FEBBF95-5D12-477F-ACC9-9CD293595026}" srcOrd="0" destOrd="0" presId="urn:microsoft.com/office/officeart/2005/8/layout/process2"/>
    <dgm:cxn modelId="{6F92F470-9D81-4A9B-A3E1-D221AEE02947}" type="presParOf" srcId="{780EF8C7-4F0B-4732-AA43-14878C3DC82F}" destId="{C20220E9-A2AD-46CE-A53A-4ED4D5B01B7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9F189E-4F12-414D-8A60-518B9593B1F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06962A2-3F7B-4DA3-8AAC-BFC101B0BDDF}">
      <dgm:prSet phldrT="[Text]"/>
      <dgm:spPr/>
      <dgm:t>
        <a:bodyPr/>
        <a:lstStyle/>
        <a:p>
          <a:r>
            <a:rPr lang="en-US" dirty="0" err="1" smtClean="0"/>
            <a:t>Dataframe</a:t>
          </a:r>
          <a:r>
            <a:rPr lang="en-US" dirty="0" smtClean="0"/>
            <a:t> will be visualized using folium map package</a:t>
          </a:r>
          <a:endParaRPr lang="en-US" dirty="0"/>
        </a:p>
      </dgm:t>
    </dgm:pt>
    <dgm:pt modelId="{DE3D48DD-6532-4621-A65B-0B523386E4A3}" type="parTrans" cxnId="{0E91B0F0-3A57-4708-B69F-37EE049402BF}">
      <dgm:prSet/>
      <dgm:spPr/>
      <dgm:t>
        <a:bodyPr/>
        <a:lstStyle/>
        <a:p>
          <a:endParaRPr lang="en-US"/>
        </a:p>
      </dgm:t>
    </dgm:pt>
    <dgm:pt modelId="{E20E9AB0-E855-4DD6-A1B2-3A475776E4B3}" type="sibTrans" cxnId="{0E91B0F0-3A57-4708-B69F-37EE049402BF}">
      <dgm:prSet/>
      <dgm:spPr/>
      <dgm:t>
        <a:bodyPr/>
        <a:lstStyle/>
        <a:p>
          <a:endParaRPr lang="en-US"/>
        </a:p>
      </dgm:t>
    </dgm:pt>
    <dgm:pt modelId="{EF7F98B2-CAD6-46B7-A85A-DDDAFFD9B7F7}">
      <dgm:prSet phldrT="[Text]"/>
      <dgm:spPr/>
      <dgm:t>
        <a:bodyPr/>
        <a:lstStyle/>
        <a:p>
          <a:r>
            <a:rPr lang="en-US" dirty="0" smtClean="0"/>
            <a:t>Foursquare ID and secret key need to be obtained by registering Foursquare Developer</a:t>
          </a:r>
          <a:endParaRPr lang="en-US" dirty="0"/>
        </a:p>
      </dgm:t>
    </dgm:pt>
    <dgm:pt modelId="{A0DA540E-CD7C-4240-902F-2B1936E434C5}" type="parTrans" cxnId="{924CB3F2-F4D7-44D1-B802-CD11BC794AE1}">
      <dgm:prSet/>
      <dgm:spPr/>
      <dgm:t>
        <a:bodyPr/>
        <a:lstStyle/>
        <a:p>
          <a:endParaRPr lang="en-US"/>
        </a:p>
      </dgm:t>
    </dgm:pt>
    <dgm:pt modelId="{6E75226C-DCC2-4872-B0D6-98F8F4AD66AD}" type="sibTrans" cxnId="{924CB3F2-F4D7-44D1-B802-CD11BC794AE1}">
      <dgm:prSet/>
      <dgm:spPr/>
      <dgm:t>
        <a:bodyPr/>
        <a:lstStyle/>
        <a:p>
          <a:endParaRPr lang="en-US"/>
        </a:p>
      </dgm:t>
    </dgm:pt>
    <dgm:pt modelId="{0F6C32F1-A7B8-4883-98C5-CBE89F7B971D}">
      <dgm:prSet phldrT="[Text]"/>
      <dgm:spPr/>
      <dgm:t>
        <a:bodyPr/>
        <a:lstStyle/>
        <a:p>
          <a:r>
            <a:rPr lang="en-US" dirty="0" smtClean="0"/>
            <a:t>100 Venues from 2000 m radius will be extracted using Foursquare API</a:t>
          </a:r>
          <a:endParaRPr lang="en-US" dirty="0"/>
        </a:p>
      </dgm:t>
    </dgm:pt>
    <dgm:pt modelId="{40599302-F44B-44C5-8E1E-6FD0EBEAACA0}" type="parTrans" cxnId="{0B285039-7610-4084-A07E-423B613D9A7E}">
      <dgm:prSet/>
      <dgm:spPr/>
      <dgm:t>
        <a:bodyPr/>
        <a:lstStyle/>
        <a:p>
          <a:endParaRPr lang="en-US"/>
        </a:p>
      </dgm:t>
    </dgm:pt>
    <dgm:pt modelId="{D8907734-13A7-418F-9C89-0E78880A60F5}" type="sibTrans" cxnId="{0B285039-7610-4084-A07E-423B613D9A7E}">
      <dgm:prSet/>
      <dgm:spPr/>
      <dgm:t>
        <a:bodyPr/>
        <a:lstStyle/>
        <a:p>
          <a:endParaRPr lang="en-US"/>
        </a:p>
      </dgm:t>
    </dgm:pt>
    <dgm:pt modelId="{780EF8C7-4F0B-4732-AA43-14878C3DC82F}" type="pres">
      <dgm:prSet presAssocID="{329F189E-4F12-414D-8A60-518B9593B1F7}" presName="linearFlow" presStyleCnt="0">
        <dgm:presLayoutVars>
          <dgm:resizeHandles val="exact"/>
        </dgm:presLayoutVars>
      </dgm:prSet>
      <dgm:spPr/>
    </dgm:pt>
    <dgm:pt modelId="{465A1173-6267-4A19-9574-5F757F309D8E}" type="pres">
      <dgm:prSet presAssocID="{206962A2-3F7B-4DA3-8AAC-BFC101B0BD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5D2EE-207F-4C61-A22C-4FF435F9239C}" type="pres">
      <dgm:prSet presAssocID="{E20E9AB0-E855-4DD6-A1B2-3A475776E4B3}" presName="sibTrans" presStyleLbl="sibTrans2D1" presStyleIdx="0" presStyleCnt="2"/>
      <dgm:spPr/>
    </dgm:pt>
    <dgm:pt modelId="{BD7948D6-7670-4D70-84E4-7CE23375866A}" type="pres">
      <dgm:prSet presAssocID="{E20E9AB0-E855-4DD6-A1B2-3A475776E4B3}" presName="connectorText" presStyleLbl="sibTrans2D1" presStyleIdx="0" presStyleCnt="2"/>
      <dgm:spPr/>
    </dgm:pt>
    <dgm:pt modelId="{5FF200E4-8990-49B2-A2C0-E08FDC4C73CD}" type="pres">
      <dgm:prSet presAssocID="{EF7F98B2-CAD6-46B7-A85A-DDDAFFD9B7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1E6CF-A91C-41C4-894A-A78D2C3727DE}" type="pres">
      <dgm:prSet presAssocID="{6E75226C-DCC2-4872-B0D6-98F8F4AD66AD}" presName="sibTrans" presStyleLbl="sibTrans2D1" presStyleIdx="1" presStyleCnt="2"/>
      <dgm:spPr/>
    </dgm:pt>
    <dgm:pt modelId="{9FEBBF95-5D12-477F-ACC9-9CD293595026}" type="pres">
      <dgm:prSet presAssocID="{6E75226C-DCC2-4872-B0D6-98F8F4AD66AD}" presName="connectorText" presStyleLbl="sibTrans2D1" presStyleIdx="1" presStyleCnt="2"/>
      <dgm:spPr/>
    </dgm:pt>
    <dgm:pt modelId="{C20220E9-A2AD-46CE-A53A-4ED4D5B01B77}" type="pres">
      <dgm:prSet presAssocID="{0F6C32F1-A7B8-4883-98C5-CBE89F7B97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CEE0B-BF8D-451C-ADEF-5478B402C7CC}" type="presOf" srcId="{206962A2-3F7B-4DA3-8AAC-BFC101B0BDDF}" destId="{465A1173-6267-4A19-9574-5F757F309D8E}" srcOrd="0" destOrd="0" presId="urn:microsoft.com/office/officeart/2005/8/layout/process2"/>
    <dgm:cxn modelId="{AECF7140-F5FE-48CE-8F46-834A84E13D0D}" type="presOf" srcId="{6E75226C-DCC2-4872-B0D6-98F8F4AD66AD}" destId="{9FEBBF95-5D12-477F-ACC9-9CD293595026}" srcOrd="1" destOrd="0" presId="urn:microsoft.com/office/officeart/2005/8/layout/process2"/>
    <dgm:cxn modelId="{65AFD8C9-FCB8-4FD0-9002-965FDC527616}" type="presOf" srcId="{EF7F98B2-CAD6-46B7-A85A-DDDAFFD9B7F7}" destId="{5FF200E4-8990-49B2-A2C0-E08FDC4C73CD}" srcOrd="0" destOrd="0" presId="urn:microsoft.com/office/officeart/2005/8/layout/process2"/>
    <dgm:cxn modelId="{0B285039-7610-4084-A07E-423B613D9A7E}" srcId="{329F189E-4F12-414D-8A60-518B9593B1F7}" destId="{0F6C32F1-A7B8-4883-98C5-CBE89F7B971D}" srcOrd="2" destOrd="0" parTransId="{40599302-F44B-44C5-8E1E-6FD0EBEAACA0}" sibTransId="{D8907734-13A7-418F-9C89-0E78880A60F5}"/>
    <dgm:cxn modelId="{809A80D5-01B2-4B7C-8675-EC6DC4329402}" type="presOf" srcId="{6E75226C-DCC2-4872-B0D6-98F8F4AD66AD}" destId="{3DC1E6CF-A91C-41C4-894A-A78D2C3727DE}" srcOrd="0" destOrd="0" presId="urn:microsoft.com/office/officeart/2005/8/layout/process2"/>
    <dgm:cxn modelId="{01AAA824-5CA0-4DE7-B189-7110B74FE814}" type="presOf" srcId="{E20E9AB0-E855-4DD6-A1B2-3A475776E4B3}" destId="{BD7948D6-7670-4D70-84E4-7CE23375866A}" srcOrd="1" destOrd="0" presId="urn:microsoft.com/office/officeart/2005/8/layout/process2"/>
    <dgm:cxn modelId="{69143BCC-2372-4051-9F0B-EF4992063E66}" type="presOf" srcId="{329F189E-4F12-414D-8A60-518B9593B1F7}" destId="{780EF8C7-4F0B-4732-AA43-14878C3DC82F}" srcOrd="0" destOrd="0" presId="urn:microsoft.com/office/officeart/2005/8/layout/process2"/>
    <dgm:cxn modelId="{0E91B0F0-3A57-4708-B69F-37EE049402BF}" srcId="{329F189E-4F12-414D-8A60-518B9593B1F7}" destId="{206962A2-3F7B-4DA3-8AAC-BFC101B0BDDF}" srcOrd="0" destOrd="0" parTransId="{DE3D48DD-6532-4621-A65B-0B523386E4A3}" sibTransId="{E20E9AB0-E855-4DD6-A1B2-3A475776E4B3}"/>
    <dgm:cxn modelId="{924CB3F2-F4D7-44D1-B802-CD11BC794AE1}" srcId="{329F189E-4F12-414D-8A60-518B9593B1F7}" destId="{EF7F98B2-CAD6-46B7-A85A-DDDAFFD9B7F7}" srcOrd="1" destOrd="0" parTransId="{A0DA540E-CD7C-4240-902F-2B1936E434C5}" sibTransId="{6E75226C-DCC2-4872-B0D6-98F8F4AD66AD}"/>
    <dgm:cxn modelId="{CB1F22AA-D6E3-4067-BA4D-FF168A0E2F79}" type="presOf" srcId="{E20E9AB0-E855-4DD6-A1B2-3A475776E4B3}" destId="{6235D2EE-207F-4C61-A22C-4FF435F9239C}" srcOrd="0" destOrd="0" presId="urn:microsoft.com/office/officeart/2005/8/layout/process2"/>
    <dgm:cxn modelId="{F9FF96F0-3798-4ED3-BF3E-AF2C23B3D7DB}" type="presOf" srcId="{0F6C32F1-A7B8-4883-98C5-CBE89F7B971D}" destId="{C20220E9-A2AD-46CE-A53A-4ED4D5B01B77}" srcOrd="0" destOrd="0" presId="urn:microsoft.com/office/officeart/2005/8/layout/process2"/>
    <dgm:cxn modelId="{6981BB12-ADA0-46B7-8099-A0B7630C9D34}" type="presParOf" srcId="{780EF8C7-4F0B-4732-AA43-14878C3DC82F}" destId="{465A1173-6267-4A19-9574-5F757F309D8E}" srcOrd="0" destOrd="0" presId="urn:microsoft.com/office/officeart/2005/8/layout/process2"/>
    <dgm:cxn modelId="{3F3EEBFC-5D15-4FC2-8E80-1184491B3963}" type="presParOf" srcId="{780EF8C7-4F0B-4732-AA43-14878C3DC82F}" destId="{6235D2EE-207F-4C61-A22C-4FF435F9239C}" srcOrd="1" destOrd="0" presId="urn:microsoft.com/office/officeart/2005/8/layout/process2"/>
    <dgm:cxn modelId="{673CE3EE-20E3-49D5-BA9B-B648C6B93288}" type="presParOf" srcId="{6235D2EE-207F-4C61-A22C-4FF435F9239C}" destId="{BD7948D6-7670-4D70-84E4-7CE23375866A}" srcOrd="0" destOrd="0" presId="urn:microsoft.com/office/officeart/2005/8/layout/process2"/>
    <dgm:cxn modelId="{357BA2FE-5343-4C2D-B3E5-2CEF48907059}" type="presParOf" srcId="{780EF8C7-4F0B-4732-AA43-14878C3DC82F}" destId="{5FF200E4-8990-49B2-A2C0-E08FDC4C73CD}" srcOrd="2" destOrd="0" presId="urn:microsoft.com/office/officeart/2005/8/layout/process2"/>
    <dgm:cxn modelId="{030DC419-BD7A-4178-8B22-F6C425A4868F}" type="presParOf" srcId="{780EF8C7-4F0B-4732-AA43-14878C3DC82F}" destId="{3DC1E6CF-A91C-41C4-894A-A78D2C3727DE}" srcOrd="3" destOrd="0" presId="urn:microsoft.com/office/officeart/2005/8/layout/process2"/>
    <dgm:cxn modelId="{15BD7F24-ACBD-4704-B058-F25C01708C2F}" type="presParOf" srcId="{3DC1E6CF-A91C-41C4-894A-A78D2C3727DE}" destId="{9FEBBF95-5D12-477F-ACC9-9CD293595026}" srcOrd="0" destOrd="0" presId="urn:microsoft.com/office/officeart/2005/8/layout/process2"/>
    <dgm:cxn modelId="{6F92F470-9D81-4A9B-A3E1-D221AEE02947}" type="presParOf" srcId="{780EF8C7-4F0B-4732-AA43-14878C3DC82F}" destId="{C20220E9-A2AD-46CE-A53A-4ED4D5B01B7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9F189E-4F12-414D-8A60-518B9593B1F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06962A2-3F7B-4DA3-8AAC-BFC101B0BDDF}">
      <dgm:prSet phldrT="[Text]"/>
      <dgm:spPr/>
      <dgm:t>
        <a:bodyPr/>
        <a:lstStyle/>
        <a:p>
          <a:r>
            <a:rPr lang="en-US" dirty="0" smtClean="0"/>
            <a:t>Venue data in JSON format will be acquired from calling Foursquare API</a:t>
          </a:r>
          <a:endParaRPr lang="en-US" dirty="0"/>
        </a:p>
      </dgm:t>
    </dgm:pt>
    <dgm:pt modelId="{DE3D48DD-6532-4621-A65B-0B523386E4A3}" type="parTrans" cxnId="{0E91B0F0-3A57-4708-B69F-37EE049402BF}">
      <dgm:prSet/>
      <dgm:spPr/>
      <dgm:t>
        <a:bodyPr/>
        <a:lstStyle/>
        <a:p>
          <a:endParaRPr lang="en-US"/>
        </a:p>
      </dgm:t>
    </dgm:pt>
    <dgm:pt modelId="{E20E9AB0-E855-4DD6-A1B2-3A475776E4B3}" type="sibTrans" cxnId="{0E91B0F0-3A57-4708-B69F-37EE049402BF}">
      <dgm:prSet/>
      <dgm:spPr/>
      <dgm:t>
        <a:bodyPr/>
        <a:lstStyle/>
        <a:p>
          <a:endParaRPr lang="en-US"/>
        </a:p>
      </dgm:t>
    </dgm:pt>
    <dgm:pt modelId="{EF7F98B2-CAD6-46B7-A85A-DDDAFFD9B7F7}">
      <dgm:prSet phldrT="[Text]"/>
      <dgm:spPr/>
      <dgm:t>
        <a:bodyPr/>
        <a:lstStyle/>
        <a:p>
          <a:r>
            <a:rPr lang="en-US" dirty="0" smtClean="0"/>
            <a:t>Venues</a:t>
          </a:r>
          <a:r>
            <a:rPr lang="en-US" baseline="0" dirty="0" smtClean="0"/>
            <a:t> JSON format will be extracted based on venue name, category, and geographical</a:t>
          </a:r>
          <a:endParaRPr lang="en-US" dirty="0"/>
        </a:p>
      </dgm:t>
    </dgm:pt>
    <dgm:pt modelId="{A0DA540E-CD7C-4240-902F-2B1936E434C5}" type="parTrans" cxnId="{924CB3F2-F4D7-44D1-B802-CD11BC794AE1}">
      <dgm:prSet/>
      <dgm:spPr/>
      <dgm:t>
        <a:bodyPr/>
        <a:lstStyle/>
        <a:p>
          <a:endParaRPr lang="en-US"/>
        </a:p>
      </dgm:t>
    </dgm:pt>
    <dgm:pt modelId="{6E75226C-DCC2-4872-B0D6-98F8F4AD66AD}" type="sibTrans" cxnId="{924CB3F2-F4D7-44D1-B802-CD11BC794AE1}">
      <dgm:prSet/>
      <dgm:spPr/>
      <dgm:t>
        <a:bodyPr/>
        <a:lstStyle/>
        <a:p>
          <a:endParaRPr lang="en-US"/>
        </a:p>
      </dgm:t>
    </dgm:pt>
    <dgm:pt modelId="{0F6C32F1-A7B8-4883-98C5-CBE89F7B971D}">
      <dgm:prSet phldrT="[Text]"/>
      <dgm:spPr/>
      <dgm:t>
        <a:bodyPr/>
        <a:lstStyle/>
        <a:p>
          <a:r>
            <a:rPr lang="en-US" dirty="0" smtClean="0"/>
            <a:t>Each neighborhood will be grouped based on the mean of occurrence frequency of each category</a:t>
          </a:r>
          <a:endParaRPr lang="en-US" dirty="0"/>
        </a:p>
      </dgm:t>
    </dgm:pt>
    <dgm:pt modelId="{40599302-F44B-44C5-8E1E-6FD0EBEAACA0}" type="parTrans" cxnId="{0B285039-7610-4084-A07E-423B613D9A7E}">
      <dgm:prSet/>
      <dgm:spPr/>
      <dgm:t>
        <a:bodyPr/>
        <a:lstStyle/>
        <a:p>
          <a:endParaRPr lang="en-US"/>
        </a:p>
      </dgm:t>
    </dgm:pt>
    <dgm:pt modelId="{D8907734-13A7-418F-9C89-0E78880A60F5}" type="sibTrans" cxnId="{0B285039-7610-4084-A07E-423B613D9A7E}">
      <dgm:prSet/>
      <dgm:spPr/>
      <dgm:t>
        <a:bodyPr/>
        <a:lstStyle/>
        <a:p>
          <a:endParaRPr lang="en-US"/>
        </a:p>
      </dgm:t>
    </dgm:pt>
    <dgm:pt modelId="{780EF8C7-4F0B-4732-AA43-14878C3DC82F}" type="pres">
      <dgm:prSet presAssocID="{329F189E-4F12-414D-8A60-518B9593B1F7}" presName="linearFlow" presStyleCnt="0">
        <dgm:presLayoutVars>
          <dgm:resizeHandles val="exact"/>
        </dgm:presLayoutVars>
      </dgm:prSet>
      <dgm:spPr/>
    </dgm:pt>
    <dgm:pt modelId="{465A1173-6267-4A19-9574-5F757F309D8E}" type="pres">
      <dgm:prSet presAssocID="{206962A2-3F7B-4DA3-8AAC-BFC101B0BD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5D2EE-207F-4C61-A22C-4FF435F9239C}" type="pres">
      <dgm:prSet presAssocID="{E20E9AB0-E855-4DD6-A1B2-3A475776E4B3}" presName="sibTrans" presStyleLbl="sibTrans2D1" presStyleIdx="0" presStyleCnt="2"/>
      <dgm:spPr/>
    </dgm:pt>
    <dgm:pt modelId="{BD7948D6-7670-4D70-84E4-7CE23375866A}" type="pres">
      <dgm:prSet presAssocID="{E20E9AB0-E855-4DD6-A1B2-3A475776E4B3}" presName="connectorText" presStyleLbl="sibTrans2D1" presStyleIdx="0" presStyleCnt="2"/>
      <dgm:spPr/>
    </dgm:pt>
    <dgm:pt modelId="{5FF200E4-8990-49B2-A2C0-E08FDC4C73CD}" type="pres">
      <dgm:prSet presAssocID="{EF7F98B2-CAD6-46B7-A85A-DDDAFFD9B7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1E6CF-A91C-41C4-894A-A78D2C3727DE}" type="pres">
      <dgm:prSet presAssocID="{6E75226C-DCC2-4872-B0D6-98F8F4AD66AD}" presName="sibTrans" presStyleLbl="sibTrans2D1" presStyleIdx="1" presStyleCnt="2"/>
      <dgm:spPr/>
    </dgm:pt>
    <dgm:pt modelId="{9FEBBF95-5D12-477F-ACC9-9CD293595026}" type="pres">
      <dgm:prSet presAssocID="{6E75226C-DCC2-4872-B0D6-98F8F4AD66AD}" presName="connectorText" presStyleLbl="sibTrans2D1" presStyleIdx="1" presStyleCnt="2"/>
      <dgm:spPr/>
    </dgm:pt>
    <dgm:pt modelId="{C20220E9-A2AD-46CE-A53A-4ED4D5B01B77}" type="pres">
      <dgm:prSet presAssocID="{0F6C32F1-A7B8-4883-98C5-CBE89F7B97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CEE0B-BF8D-451C-ADEF-5478B402C7CC}" type="presOf" srcId="{206962A2-3F7B-4DA3-8AAC-BFC101B0BDDF}" destId="{465A1173-6267-4A19-9574-5F757F309D8E}" srcOrd="0" destOrd="0" presId="urn:microsoft.com/office/officeart/2005/8/layout/process2"/>
    <dgm:cxn modelId="{AECF7140-F5FE-48CE-8F46-834A84E13D0D}" type="presOf" srcId="{6E75226C-DCC2-4872-B0D6-98F8F4AD66AD}" destId="{9FEBBF95-5D12-477F-ACC9-9CD293595026}" srcOrd="1" destOrd="0" presId="urn:microsoft.com/office/officeart/2005/8/layout/process2"/>
    <dgm:cxn modelId="{65AFD8C9-FCB8-4FD0-9002-965FDC527616}" type="presOf" srcId="{EF7F98B2-CAD6-46B7-A85A-DDDAFFD9B7F7}" destId="{5FF200E4-8990-49B2-A2C0-E08FDC4C73CD}" srcOrd="0" destOrd="0" presId="urn:microsoft.com/office/officeart/2005/8/layout/process2"/>
    <dgm:cxn modelId="{0B285039-7610-4084-A07E-423B613D9A7E}" srcId="{329F189E-4F12-414D-8A60-518B9593B1F7}" destId="{0F6C32F1-A7B8-4883-98C5-CBE89F7B971D}" srcOrd="2" destOrd="0" parTransId="{40599302-F44B-44C5-8E1E-6FD0EBEAACA0}" sibTransId="{D8907734-13A7-418F-9C89-0E78880A60F5}"/>
    <dgm:cxn modelId="{809A80D5-01B2-4B7C-8675-EC6DC4329402}" type="presOf" srcId="{6E75226C-DCC2-4872-B0D6-98F8F4AD66AD}" destId="{3DC1E6CF-A91C-41C4-894A-A78D2C3727DE}" srcOrd="0" destOrd="0" presId="urn:microsoft.com/office/officeart/2005/8/layout/process2"/>
    <dgm:cxn modelId="{01AAA824-5CA0-4DE7-B189-7110B74FE814}" type="presOf" srcId="{E20E9AB0-E855-4DD6-A1B2-3A475776E4B3}" destId="{BD7948D6-7670-4D70-84E4-7CE23375866A}" srcOrd="1" destOrd="0" presId="urn:microsoft.com/office/officeart/2005/8/layout/process2"/>
    <dgm:cxn modelId="{69143BCC-2372-4051-9F0B-EF4992063E66}" type="presOf" srcId="{329F189E-4F12-414D-8A60-518B9593B1F7}" destId="{780EF8C7-4F0B-4732-AA43-14878C3DC82F}" srcOrd="0" destOrd="0" presId="urn:microsoft.com/office/officeart/2005/8/layout/process2"/>
    <dgm:cxn modelId="{0E91B0F0-3A57-4708-B69F-37EE049402BF}" srcId="{329F189E-4F12-414D-8A60-518B9593B1F7}" destId="{206962A2-3F7B-4DA3-8AAC-BFC101B0BDDF}" srcOrd="0" destOrd="0" parTransId="{DE3D48DD-6532-4621-A65B-0B523386E4A3}" sibTransId="{E20E9AB0-E855-4DD6-A1B2-3A475776E4B3}"/>
    <dgm:cxn modelId="{924CB3F2-F4D7-44D1-B802-CD11BC794AE1}" srcId="{329F189E-4F12-414D-8A60-518B9593B1F7}" destId="{EF7F98B2-CAD6-46B7-A85A-DDDAFFD9B7F7}" srcOrd="1" destOrd="0" parTransId="{A0DA540E-CD7C-4240-902F-2B1936E434C5}" sibTransId="{6E75226C-DCC2-4872-B0D6-98F8F4AD66AD}"/>
    <dgm:cxn modelId="{CB1F22AA-D6E3-4067-BA4D-FF168A0E2F79}" type="presOf" srcId="{E20E9AB0-E855-4DD6-A1B2-3A475776E4B3}" destId="{6235D2EE-207F-4C61-A22C-4FF435F9239C}" srcOrd="0" destOrd="0" presId="urn:microsoft.com/office/officeart/2005/8/layout/process2"/>
    <dgm:cxn modelId="{F9FF96F0-3798-4ED3-BF3E-AF2C23B3D7DB}" type="presOf" srcId="{0F6C32F1-A7B8-4883-98C5-CBE89F7B971D}" destId="{C20220E9-A2AD-46CE-A53A-4ED4D5B01B77}" srcOrd="0" destOrd="0" presId="urn:microsoft.com/office/officeart/2005/8/layout/process2"/>
    <dgm:cxn modelId="{6981BB12-ADA0-46B7-8099-A0B7630C9D34}" type="presParOf" srcId="{780EF8C7-4F0B-4732-AA43-14878C3DC82F}" destId="{465A1173-6267-4A19-9574-5F757F309D8E}" srcOrd="0" destOrd="0" presId="urn:microsoft.com/office/officeart/2005/8/layout/process2"/>
    <dgm:cxn modelId="{3F3EEBFC-5D15-4FC2-8E80-1184491B3963}" type="presParOf" srcId="{780EF8C7-4F0B-4732-AA43-14878C3DC82F}" destId="{6235D2EE-207F-4C61-A22C-4FF435F9239C}" srcOrd="1" destOrd="0" presId="urn:microsoft.com/office/officeart/2005/8/layout/process2"/>
    <dgm:cxn modelId="{673CE3EE-20E3-49D5-BA9B-B648C6B93288}" type="presParOf" srcId="{6235D2EE-207F-4C61-A22C-4FF435F9239C}" destId="{BD7948D6-7670-4D70-84E4-7CE23375866A}" srcOrd="0" destOrd="0" presId="urn:microsoft.com/office/officeart/2005/8/layout/process2"/>
    <dgm:cxn modelId="{357BA2FE-5343-4C2D-B3E5-2CEF48907059}" type="presParOf" srcId="{780EF8C7-4F0B-4732-AA43-14878C3DC82F}" destId="{5FF200E4-8990-49B2-A2C0-E08FDC4C73CD}" srcOrd="2" destOrd="0" presId="urn:microsoft.com/office/officeart/2005/8/layout/process2"/>
    <dgm:cxn modelId="{030DC419-BD7A-4178-8B22-F6C425A4868F}" type="presParOf" srcId="{780EF8C7-4F0B-4732-AA43-14878C3DC82F}" destId="{3DC1E6CF-A91C-41C4-894A-A78D2C3727DE}" srcOrd="3" destOrd="0" presId="urn:microsoft.com/office/officeart/2005/8/layout/process2"/>
    <dgm:cxn modelId="{15BD7F24-ACBD-4704-B058-F25C01708C2F}" type="presParOf" srcId="{3DC1E6CF-A91C-41C4-894A-A78D2C3727DE}" destId="{9FEBBF95-5D12-477F-ACC9-9CD293595026}" srcOrd="0" destOrd="0" presId="urn:microsoft.com/office/officeart/2005/8/layout/process2"/>
    <dgm:cxn modelId="{6F92F470-9D81-4A9B-A3E1-D221AEE02947}" type="presParOf" srcId="{780EF8C7-4F0B-4732-AA43-14878C3DC82F}" destId="{C20220E9-A2AD-46CE-A53A-4ED4D5B01B7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9F189E-4F12-414D-8A60-518B9593B1F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06962A2-3F7B-4DA3-8AAC-BFC101B0BDDF}">
      <dgm:prSet phldrT="[Text]"/>
      <dgm:spPr/>
      <dgm:t>
        <a:bodyPr/>
        <a:lstStyle/>
        <a:p>
          <a:r>
            <a:rPr lang="en-US" dirty="0" smtClean="0"/>
            <a:t>Data will be </a:t>
          </a:r>
          <a:r>
            <a:rPr lang="en-US" dirty="0" err="1" smtClean="0"/>
            <a:t>filterd</a:t>
          </a:r>
          <a:r>
            <a:rPr lang="en-US" dirty="0" smtClean="0"/>
            <a:t> for only “Korean Restaurant”</a:t>
          </a:r>
          <a:endParaRPr lang="en-US" dirty="0"/>
        </a:p>
      </dgm:t>
    </dgm:pt>
    <dgm:pt modelId="{DE3D48DD-6532-4621-A65B-0B523386E4A3}" type="parTrans" cxnId="{0E91B0F0-3A57-4708-B69F-37EE049402BF}">
      <dgm:prSet/>
      <dgm:spPr/>
      <dgm:t>
        <a:bodyPr/>
        <a:lstStyle/>
        <a:p>
          <a:endParaRPr lang="en-US"/>
        </a:p>
      </dgm:t>
    </dgm:pt>
    <dgm:pt modelId="{E20E9AB0-E855-4DD6-A1B2-3A475776E4B3}" type="sibTrans" cxnId="{0E91B0F0-3A57-4708-B69F-37EE049402BF}">
      <dgm:prSet/>
      <dgm:spPr/>
      <dgm:t>
        <a:bodyPr/>
        <a:lstStyle/>
        <a:p>
          <a:endParaRPr lang="en-US"/>
        </a:p>
      </dgm:t>
    </dgm:pt>
    <dgm:pt modelId="{EF7F98B2-CAD6-46B7-A85A-DDDAFFD9B7F7}">
      <dgm:prSet phldrT="[Text]"/>
      <dgm:spPr/>
      <dgm:t>
        <a:bodyPr/>
        <a:lstStyle/>
        <a:p>
          <a:r>
            <a:rPr lang="en-US" dirty="0" smtClean="0"/>
            <a:t>Data will be performed clustering by using k-Means clustering into 3 cluster based on frequency </a:t>
          </a:r>
          <a:r>
            <a:rPr lang="en-US" dirty="0" err="1" smtClean="0"/>
            <a:t>occurences</a:t>
          </a:r>
          <a:endParaRPr lang="en-US" dirty="0"/>
        </a:p>
      </dgm:t>
    </dgm:pt>
    <dgm:pt modelId="{A0DA540E-CD7C-4240-902F-2B1936E434C5}" type="parTrans" cxnId="{924CB3F2-F4D7-44D1-B802-CD11BC794AE1}">
      <dgm:prSet/>
      <dgm:spPr/>
      <dgm:t>
        <a:bodyPr/>
        <a:lstStyle/>
        <a:p>
          <a:endParaRPr lang="en-US"/>
        </a:p>
      </dgm:t>
    </dgm:pt>
    <dgm:pt modelId="{6E75226C-DCC2-4872-B0D6-98F8F4AD66AD}" type="sibTrans" cxnId="{924CB3F2-F4D7-44D1-B802-CD11BC794AE1}">
      <dgm:prSet/>
      <dgm:spPr/>
      <dgm:t>
        <a:bodyPr/>
        <a:lstStyle/>
        <a:p>
          <a:endParaRPr lang="en-US"/>
        </a:p>
      </dgm:t>
    </dgm:pt>
    <dgm:pt modelId="{0F6C32F1-A7B8-4883-98C5-CBE89F7B971D}">
      <dgm:prSet phldrT="[Text]"/>
      <dgm:spPr/>
      <dgm:t>
        <a:bodyPr/>
        <a:lstStyle/>
        <a:p>
          <a:r>
            <a:rPr lang="en-US" dirty="0" smtClean="0"/>
            <a:t>Each cluster will be analyzed the frequency of occurrence for “Korean Restaurant”</a:t>
          </a:r>
          <a:endParaRPr lang="en-US" dirty="0"/>
        </a:p>
      </dgm:t>
    </dgm:pt>
    <dgm:pt modelId="{40599302-F44B-44C5-8E1E-6FD0EBEAACA0}" type="parTrans" cxnId="{0B285039-7610-4084-A07E-423B613D9A7E}">
      <dgm:prSet/>
      <dgm:spPr/>
      <dgm:t>
        <a:bodyPr/>
        <a:lstStyle/>
        <a:p>
          <a:endParaRPr lang="en-US"/>
        </a:p>
      </dgm:t>
    </dgm:pt>
    <dgm:pt modelId="{D8907734-13A7-418F-9C89-0E78880A60F5}" type="sibTrans" cxnId="{0B285039-7610-4084-A07E-423B613D9A7E}">
      <dgm:prSet/>
      <dgm:spPr/>
      <dgm:t>
        <a:bodyPr/>
        <a:lstStyle/>
        <a:p>
          <a:endParaRPr lang="en-US"/>
        </a:p>
      </dgm:t>
    </dgm:pt>
    <dgm:pt modelId="{780EF8C7-4F0B-4732-AA43-14878C3DC82F}" type="pres">
      <dgm:prSet presAssocID="{329F189E-4F12-414D-8A60-518B9593B1F7}" presName="linearFlow" presStyleCnt="0">
        <dgm:presLayoutVars>
          <dgm:resizeHandles val="exact"/>
        </dgm:presLayoutVars>
      </dgm:prSet>
      <dgm:spPr/>
    </dgm:pt>
    <dgm:pt modelId="{465A1173-6267-4A19-9574-5F757F309D8E}" type="pres">
      <dgm:prSet presAssocID="{206962A2-3F7B-4DA3-8AAC-BFC101B0BD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5D2EE-207F-4C61-A22C-4FF435F9239C}" type="pres">
      <dgm:prSet presAssocID="{E20E9AB0-E855-4DD6-A1B2-3A475776E4B3}" presName="sibTrans" presStyleLbl="sibTrans2D1" presStyleIdx="0" presStyleCnt="2"/>
      <dgm:spPr/>
    </dgm:pt>
    <dgm:pt modelId="{BD7948D6-7670-4D70-84E4-7CE23375866A}" type="pres">
      <dgm:prSet presAssocID="{E20E9AB0-E855-4DD6-A1B2-3A475776E4B3}" presName="connectorText" presStyleLbl="sibTrans2D1" presStyleIdx="0" presStyleCnt="2"/>
      <dgm:spPr/>
    </dgm:pt>
    <dgm:pt modelId="{5FF200E4-8990-49B2-A2C0-E08FDC4C73CD}" type="pres">
      <dgm:prSet presAssocID="{EF7F98B2-CAD6-46B7-A85A-DDDAFFD9B7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1E6CF-A91C-41C4-894A-A78D2C3727DE}" type="pres">
      <dgm:prSet presAssocID="{6E75226C-DCC2-4872-B0D6-98F8F4AD66AD}" presName="sibTrans" presStyleLbl="sibTrans2D1" presStyleIdx="1" presStyleCnt="2"/>
      <dgm:spPr/>
    </dgm:pt>
    <dgm:pt modelId="{9FEBBF95-5D12-477F-ACC9-9CD293595026}" type="pres">
      <dgm:prSet presAssocID="{6E75226C-DCC2-4872-B0D6-98F8F4AD66AD}" presName="connectorText" presStyleLbl="sibTrans2D1" presStyleIdx="1" presStyleCnt="2"/>
      <dgm:spPr/>
    </dgm:pt>
    <dgm:pt modelId="{C20220E9-A2AD-46CE-A53A-4ED4D5B01B77}" type="pres">
      <dgm:prSet presAssocID="{0F6C32F1-A7B8-4883-98C5-CBE89F7B97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CEE0B-BF8D-451C-ADEF-5478B402C7CC}" type="presOf" srcId="{206962A2-3F7B-4DA3-8AAC-BFC101B0BDDF}" destId="{465A1173-6267-4A19-9574-5F757F309D8E}" srcOrd="0" destOrd="0" presId="urn:microsoft.com/office/officeart/2005/8/layout/process2"/>
    <dgm:cxn modelId="{AECF7140-F5FE-48CE-8F46-834A84E13D0D}" type="presOf" srcId="{6E75226C-DCC2-4872-B0D6-98F8F4AD66AD}" destId="{9FEBBF95-5D12-477F-ACC9-9CD293595026}" srcOrd="1" destOrd="0" presId="urn:microsoft.com/office/officeart/2005/8/layout/process2"/>
    <dgm:cxn modelId="{65AFD8C9-FCB8-4FD0-9002-965FDC527616}" type="presOf" srcId="{EF7F98B2-CAD6-46B7-A85A-DDDAFFD9B7F7}" destId="{5FF200E4-8990-49B2-A2C0-E08FDC4C73CD}" srcOrd="0" destOrd="0" presId="urn:microsoft.com/office/officeart/2005/8/layout/process2"/>
    <dgm:cxn modelId="{0B285039-7610-4084-A07E-423B613D9A7E}" srcId="{329F189E-4F12-414D-8A60-518B9593B1F7}" destId="{0F6C32F1-A7B8-4883-98C5-CBE89F7B971D}" srcOrd="2" destOrd="0" parTransId="{40599302-F44B-44C5-8E1E-6FD0EBEAACA0}" sibTransId="{D8907734-13A7-418F-9C89-0E78880A60F5}"/>
    <dgm:cxn modelId="{809A80D5-01B2-4B7C-8675-EC6DC4329402}" type="presOf" srcId="{6E75226C-DCC2-4872-B0D6-98F8F4AD66AD}" destId="{3DC1E6CF-A91C-41C4-894A-A78D2C3727DE}" srcOrd="0" destOrd="0" presId="urn:microsoft.com/office/officeart/2005/8/layout/process2"/>
    <dgm:cxn modelId="{01AAA824-5CA0-4DE7-B189-7110B74FE814}" type="presOf" srcId="{E20E9AB0-E855-4DD6-A1B2-3A475776E4B3}" destId="{BD7948D6-7670-4D70-84E4-7CE23375866A}" srcOrd="1" destOrd="0" presId="urn:microsoft.com/office/officeart/2005/8/layout/process2"/>
    <dgm:cxn modelId="{69143BCC-2372-4051-9F0B-EF4992063E66}" type="presOf" srcId="{329F189E-4F12-414D-8A60-518B9593B1F7}" destId="{780EF8C7-4F0B-4732-AA43-14878C3DC82F}" srcOrd="0" destOrd="0" presId="urn:microsoft.com/office/officeart/2005/8/layout/process2"/>
    <dgm:cxn modelId="{0E91B0F0-3A57-4708-B69F-37EE049402BF}" srcId="{329F189E-4F12-414D-8A60-518B9593B1F7}" destId="{206962A2-3F7B-4DA3-8AAC-BFC101B0BDDF}" srcOrd="0" destOrd="0" parTransId="{DE3D48DD-6532-4621-A65B-0B523386E4A3}" sibTransId="{E20E9AB0-E855-4DD6-A1B2-3A475776E4B3}"/>
    <dgm:cxn modelId="{924CB3F2-F4D7-44D1-B802-CD11BC794AE1}" srcId="{329F189E-4F12-414D-8A60-518B9593B1F7}" destId="{EF7F98B2-CAD6-46B7-A85A-DDDAFFD9B7F7}" srcOrd="1" destOrd="0" parTransId="{A0DA540E-CD7C-4240-902F-2B1936E434C5}" sibTransId="{6E75226C-DCC2-4872-B0D6-98F8F4AD66AD}"/>
    <dgm:cxn modelId="{CB1F22AA-D6E3-4067-BA4D-FF168A0E2F79}" type="presOf" srcId="{E20E9AB0-E855-4DD6-A1B2-3A475776E4B3}" destId="{6235D2EE-207F-4C61-A22C-4FF435F9239C}" srcOrd="0" destOrd="0" presId="urn:microsoft.com/office/officeart/2005/8/layout/process2"/>
    <dgm:cxn modelId="{F9FF96F0-3798-4ED3-BF3E-AF2C23B3D7DB}" type="presOf" srcId="{0F6C32F1-A7B8-4883-98C5-CBE89F7B971D}" destId="{C20220E9-A2AD-46CE-A53A-4ED4D5B01B77}" srcOrd="0" destOrd="0" presId="urn:microsoft.com/office/officeart/2005/8/layout/process2"/>
    <dgm:cxn modelId="{6981BB12-ADA0-46B7-8099-A0B7630C9D34}" type="presParOf" srcId="{780EF8C7-4F0B-4732-AA43-14878C3DC82F}" destId="{465A1173-6267-4A19-9574-5F757F309D8E}" srcOrd="0" destOrd="0" presId="urn:microsoft.com/office/officeart/2005/8/layout/process2"/>
    <dgm:cxn modelId="{3F3EEBFC-5D15-4FC2-8E80-1184491B3963}" type="presParOf" srcId="{780EF8C7-4F0B-4732-AA43-14878C3DC82F}" destId="{6235D2EE-207F-4C61-A22C-4FF435F9239C}" srcOrd="1" destOrd="0" presId="urn:microsoft.com/office/officeart/2005/8/layout/process2"/>
    <dgm:cxn modelId="{673CE3EE-20E3-49D5-BA9B-B648C6B93288}" type="presParOf" srcId="{6235D2EE-207F-4C61-A22C-4FF435F9239C}" destId="{BD7948D6-7670-4D70-84E4-7CE23375866A}" srcOrd="0" destOrd="0" presId="urn:microsoft.com/office/officeart/2005/8/layout/process2"/>
    <dgm:cxn modelId="{357BA2FE-5343-4C2D-B3E5-2CEF48907059}" type="presParOf" srcId="{780EF8C7-4F0B-4732-AA43-14878C3DC82F}" destId="{5FF200E4-8990-49B2-A2C0-E08FDC4C73CD}" srcOrd="2" destOrd="0" presId="urn:microsoft.com/office/officeart/2005/8/layout/process2"/>
    <dgm:cxn modelId="{030DC419-BD7A-4178-8B22-F6C425A4868F}" type="presParOf" srcId="{780EF8C7-4F0B-4732-AA43-14878C3DC82F}" destId="{3DC1E6CF-A91C-41C4-894A-A78D2C3727DE}" srcOrd="3" destOrd="0" presId="urn:microsoft.com/office/officeart/2005/8/layout/process2"/>
    <dgm:cxn modelId="{15BD7F24-ACBD-4704-B058-F25C01708C2F}" type="presParOf" srcId="{3DC1E6CF-A91C-41C4-894A-A78D2C3727DE}" destId="{9FEBBF95-5D12-477F-ACC9-9CD293595026}" srcOrd="0" destOrd="0" presId="urn:microsoft.com/office/officeart/2005/8/layout/process2"/>
    <dgm:cxn modelId="{6F92F470-9D81-4A9B-A3E1-D221AEE02947}" type="presParOf" srcId="{780EF8C7-4F0B-4732-AA43-14878C3DC82F}" destId="{C20220E9-A2AD-46CE-A53A-4ED4D5B01B7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279F78-7CDB-4AE9-98EA-8A22D0F256F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587CDA-BE79-4161-9F13-8FB42AD35EA4}">
      <dgm:prSet phldrT="[Text]"/>
      <dgm:spPr/>
      <dgm:t>
        <a:bodyPr/>
        <a:lstStyle/>
        <a:p>
          <a:r>
            <a:rPr lang="en-US" dirty="0" smtClean="0"/>
            <a:t>Cluster 0</a:t>
          </a:r>
          <a:endParaRPr lang="en-US" dirty="0"/>
        </a:p>
      </dgm:t>
    </dgm:pt>
    <dgm:pt modelId="{9FBF2EBE-5795-4FAB-8A4C-24914AC3FB2D}" type="parTrans" cxnId="{F102FC48-6165-4B9C-90D0-B94C83031596}">
      <dgm:prSet/>
      <dgm:spPr/>
      <dgm:t>
        <a:bodyPr/>
        <a:lstStyle/>
        <a:p>
          <a:endParaRPr lang="en-US"/>
        </a:p>
      </dgm:t>
    </dgm:pt>
    <dgm:pt modelId="{5B38E3A2-B4B5-4BC9-BF8F-458CC3918C55}" type="sibTrans" cxnId="{F102FC48-6165-4B9C-90D0-B94C83031596}">
      <dgm:prSet/>
      <dgm:spPr/>
      <dgm:t>
        <a:bodyPr/>
        <a:lstStyle/>
        <a:p>
          <a:endParaRPr lang="en-US"/>
        </a:p>
      </dgm:t>
    </dgm:pt>
    <dgm:pt modelId="{A1F33D32-14C2-4CD3-AF62-65D9AA756B38}">
      <dgm:prSet phldrT="[Text]"/>
      <dgm:spPr/>
      <dgm:t>
        <a:bodyPr/>
        <a:lstStyle/>
        <a:p>
          <a:r>
            <a:rPr lang="en-US" dirty="0" smtClean="0"/>
            <a:t>Cluster 2</a:t>
          </a:r>
          <a:endParaRPr lang="en-US" dirty="0"/>
        </a:p>
      </dgm:t>
    </dgm:pt>
    <dgm:pt modelId="{8967CF69-9421-415E-9595-46F6EFCDB1ED}" type="parTrans" cxnId="{5A700367-9E18-4288-B628-4A2DD12F7A53}">
      <dgm:prSet/>
      <dgm:spPr/>
      <dgm:t>
        <a:bodyPr/>
        <a:lstStyle/>
        <a:p>
          <a:endParaRPr lang="en-US"/>
        </a:p>
      </dgm:t>
    </dgm:pt>
    <dgm:pt modelId="{201DD4EB-D72E-4343-8F14-2F812C9B2F8A}" type="sibTrans" cxnId="{5A700367-9E18-4288-B628-4A2DD12F7A53}">
      <dgm:prSet/>
      <dgm:spPr/>
      <dgm:t>
        <a:bodyPr/>
        <a:lstStyle/>
        <a:p>
          <a:endParaRPr lang="en-US"/>
        </a:p>
      </dgm:t>
    </dgm:pt>
    <dgm:pt modelId="{B8D35689-5F7B-42A1-9FEF-1C5638DCF547}">
      <dgm:prSet phldrT="[Text]"/>
      <dgm:spPr/>
      <dgm:t>
        <a:bodyPr/>
        <a:lstStyle/>
        <a:p>
          <a:r>
            <a:rPr lang="en-US" dirty="0" smtClean="0"/>
            <a:t>Cluster 1</a:t>
          </a:r>
          <a:endParaRPr lang="en-US" dirty="0"/>
        </a:p>
      </dgm:t>
    </dgm:pt>
    <dgm:pt modelId="{031FE7F7-E1C5-42A9-96AE-C43E25F89B7A}" type="parTrans" cxnId="{6F9609CF-7FD0-4D31-9E19-C90539786086}">
      <dgm:prSet/>
      <dgm:spPr/>
      <dgm:t>
        <a:bodyPr/>
        <a:lstStyle/>
        <a:p>
          <a:endParaRPr lang="en-US"/>
        </a:p>
      </dgm:t>
    </dgm:pt>
    <dgm:pt modelId="{D9DFB49A-EE90-4739-87A6-994A330291D3}" type="sibTrans" cxnId="{6F9609CF-7FD0-4D31-9E19-C90539786086}">
      <dgm:prSet/>
      <dgm:spPr/>
      <dgm:t>
        <a:bodyPr/>
        <a:lstStyle/>
        <a:p>
          <a:endParaRPr lang="en-US"/>
        </a:p>
      </dgm:t>
    </dgm:pt>
    <dgm:pt modelId="{30D7A293-CA10-481E-BD0D-540268EAB490}" type="pres">
      <dgm:prSet presAssocID="{6F279F78-7CDB-4AE9-98EA-8A22D0F256FD}" presName="arrowDiagram" presStyleCnt="0">
        <dgm:presLayoutVars>
          <dgm:chMax val="5"/>
          <dgm:dir/>
          <dgm:resizeHandles val="exact"/>
        </dgm:presLayoutVars>
      </dgm:prSet>
      <dgm:spPr/>
    </dgm:pt>
    <dgm:pt modelId="{6377664F-62D3-4FA2-B577-642995F09787}" type="pres">
      <dgm:prSet presAssocID="{6F279F78-7CDB-4AE9-98EA-8A22D0F256FD}" presName="arrow" presStyleLbl="bgShp" presStyleIdx="0" presStyleCnt="1"/>
      <dgm:spPr/>
    </dgm:pt>
    <dgm:pt modelId="{6FC96656-5F3B-4540-A325-E32D7485777D}" type="pres">
      <dgm:prSet presAssocID="{6F279F78-7CDB-4AE9-98EA-8A22D0F256FD}" presName="arrowDiagram3" presStyleCnt="0"/>
      <dgm:spPr/>
    </dgm:pt>
    <dgm:pt modelId="{69010C5B-763B-4A1B-8382-ECA8D09A3F17}" type="pres">
      <dgm:prSet presAssocID="{66587CDA-BE79-4161-9F13-8FB42AD35EA4}" presName="bullet3a" presStyleLbl="node1" presStyleIdx="0" presStyleCnt="3"/>
      <dgm:spPr/>
    </dgm:pt>
    <dgm:pt modelId="{110F0086-B430-43D5-88DE-1FC226082D2F}" type="pres">
      <dgm:prSet presAssocID="{66587CDA-BE79-4161-9F13-8FB42AD35EA4}" presName="textBox3a" presStyleLbl="revTx" presStyleIdx="0" presStyleCnt="3">
        <dgm:presLayoutVars>
          <dgm:bulletEnabled val="1"/>
        </dgm:presLayoutVars>
      </dgm:prSet>
      <dgm:spPr/>
    </dgm:pt>
    <dgm:pt modelId="{261ACC3B-6798-468D-9FDE-8291E80AB103}" type="pres">
      <dgm:prSet presAssocID="{A1F33D32-14C2-4CD3-AF62-65D9AA756B38}" presName="bullet3b" presStyleLbl="node1" presStyleIdx="1" presStyleCnt="3"/>
      <dgm:spPr/>
    </dgm:pt>
    <dgm:pt modelId="{895044AE-4F7C-4252-A7F4-3479F7608350}" type="pres">
      <dgm:prSet presAssocID="{A1F33D32-14C2-4CD3-AF62-65D9AA756B38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0A445-3BB7-42F6-B505-79CC4A4BA83E}" type="pres">
      <dgm:prSet presAssocID="{B8D35689-5F7B-42A1-9FEF-1C5638DCF547}" presName="bullet3c" presStyleLbl="node1" presStyleIdx="2" presStyleCnt="3"/>
      <dgm:spPr/>
    </dgm:pt>
    <dgm:pt modelId="{D1151E04-C8AF-4511-A635-FFC4C7D19226}" type="pres">
      <dgm:prSet presAssocID="{B8D35689-5F7B-42A1-9FEF-1C5638DCF54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B0196-5DE7-4F8C-9D6B-A952A8B24B9A}" type="presOf" srcId="{A1F33D32-14C2-4CD3-AF62-65D9AA756B38}" destId="{895044AE-4F7C-4252-A7F4-3479F7608350}" srcOrd="0" destOrd="0" presId="urn:microsoft.com/office/officeart/2005/8/layout/arrow2"/>
    <dgm:cxn modelId="{6F9609CF-7FD0-4D31-9E19-C90539786086}" srcId="{6F279F78-7CDB-4AE9-98EA-8A22D0F256FD}" destId="{B8D35689-5F7B-42A1-9FEF-1C5638DCF547}" srcOrd="2" destOrd="0" parTransId="{031FE7F7-E1C5-42A9-96AE-C43E25F89B7A}" sibTransId="{D9DFB49A-EE90-4739-87A6-994A330291D3}"/>
    <dgm:cxn modelId="{76000A8E-9C6E-46AA-86F2-912418EDE26E}" type="presOf" srcId="{6F279F78-7CDB-4AE9-98EA-8A22D0F256FD}" destId="{30D7A293-CA10-481E-BD0D-540268EAB490}" srcOrd="0" destOrd="0" presId="urn:microsoft.com/office/officeart/2005/8/layout/arrow2"/>
    <dgm:cxn modelId="{6CE4D852-BE97-4DCA-95AD-9050016E0462}" type="presOf" srcId="{B8D35689-5F7B-42A1-9FEF-1C5638DCF547}" destId="{D1151E04-C8AF-4511-A635-FFC4C7D19226}" srcOrd="0" destOrd="0" presId="urn:microsoft.com/office/officeart/2005/8/layout/arrow2"/>
    <dgm:cxn modelId="{33C7370C-B4CE-4BCE-B344-FE2B462FE4EC}" type="presOf" srcId="{66587CDA-BE79-4161-9F13-8FB42AD35EA4}" destId="{110F0086-B430-43D5-88DE-1FC226082D2F}" srcOrd="0" destOrd="0" presId="urn:microsoft.com/office/officeart/2005/8/layout/arrow2"/>
    <dgm:cxn modelId="{5A700367-9E18-4288-B628-4A2DD12F7A53}" srcId="{6F279F78-7CDB-4AE9-98EA-8A22D0F256FD}" destId="{A1F33D32-14C2-4CD3-AF62-65D9AA756B38}" srcOrd="1" destOrd="0" parTransId="{8967CF69-9421-415E-9595-46F6EFCDB1ED}" sibTransId="{201DD4EB-D72E-4343-8F14-2F812C9B2F8A}"/>
    <dgm:cxn modelId="{F102FC48-6165-4B9C-90D0-B94C83031596}" srcId="{6F279F78-7CDB-4AE9-98EA-8A22D0F256FD}" destId="{66587CDA-BE79-4161-9F13-8FB42AD35EA4}" srcOrd="0" destOrd="0" parTransId="{9FBF2EBE-5795-4FAB-8A4C-24914AC3FB2D}" sibTransId="{5B38E3A2-B4B5-4BC9-BF8F-458CC3918C55}"/>
    <dgm:cxn modelId="{A0CB4333-35B4-4B1E-A138-9F94787001E9}" type="presParOf" srcId="{30D7A293-CA10-481E-BD0D-540268EAB490}" destId="{6377664F-62D3-4FA2-B577-642995F09787}" srcOrd="0" destOrd="0" presId="urn:microsoft.com/office/officeart/2005/8/layout/arrow2"/>
    <dgm:cxn modelId="{47E2B18C-37DE-44EA-9F4A-E131EE9FC7E4}" type="presParOf" srcId="{30D7A293-CA10-481E-BD0D-540268EAB490}" destId="{6FC96656-5F3B-4540-A325-E32D7485777D}" srcOrd="1" destOrd="0" presId="urn:microsoft.com/office/officeart/2005/8/layout/arrow2"/>
    <dgm:cxn modelId="{B8A5AFB4-BF65-4ADD-912C-24E9FA4E91AC}" type="presParOf" srcId="{6FC96656-5F3B-4540-A325-E32D7485777D}" destId="{69010C5B-763B-4A1B-8382-ECA8D09A3F17}" srcOrd="0" destOrd="0" presId="urn:microsoft.com/office/officeart/2005/8/layout/arrow2"/>
    <dgm:cxn modelId="{AC7BCF7D-6A0C-42DE-9672-910E4247BA65}" type="presParOf" srcId="{6FC96656-5F3B-4540-A325-E32D7485777D}" destId="{110F0086-B430-43D5-88DE-1FC226082D2F}" srcOrd="1" destOrd="0" presId="urn:microsoft.com/office/officeart/2005/8/layout/arrow2"/>
    <dgm:cxn modelId="{F166E2B2-E103-4152-B439-C86086FD837F}" type="presParOf" srcId="{6FC96656-5F3B-4540-A325-E32D7485777D}" destId="{261ACC3B-6798-468D-9FDE-8291E80AB103}" srcOrd="2" destOrd="0" presId="urn:microsoft.com/office/officeart/2005/8/layout/arrow2"/>
    <dgm:cxn modelId="{EDF59BA7-90D0-48DB-AE44-428DB2AB2037}" type="presParOf" srcId="{6FC96656-5F3B-4540-A325-E32D7485777D}" destId="{895044AE-4F7C-4252-A7F4-3479F7608350}" srcOrd="3" destOrd="0" presId="urn:microsoft.com/office/officeart/2005/8/layout/arrow2"/>
    <dgm:cxn modelId="{2F88B9E1-569C-43E1-BC5F-2E65643E4347}" type="presParOf" srcId="{6FC96656-5F3B-4540-A325-E32D7485777D}" destId="{6330A445-3BB7-42F6-B505-79CC4A4BA83E}" srcOrd="4" destOrd="0" presId="urn:microsoft.com/office/officeart/2005/8/layout/arrow2"/>
    <dgm:cxn modelId="{9EB75958-E071-493E-8F65-0789F9D80A2A}" type="presParOf" srcId="{6FC96656-5F3B-4540-A325-E32D7485777D}" destId="{D1151E04-C8AF-4511-A635-FFC4C7D1922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A1173-6267-4A19-9574-5F757F309D8E}">
      <dsp:nvSpPr>
        <dsp:cNvPr id="0" name=""/>
        <dsp:cNvSpPr/>
      </dsp:nvSpPr>
      <dsp:spPr>
        <a:xfrm>
          <a:off x="1113503" y="0"/>
          <a:ext cx="29972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 scrapping and extraction using list of neighborhood from Wikipedia by request and beautiful soup package</a:t>
          </a:r>
          <a:endParaRPr lang="en-US" sz="1800" kern="1200" dirty="0"/>
        </a:p>
      </dsp:txBody>
      <dsp:txXfrm>
        <a:off x="1153180" y="39677"/>
        <a:ext cx="2917846" cy="1275312"/>
      </dsp:txXfrm>
    </dsp:sp>
    <dsp:sp modelId="{6235D2EE-207F-4C61-A22C-4FF435F9239C}">
      <dsp:nvSpPr>
        <dsp:cNvPr id="0" name=""/>
        <dsp:cNvSpPr/>
      </dsp:nvSpPr>
      <dsp:spPr>
        <a:xfrm rot="5400000">
          <a:off x="2358103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429223" y="1439333"/>
        <a:ext cx="365760" cy="355600"/>
      </dsp:txXfrm>
    </dsp:sp>
    <dsp:sp modelId="{5FF200E4-8990-49B2-A2C0-E08FDC4C73CD}">
      <dsp:nvSpPr>
        <dsp:cNvPr id="0" name=""/>
        <dsp:cNvSpPr/>
      </dsp:nvSpPr>
      <dsp:spPr>
        <a:xfrm>
          <a:off x="1113503" y="2032000"/>
          <a:ext cx="29972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geographical latitude and longitude using Geocoder Package</a:t>
          </a:r>
          <a:endParaRPr lang="en-US" sz="1800" kern="1200" dirty="0"/>
        </a:p>
      </dsp:txBody>
      <dsp:txXfrm>
        <a:off x="1153180" y="2071677"/>
        <a:ext cx="2917846" cy="1275312"/>
      </dsp:txXfrm>
    </dsp:sp>
    <dsp:sp modelId="{3DC1E6CF-A91C-41C4-894A-A78D2C3727DE}">
      <dsp:nvSpPr>
        <dsp:cNvPr id="0" name=""/>
        <dsp:cNvSpPr/>
      </dsp:nvSpPr>
      <dsp:spPr>
        <a:xfrm rot="5400000">
          <a:off x="2358103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429223" y="3471333"/>
        <a:ext cx="365760" cy="355600"/>
      </dsp:txXfrm>
    </dsp:sp>
    <dsp:sp modelId="{C20220E9-A2AD-46CE-A53A-4ED4D5B01B77}">
      <dsp:nvSpPr>
        <dsp:cNvPr id="0" name=""/>
        <dsp:cNvSpPr/>
      </dsp:nvSpPr>
      <dsp:spPr>
        <a:xfrm>
          <a:off x="1113503" y="4064000"/>
          <a:ext cx="29972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 of data neighborhoods with latitude and longitude will be put in Pandas </a:t>
          </a:r>
          <a:r>
            <a:rPr lang="en-US" sz="1800" kern="1200" dirty="0" err="1" smtClean="0"/>
            <a:t>Dataframe</a:t>
          </a:r>
          <a:endParaRPr lang="en-US" sz="1800" kern="1200" dirty="0"/>
        </a:p>
      </dsp:txBody>
      <dsp:txXfrm>
        <a:off x="1153180" y="4103677"/>
        <a:ext cx="2917846" cy="1275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A1173-6267-4A19-9574-5F757F309D8E}">
      <dsp:nvSpPr>
        <dsp:cNvPr id="0" name=""/>
        <dsp:cNvSpPr/>
      </dsp:nvSpPr>
      <dsp:spPr>
        <a:xfrm>
          <a:off x="1392903" y="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Dataframe</a:t>
          </a:r>
          <a:r>
            <a:rPr lang="en-US" sz="1800" kern="1200" dirty="0" smtClean="0"/>
            <a:t> will be visualized using folium map package</a:t>
          </a:r>
          <a:endParaRPr lang="en-US" sz="1800" kern="1200" dirty="0"/>
        </a:p>
      </dsp:txBody>
      <dsp:txXfrm>
        <a:off x="1432580" y="39677"/>
        <a:ext cx="2359046" cy="1275312"/>
      </dsp:txXfrm>
    </dsp:sp>
    <dsp:sp modelId="{6235D2EE-207F-4C61-A22C-4FF435F9239C}">
      <dsp:nvSpPr>
        <dsp:cNvPr id="0" name=""/>
        <dsp:cNvSpPr/>
      </dsp:nvSpPr>
      <dsp:spPr>
        <a:xfrm rot="5400000">
          <a:off x="2358103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429223" y="1439333"/>
        <a:ext cx="365760" cy="355600"/>
      </dsp:txXfrm>
    </dsp:sp>
    <dsp:sp modelId="{5FF200E4-8990-49B2-A2C0-E08FDC4C73CD}">
      <dsp:nvSpPr>
        <dsp:cNvPr id="0" name=""/>
        <dsp:cNvSpPr/>
      </dsp:nvSpPr>
      <dsp:spPr>
        <a:xfrm>
          <a:off x="1392903" y="2032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Foursquare ID and secret key need to be obtained by registering Foursquare Developer</a:t>
          </a:r>
          <a:endParaRPr lang="en-US" sz="1800" kern="1200" dirty="0"/>
        </a:p>
      </dsp:txBody>
      <dsp:txXfrm>
        <a:off x="1432580" y="2071677"/>
        <a:ext cx="2359046" cy="1275312"/>
      </dsp:txXfrm>
    </dsp:sp>
    <dsp:sp modelId="{3DC1E6CF-A91C-41C4-894A-A78D2C3727DE}">
      <dsp:nvSpPr>
        <dsp:cNvPr id="0" name=""/>
        <dsp:cNvSpPr/>
      </dsp:nvSpPr>
      <dsp:spPr>
        <a:xfrm rot="5400000">
          <a:off x="2358103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429223" y="3471333"/>
        <a:ext cx="365760" cy="355600"/>
      </dsp:txXfrm>
    </dsp:sp>
    <dsp:sp modelId="{C20220E9-A2AD-46CE-A53A-4ED4D5B01B77}">
      <dsp:nvSpPr>
        <dsp:cNvPr id="0" name=""/>
        <dsp:cNvSpPr/>
      </dsp:nvSpPr>
      <dsp:spPr>
        <a:xfrm>
          <a:off x="1392903" y="4064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100 Venues from 2000 m radius will be extracted using Foursquare API</a:t>
          </a:r>
          <a:endParaRPr lang="en-US" sz="1800" kern="1200" dirty="0"/>
        </a:p>
      </dsp:txBody>
      <dsp:txXfrm>
        <a:off x="1432580" y="4103677"/>
        <a:ext cx="2359046" cy="1275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A1173-6267-4A19-9574-5F757F309D8E}">
      <dsp:nvSpPr>
        <dsp:cNvPr id="0" name=""/>
        <dsp:cNvSpPr/>
      </dsp:nvSpPr>
      <dsp:spPr>
        <a:xfrm>
          <a:off x="898520" y="0"/>
          <a:ext cx="2802202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Venue data in JSON format will be acquired from calling Foursquare API</a:t>
          </a:r>
          <a:endParaRPr lang="en-US" sz="1800" kern="1200" dirty="0"/>
        </a:p>
      </dsp:txBody>
      <dsp:txXfrm>
        <a:off x="938197" y="39677"/>
        <a:ext cx="2722848" cy="1275312"/>
      </dsp:txXfrm>
    </dsp:sp>
    <dsp:sp modelId="{6235D2EE-207F-4C61-A22C-4FF435F9239C}">
      <dsp:nvSpPr>
        <dsp:cNvPr id="0" name=""/>
        <dsp:cNvSpPr/>
      </dsp:nvSpPr>
      <dsp:spPr>
        <a:xfrm rot="5400000">
          <a:off x="2045621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116741" y="1439333"/>
        <a:ext cx="365760" cy="355600"/>
      </dsp:txXfrm>
    </dsp:sp>
    <dsp:sp modelId="{5FF200E4-8990-49B2-A2C0-E08FDC4C73CD}">
      <dsp:nvSpPr>
        <dsp:cNvPr id="0" name=""/>
        <dsp:cNvSpPr/>
      </dsp:nvSpPr>
      <dsp:spPr>
        <a:xfrm>
          <a:off x="898520" y="2032000"/>
          <a:ext cx="2802202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Venues</a:t>
          </a:r>
          <a:r>
            <a:rPr lang="en-US" sz="1800" kern="1200" baseline="0" dirty="0" smtClean="0"/>
            <a:t> JSON format will be extracted based on venue name, category, and geographical</a:t>
          </a:r>
          <a:endParaRPr lang="en-US" sz="1800" kern="1200" dirty="0"/>
        </a:p>
      </dsp:txBody>
      <dsp:txXfrm>
        <a:off x="938197" y="2071677"/>
        <a:ext cx="2722848" cy="1275312"/>
      </dsp:txXfrm>
    </dsp:sp>
    <dsp:sp modelId="{3DC1E6CF-A91C-41C4-894A-A78D2C3727DE}">
      <dsp:nvSpPr>
        <dsp:cNvPr id="0" name=""/>
        <dsp:cNvSpPr/>
      </dsp:nvSpPr>
      <dsp:spPr>
        <a:xfrm rot="5400000">
          <a:off x="2045621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116741" y="3471333"/>
        <a:ext cx="365760" cy="355600"/>
      </dsp:txXfrm>
    </dsp:sp>
    <dsp:sp modelId="{C20220E9-A2AD-46CE-A53A-4ED4D5B01B77}">
      <dsp:nvSpPr>
        <dsp:cNvPr id="0" name=""/>
        <dsp:cNvSpPr/>
      </dsp:nvSpPr>
      <dsp:spPr>
        <a:xfrm>
          <a:off x="898520" y="4064000"/>
          <a:ext cx="2802202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Each neighborhood will be grouped based on the mean of occurrence frequency of each category</a:t>
          </a:r>
          <a:endParaRPr lang="en-US" sz="1800" kern="1200" dirty="0"/>
        </a:p>
      </dsp:txBody>
      <dsp:txXfrm>
        <a:off x="938197" y="4103677"/>
        <a:ext cx="2722848" cy="1275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A1173-6267-4A19-9574-5F757F309D8E}">
      <dsp:nvSpPr>
        <dsp:cNvPr id="0" name=""/>
        <dsp:cNvSpPr/>
      </dsp:nvSpPr>
      <dsp:spPr>
        <a:xfrm>
          <a:off x="381900" y="0"/>
          <a:ext cx="29972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will be </a:t>
          </a:r>
          <a:r>
            <a:rPr lang="en-US" sz="1800" kern="1200" dirty="0" err="1" smtClean="0"/>
            <a:t>filterd</a:t>
          </a:r>
          <a:r>
            <a:rPr lang="en-US" sz="1800" kern="1200" dirty="0" smtClean="0"/>
            <a:t> for only “Korean Restaurant”</a:t>
          </a:r>
          <a:endParaRPr lang="en-US" sz="1800" kern="1200" dirty="0"/>
        </a:p>
      </dsp:txBody>
      <dsp:txXfrm>
        <a:off x="421577" y="39677"/>
        <a:ext cx="2917846" cy="1275312"/>
      </dsp:txXfrm>
    </dsp:sp>
    <dsp:sp modelId="{6235D2EE-207F-4C61-A22C-4FF435F9239C}">
      <dsp:nvSpPr>
        <dsp:cNvPr id="0" name=""/>
        <dsp:cNvSpPr/>
      </dsp:nvSpPr>
      <dsp:spPr>
        <a:xfrm rot="5400000">
          <a:off x="1626500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697620" y="1439333"/>
        <a:ext cx="365760" cy="355600"/>
      </dsp:txXfrm>
    </dsp:sp>
    <dsp:sp modelId="{5FF200E4-8990-49B2-A2C0-E08FDC4C73CD}">
      <dsp:nvSpPr>
        <dsp:cNvPr id="0" name=""/>
        <dsp:cNvSpPr/>
      </dsp:nvSpPr>
      <dsp:spPr>
        <a:xfrm>
          <a:off x="381900" y="2032000"/>
          <a:ext cx="29972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will be performed clustering by using k-Means clustering into 3 cluster based on frequency </a:t>
          </a:r>
          <a:r>
            <a:rPr lang="en-US" sz="1800" kern="1200" dirty="0" err="1" smtClean="0"/>
            <a:t>occurences</a:t>
          </a:r>
          <a:endParaRPr lang="en-US" sz="1800" kern="1200" dirty="0"/>
        </a:p>
      </dsp:txBody>
      <dsp:txXfrm>
        <a:off x="421577" y="2071677"/>
        <a:ext cx="2917846" cy="1275312"/>
      </dsp:txXfrm>
    </dsp:sp>
    <dsp:sp modelId="{3DC1E6CF-A91C-41C4-894A-A78D2C3727DE}">
      <dsp:nvSpPr>
        <dsp:cNvPr id="0" name=""/>
        <dsp:cNvSpPr/>
      </dsp:nvSpPr>
      <dsp:spPr>
        <a:xfrm rot="5400000">
          <a:off x="1626500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697620" y="3471333"/>
        <a:ext cx="365760" cy="355600"/>
      </dsp:txXfrm>
    </dsp:sp>
    <dsp:sp modelId="{C20220E9-A2AD-46CE-A53A-4ED4D5B01B77}">
      <dsp:nvSpPr>
        <dsp:cNvPr id="0" name=""/>
        <dsp:cNvSpPr/>
      </dsp:nvSpPr>
      <dsp:spPr>
        <a:xfrm>
          <a:off x="381900" y="4064000"/>
          <a:ext cx="29972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Each cluster will be analyzed the frequency of occurrence for “Korean Restaurant”</a:t>
          </a:r>
          <a:endParaRPr lang="en-US" sz="1800" kern="1200" dirty="0"/>
        </a:p>
      </dsp:txBody>
      <dsp:txXfrm>
        <a:off x="421577" y="4103677"/>
        <a:ext cx="2917846" cy="1275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7664F-62D3-4FA2-B577-642995F09787}">
      <dsp:nvSpPr>
        <dsp:cNvPr id="0" name=""/>
        <dsp:cNvSpPr/>
      </dsp:nvSpPr>
      <dsp:spPr>
        <a:xfrm>
          <a:off x="0" y="873409"/>
          <a:ext cx="7397579" cy="462348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10C5B-763B-4A1B-8382-ECA8D09A3F17}">
      <dsp:nvSpPr>
        <dsp:cNvPr id="0" name=""/>
        <dsp:cNvSpPr/>
      </dsp:nvSpPr>
      <dsp:spPr>
        <a:xfrm>
          <a:off x="939492" y="4064539"/>
          <a:ext cx="192337" cy="192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F0086-B430-43D5-88DE-1FC226082D2F}">
      <dsp:nvSpPr>
        <dsp:cNvPr id="0" name=""/>
        <dsp:cNvSpPr/>
      </dsp:nvSpPr>
      <dsp:spPr>
        <a:xfrm>
          <a:off x="1035661" y="4160708"/>
          <a:ext cx="1723635" cy="133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5" tIns="0" rIns="0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Cluster 0</a:t>
          </a:r>
          <a:endParaRPr lang="en-US" sz="4200" kern="1200" dirty="0"/>
        </a:p>
      </dsp:txBody>
      <dsp:txXfrm>
        <a:off x="1035661" y="4160708"/>
        <a:ext cx="1723635" cy="1336187"/>
      </dsp:txXfrm>
    </dsp:sp>
    <dsp:sp modelId="{261ACC3B-6798-468D-9FDE-8291E80AB103}">
      <dsp:nvSpPr>
        <dsp:cNvPr id="0" name=""/>
        <dsp:cNvSpPr/>
      </dsp:nvSpPr>
      <dsp:spPr>
        <a:xfrm>
          <a:off x="2637236" y="2807875"/>
          <a:ext cx="347686" cy="3476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044AE-4F7C-4252-A7F4-3479F7608350}">
      <dsp:nvSpPr>
        <dsp:cNvPr id="0" name=""/>
        <dsp:cNvSpPr/>
      </dsp:nvSpPr>
      <dsp:spPr>
        <a:xfrm>
          <a:off x="2811080" y="2981719"/>
          <a:ext cx="1775418" cy="251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232" tIns="0" rIns="0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Cluster 2</a:t>
          </a:r>
          <a:endParaRPr lang="en-US" sz="4200" kern="1200" dirty="0"/>
        </a:p>
      </dsp:txBody>
      <dsp:txXfrm>
        <a:off x="2811080" y="2981719"/>
        <a:ext cx="1775418" cy="2515176"/>
      </dsp:txXfrm>
    </dsp:sp>
    <dsp:sp modelId="{6330A445-3BB7-42F6-B505-79CC4A4BA83E}">
      <dsp:nvSpPr>
        <dsp:cNvPr id="0" name=""/>
        <dsp:cNvSpPr/>
      </dsp:nvSpPr>
      <dsp:spPr>
        <a:xfrm>
          <a:off x="4678968" y="2043151"/>
          <a:ext cx="480842" cy="480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51E04-C8AF-4511-A635-FFC4C7D19226}">
      <dsp:nvSpPr>
        <dsp:cNvPr id="0" name=""/>
        <dsp:cNvSpPr/>
      </dsp:nvSpPr>
      <dsp:spPr>
        <a:xfrm>
          <a:off x="4919390" y="2283572"/>
          <a:ext cx="1775418" cy="3213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789" tIns="0" rIns="0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Cluster 1</a:t>
          </a:r>
          <a:endParaRPr lang="en-US" sz="4200" kern="1200" dirty="0"/>
        </a:p>
      </dsp:txBody>
      <dsp:txXfrm>
        <a:off x="4919390" y="2283572"/>
        <a:ext cx="1775418" cy="3213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20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1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3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6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4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1/17/2021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Category:South_Jakarta" TargetMode="Externa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1" y="303095"/>
            <a:ext cx="5848350" cy="3403718"/>
          </a:xfrm>
          <a:solidFill>
            <a:schemeClr val="bg1"/>
          </a:solidFill>
        </p:spPr>
        <p:txBody>
          <a:bodyPr/>
          <a:lstStyle/>
          <a:p>
            <a:r>
              <a:rPr lang="en-US" sz="4400" dirty="0"/>
              <a:t>Feasibility Study of Opening New Korean Restaurant in Jakarta, Indonesia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Bangkit Dana Setiawan</a:t>
            </a:r>
          </a:p>
          <a:p>
            <a:endParaRPr lang="en-US" dirty="0"/>
          </a:p>
          <a:p>
            <a:r>
              <a:rPr lang="en-US" b="1" i="1" dirty="0"/>
              <a:t>Applied Data Science Capstone with IBM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3444" y="532263"/>
            <a:ext cx="5960395" cy="550194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smtClean="0"/>
              <a:t>RESULT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20336"/>
            <a:ext cx="11634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dirty="0"/>
              <a:t>Occurrence Frequency Venues Category For Each </a:t>
            </a:r>
            <a:r>
              <a:rPr lang="en-US" sz="2800" b="1" dirty="0" err="1" smtClean="0"/>
              <a:t>Neighborhod</a:t>
            </a:r>
            <a:r>
              <a:rPr lang="en-US" sz="2800" b="1" dirty="0" smtClean="0"/>
              <a:t> </a:t>
            </a:r>
            <a:r>
              <a:rPr lang="en-US" sz="2800" b="1" dirty="0"/>
              <a:t>In </a:t>
            </a:r>
            <a:r>
              <a:rPr lang="en-US" sz="2800" b="1" dirty="0" smtClean="0"/>
              <a:t>Jakarta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34960" y="1840672"/>
            <a:ext cx="10628735" cy="46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smtClean="0"/>
              <a:t>RESULT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20336"/>
            <a:ext cx="775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dirty="0"/>
              <a:t>Filtered Data for “Korean Restaurant” in Jakarta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78682" y="1443556"/>
            <a:ext cx="6329344" cy="50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smtClean="0"/>
              <a:t>RESULT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20336"/>
            <a:ext cx="1178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dirty="0" smtClean="0"/>
              <a:t>Clustered Data for Korean Restaurant in Neighborhood in Jakarta: Cluster 0</a:t>
            </a:r>
            <a:endParaRPr lang="en-US" sz="28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19690" y="1484789"/>
            <a:ext cx="6786717" cy="5199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35632" y="2419998"/>
            <a:ext cx="3114149" cy="150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0: </a:t>
            </a:r>
            <a:endParaRPr lang="en-US" sz="2000" dirty="0" smtClean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600"/>
              </a:spcAft>
            </a:pPr>
            <a:r>
              <a:rPr lang="en-US" sz="2000" dirty="0" smtClean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sz="2000" dirty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Jakarta with low number of Korean Restaurant</a:t>
            </a:r>
            <a:endParaRPr lang="en-US" sz="1400" dirty="0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smtClean="0"/>
              <a:t>RESULT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20336"/>
            <a:ext cx="1178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dirty="0" smtClean="0"/>
              <a:t>Clustered Data for Korean Restaurant in Neighborhood in Jakarta: Cluster 1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035632" y="2419998"/>
            <a:ext cx="311414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  <a:r>
              <a:rPr lang="en-US" sz="2000" dirty="0" smtClean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 algn="just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Neighborhoods in Jakarta with high number of Korean Restaurant</a:t>
            </a:r>
            <a:endParaRPr lang="en-US" sz="1400" dirty="0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7556" y="2363892"/>
            <a:ext cx="7250096" cy="23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smtClean="0"/>
              <a:t>RESULT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20336"/>
            <a:ext cx="1178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dirty="0" smtClean="0"/>
              <a:t>Clustered Data for Korean Restaurant in Neighborhood in Jakarta: Cluster 2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035632" y="2419998"/>
            <a:ext cx="311414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000" dirty="0" smtClean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</a:p>
          <a:p>
            <a:pPr lvl="0"/>
            <a:r>
              <a:rPr lang="en-US" dirty="0"/>
              <a:t>Neighborhoods in Jakarta with moderate number of Korean Restaurant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07556" y="1599190"/>
            <a:ext cx="7528076" cy="50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smtClean="0"/>
              <a:t>RESULT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94775" y="920336"/>
            <a:ext cx="117529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smtClean="0"/>
              <a:t>Clustered Data for Korean Restaurant in Neighborhood in Jakarta: Visualization Map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7556" y="1874443"/>
            <a:ext cx="8164497" cy="49835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67479" y="1840672"/>
            <a:ext cx="3795252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algn="just">
              <a:lnSpc>
                <a:spcPct val="110000"/>
              </a:lnSpc>
              <a:spcAft>
                <a:spcPts val="0"/>
              </a:spcAft>
            </a:pPr>
            <a:r>
              <a:rPr lang="en-US" sz="2400" b="1" u="sng" dirty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  <a:endParaRPr lang="en-US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1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 Color: Cluster 0</a:t>
            </a:r>
            <a:endParaRPr lang="en-US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1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CC00CC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Purple Color: Cluster 1</a:t>
            </a:r>
            <a:endParaRPr lang="en-US" sz="1600" dirty="0"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97C52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 Color:  Cluster 2</a:t>
            </a:r>
            <a:endParaRPr lang="en-US" sz="1600" dirty="0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dirty="0" smtClean="0"/>
              <a:t>DISCUSSION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86483945"/>
              </p:ext>
            </p:extLst>
          </p:nvPr>
        </p:nvGraphicFramePr>
        <p:xfrm>
          <a:off x="507556" y="272800"/>
          <a:ext cx="7397579" cy="637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ight Arrow 9"/>
          <p:cNvSpPr/>
          <p:nvPr/>
        </p:nvSpPr>
        <p:spPr>
          <a:xfrm rot="20069249">
            <a:off x="3244053" y="4002452"/>
            <a:ext cx="3994836" cy="103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840993">
            <a:off x="3973162" y="4907368"/>
            <a:ext cx="3849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Increasing number of Korean Restaurant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8579195" y="211771"/>
            <a:ext cx="3588774" cy="654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recommends 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developers to capitalize on these findings to open new Korean restaurant in neighborhoods </a:t>
            </a:r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cluster 0</a:t>
            </a:r>
            <a:r>
              <a:rPr lang="en-US" dirty="0">
                <a:solidFill>
                  <a:srgbClr val="00B05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little to no competition. </a:t>
            </a:r>
            <a:endParaRPr lang="en-US" dirty="0" smtClean="0">
              <a:solidFill>
                <a:srgbClr val="000000"/>
              </a:solidFill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 with unique selling propositions to stand out from the competition can also open new Korean restaurant in neighborhoods in cluster 2 with moderate competition. </a:t>
            </a:r>
            <a:endParaRPr lang="en-US" dirty="0" smtClean="0">
              <a:solidFill>
                <a:srgbClr val="000000"/>
              </a:solidFill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Lastly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property developers are advised to </a:t>
            </a:r>
            <a:r>
              <a:rPr lang="en-US" sz="2400" b="1" dirty="0">
                <a:solidFill>
                  <a:srgbClr val="FF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avoid neighborhoods in cluster 1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 already have high concentration of Korean restaurant and suffering from intense competition.</a:t>
            </a:r>
            <a:endParaRPr lang="en-US" sz="1200" dirty="0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556" y="1308924"/>
            <a:ext cx="10135969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b="1" dirty="0">
                <a:solidFill>
                  <a:srgbClr val="00B05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recommends </a:t>
            </a:r>
            <a:r>
              <a:rPr lang="en-US" sz="20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developers to capitalize on these findings to open new Korean restaurant in neighborhoods </a:t>
            </a:r>
            <a:r>
              <a:rPr lang="en-US" sz="2800" b="1" dirty="0">
                <a:solidFill>
                  <a:srgbClr val="00B05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cluster 0</a:t>
            </a:r>
            <a:r>
              <a:rPr lang="en-US" sz="2000" dirty="0">
                <a:solidFill>
                  <a:srgbClr val="00B05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little to no competition. </a:t>
            </a:r>
            <a:endParaRPr lang="en-US" sz="2000" dirty="0" smtClean="0">
              <a:solidFill>
                <a:srgbClr val="000000"/>
              </a:solidFill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20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unique selling propositions to stand out from </a:t>
            </a:r>
            <a:r>
              <a:rPr lang="en-US" sz="20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competition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also open </a:t>
            </a:r>
            <a:r>
              <a:rPr lang="en-US" sz="20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Korean restaurant in neighborhoods </a:t>
            </a:r>
            <a:r>
              <a:rPr lang="en-US" sz="24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cluster 2 </a:t>
            </a:r>
            <a:r>
              <a:rPr lang="en-US" sz="20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moderate competition. </a:t>
            </a:r>
            <a:endParaRPr lang="en-US" sz="2000" dirty="0" smtClean="0">
              <a:solidFill>
                <a:srgbClr val="000000"/>
              </a:solidFill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Lastly</a:t>
            </a:r>
            <a:r>
              <a:rPr lang="en-US" sz="20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property developers are advised to 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avoid neighborhoods in cluster 1</a:t>
            </a:r>
            <a:r>
              <a:rPr lang="en-US" sz="2000" dirty="0">
                <a:solidFill>
                  <a:srgbClr val="000000"/>
                </a:solidFill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 already have high concentration of Korean restaurant and suffering from intense competition.</a:t>
            </a:r>
            <a:endParaRPr lang="en-US" sz="1400" dirty="0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3238" y="4484691"/>
            <a:ext cx="4540440" cy="50316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Bangkit Dana Setiawan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69778" y="4987858"/>
            <a:ext cx="4533900" cy="503238"/>
          </a:xfrm>
          <a:solidFill>
            <a:schemeClr val="bg1"/>
          </a:solidFill>
        </p:spPr>
        <p:txBody>
          <a:bodyPr/>
          <a:lstStyle/>
          <a:p>
            <a:r>
              <a:rPr lang="en-US" b="1" i="1" dirty="0"/>
              <a:t>Applied Data Science Capstone with IBM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329035" y="1552697"/>
            <a:ext cx="4466344" cy="14720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83444" y="532263"/>
            <a:ext cx="5960395" cy="550194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499596"/>
            <a:ext cx="4615620" cy="48304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403" y="0"/>
            <a:ext cx="6433597" cy="4544704"/>
          </a:xfrm>
          <a:prstGeom prst="snip2Diag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938" y="1419726"/>
            <a:ext cx="5242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High influence of Korean culture affects global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Korean food industry is growing in in Indonesia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Jakarta as the capital city of Indonesia shows rapid economic growth in the last few years</a:t>
            </a:r>
          </a:p>
          <a:p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05622" y="5315197"/>
            <a:ext cx="7158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Great time to open new Korean Restaurant</a:t>
            </a:r>
            <a:endParaRPr lang="en-US" sz="4400" b="1" dirty="0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641" y="4953501"/>
            <a:ext cx="1366055" cy="18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1382044"/>
            <a:ext cx="279779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But Where????</a:t>
            </a:r>
          </a:p>
          <a:p>
            <a:pPr marL="0" indent="0">
              <a:buNone/>
            </a:pP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634" t="8352" r="4557" b="7683"/>
          <a:stretch/>
        </p:blipFill>
        <p:spPr>
          <a:xfrm>
            <a:off x="3104147" y="938463"/>
            <a:ext cx="9051759" cy="52385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The objective this capstone project is to </a:t>
            </a:r>
            <a:r>
              <a:rPr lang="en-US" sz="2800" b="1" dirty="0">
                <a:solidFill>
                  <a:srgbClr val="FF0000"/>
                </a:solidFill>
              </a:rPr>
              <a:t>analyze and select the best location </a:t>
            </a:r>
            <a:r>
              <a:rPr lang="en-US" sz="2400" dirty="0"/>
              <a:t>in the </a:t>
            </a:r>
            <a:r>
              <a:rPr lang="en-US" sz="3600" dirty="0">
                <a:solidFill>
                  <a:srgbClr val="FF0000"/>
                </a:solidFill>
              </a:rPr>
              <a:t>Jakarta</a:t>
            </a:r>
            <a:r>
              <a:rPr lang="en-US" sz="2400" dirty="0"/>
              <a:t>, as the capital city in Indonesia, to </a:t>
            </a:r>
            <a:r>
              <a:rPr lang="en-US" sz="3200" dirty="0">
                <a:solidFill>
                  <a:srgbClr val="FF0000"/>
                </a:solidFill>
              </a:rPr>
              <a:t>open a new Korean Restaurant</a:t>
            </a:r>
            <a:r>
              <a:rPr lang="en-US" sz="2400" dirty="0"/>
              <a:t>. </a:t>
            </a:r>
            <a:endParaRPr lang="en-US" sz="2000" dirty="0"/>
          </a:p>
        </p:txBody>
      </p:sp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err="1" smtClean="0"/>
              <a:t>AUdience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This project is particularly useful to </a:t>
            </a:r>
            <a:r>
              <a:rPr lang="en-US" sz="4000" dirty="0">
                <a:solidFill>
                  <a:srgbClr val="FF0000"/>
                </a:solidFill>
              </a:rPr>
              <a:t>property developers and investors </a:t>
            </a:r>
            <a:r>
              <a:rPr lang="en-US" sz="2400" dirty="0"/>
              <a:t>looking to open or invest in new Korean Restaurant in Jakarta, Indonesia.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6768" y="2711636"/>
            <a:ext cx="3445566" cy="495389"/>
          </a:xfrm>
        </p:spPr>
        <p:txBody>
          <a:bodyPr/>
          <a:lstStyle/>
          <a:p>
            <a:r>
              <a:rPr lang="en-US" u="sng" dirty="0" smtClean="0"/>
              <a:t>Objective</a:t>
            </a:r>
            <a:endParaRPr lang="en-US" u="sn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 txBox="1">
            <a:spLocks/>
          </p:cNvSpPr>
          <p:nvPr/>
        </p:nvSpPr>
        <p:spPr>
          <a:xfrm>
            <a:off x="9210759" y="235843"/>
            <a:ext cx="11150600" cy="92033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 smtClean="0"/>
              <a:t>DATA</a:t>
            </a:r>
            <a:endParaRPr lang="en-US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21123" y="1680218"/>
            <a:ext cx="5161846" cy="730124"/>
          </a:xfrm>
        </p:spPr>
        <p:txBody>
          <a:bodyPr/>
          <a:lstStyle/>
          <a:p>
            <a:pPr lvl="0" algn="l"/>
            <a:r>
              <a:rPr lang="en-US" sz="2400" dirty="0"/>
              <a:t>List of neighborhoods in Jakarta.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0633" y="2456455"/>
            <a:ext cx="5523602" cy="4401545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This defines the scope of this project which only focus on the city </a:t>
            </a:r>
            <a:r>
              <a:rPr lang="en-US" sz="2400" b="1" dirty="0"/>
              <a:t>of Jakarta, the capital city of Indonesia.</a:t>
            </a:r>
            <a:endParaRPr lang="en-US" sz="14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neighborhoods data in Jakarta will be taken from Wikipedia page </a:t>
            </a:r>
            <a:r>
              <a:rPr lang="en-US" sz="2400" u="sng" dirty="0">
                <a:hlinkClick r:id="rId5"/>
              </a:rPr>
              <a:t>https://en.wikipedia.org/wiki/Category:South_Jakarta</a:t>
            </a:r>
            <a:r>
              <a:rPr lang="en-US" sz="2400" dirty="0"/>
              <a:t> </a:t>
            </a: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This contains of </a:t>
            </a:r>
            <a:r>
              <a:rPr lang="en-US" sz="2800" b="1" dirty="0"/>
              <a:t>63 neighborhoods</a:t>
            </a:r>
            <a:endParaRPr lang="en-US" sz="18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This data will be utilized through </a:t>
            </a:r>
            <a:r>
              <a:rPr lang="en-US" sz="2400" b="1" dirty="0"/>
              <a:t>web scrapping techniques to extract</a:t>
            </a:r>
            <a:r>
              <a:rPr lang="en-US" dirty="0"/>
              <a:t> the data from Wikipedia page with the help of </a:t>
            </a:r>
            <a:r>
              <a:rPr lang="en-US" sz="2400" b="1" dirty="0"/>
              <a:t>Python requests and </a:t>
            </a:r>
            <a:r>
              <a:rPr lang="en-US" sz="2400" b="1" dirty="0" err="1"/>
              <a:t>beautifulsoup</a:t>
            </a:r>
            <a:r>
              <a:rPr lang="en-US" sz="2400" b="1" dirty="0"/>
              <a:t> packages</a:t>
            </a:r>
            <a:endParaRPr lang="en-US" sz="1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47047" y="1309007"/>
            <a:ext cx="5759868" cy="1812218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This will be required to </a:t>
            </a:r>
            <a:r>
              <a:rPr lang="en-US" sz="2400" b="1" dirty="0"/>
              <a:t>plot the map and also get the venue data</a:t>
            </a:r>
            <a:endParaRPr lang="en-US" sz="16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After data from </a:t>
            </a:r>
            <a:r>
              <a:rPr lang="en-US" dirty="0" err="1"/>
              <a:t>wikipedia</a:t>
            </a:r>
            <a:r>
              <a:rPr lang="en-US" dirty="0"/>
              <a:t> already extracted, then latitude and longitude of the neighborhoods will be determined using the </a:t>
            </a:r>
            <a:r>
              <a:rPr lang="en-US" sz="2400" b="1" dirty="0"/>
              <a:t>Python Geocoder package</a:t>
            </a:r>
            <a:endParaRPr lang="en-US" sz="18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98782" y="487234"/>
            <a:ext cx="5893218" cy="846333"/>
          </a:xfrm>
        </p:spPr>
        <p:txBody>
          <a:bodyPr/>
          <a:lstStyle/>
          <a:p>
            <a:pPr lvl="0"/>
            <a:r>
              <a:rPr lang="en-US" sz="2400" dirty="0"/>
              <a:t>Latitude and Longitude coordinates of those neighborhoods.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81306" y="558259"/>
            <a:ext cx="679723" cy="67972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 txBox="1">
            <a:spLocks/>
          </p:cNvSpPr>
          <p:nvPr/>
        </p:nvSpPr>
        <p:spPr>
          <a:xfrm>
            <a:off x="6214904" y="3168721"/>
            <a:ext cx="5893218" cy="846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Venue data through Foursquare API</a:t>
            </a:r>
            <a:endParaRPr lang="en-US" sz="3200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 txBox="1">
            <a:spLocks/>
          </p:cNvSpPr>
          <p:nvPr/>
        </p:nvSpPr>
        <p:spPr>
          <a:xfrm>
            <a:off x="6091238" y="4545289"/>
            <a:ext cx="5759868" cy="181221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This will be used for </a:t>
            </a:r>
            <a:r>
              <a:rPr lang="en-US" sz="2400" b="1" dirty="0"/>
              <a:t>performing clustering</a:t>
            </a:r>
            <a:r>
              <a:rPr lang="en-US" sz="2800" b="1" dirty="0"/>
              <a:t> </a:t>
            </a:r>
            <a:r>
              <a:rPr lang="en-US" dirty="0"/>
              <a:t>in the Neighborhoods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Foursquare API will provide many </a:t>
            </a:r>
            <a:r>
              <a:rPr lang="en-US" sz="2400" b="1" dirty="0" smtClean="0"/>
              <a:t>categories of the venue data</a:t>
            </a:r>
            <a:r>
              <a:rPr lang="en-US" dirty="0" smtClean="0"/>
              <a:t>, we are particularly interested in the </a:t>
            </a:r>
            <a:r>
              <a:rPr lang="en-US" sz="2400" b="1" dirty="0" smtClean="0"/>
              <a:t>Korean Restaurant category</a:t>
            </a:r>
            <a:r>
              <a:rPr lang="en-US" sz="1800" dirty="0" smtClean="0"/>
              <a:t> </a:t>
            </a:r>
            <a:r>
              <a:rPr lang="en-US" dirty="0" smtClean="0"/>
              <a:t> in  order  to  help  us  to  solve  the  business 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33" y="-417380"/>
            <a:ext cx="11150600" cy="920336"/>
          </a:xfrm>
        </p:spPr>
        <p:txBody>
          <a:bodyPr/>
          <a:lstStyle/>
          <a:p>
            <a:r>
              <a:rPr lang="en-US" u="sng" dirty="0" smtClean="0"/>
              <a:t>METHODOLOGY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29" y="6495122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32161852"/>
              </p:ext>
            </p:extLst>
          </p:nvPr>
        </p:nvGraphicFramePr>
        <p:xfrm>
          <a:off x="-870731" y="939275"/>
          <a:ext cx="52242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9411" y="6272033"/>
            <a:ext cx="530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X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2150" y="109859"/>
            <a:ext cx="530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X</a:t>
            </a:r>
            <a:endParaRPr lang="en-US" sz="4400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40924932"/>
              </p:ext>
            </p:extLst>
          </p:nvPr>
        </p:nvGraphicFramePr>
        <p:xfrm>
          <a:off x="2170770" y="879300"/>
          <a:ext cx="52242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59356" y="6258385"/>
            <a:ext cx="566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X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6279" y="109859"/>
            <a:ext cx="526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X</a:t>
            </a:r>
            <a:endParaRPr 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21064211"/>
              </p:ext>
            </p:extLst>
          </p:nvPr>
        </p:nvGraphicFramePr>
        <p:xfrm>
          <a:off x="5368677" y="879300"/>
          <a:ext cx="45992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941621" y="6258384"/>
            <a:ext cx="566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X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95729" y="109859"/>
            <a:ext cx="526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X</a:t>
            </a:r>
            <a:endParaRPr lang="en-US" sz="4400" b="1" dirty="0">
              <a:solidFill>
                <a:srgbClr val="00B050"/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317817091"/>
              </p:ext>
            </p:extLst>
          </p:nvPr>
        </p:nvGraphicFramePr>
        <p:xfrm>
          <a:off x="8764063" y="879300"/>
          <a:ext cx="37610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176116" y="6204084"/>
            <a:ext cx="1671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END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9668" y="381779"/>
            <a:ext cx="146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START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smtClean="0"/>
              <a:t>RESULT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20336"/>
            <a:ext cx="11189217" cy="53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US" sz="2800" b="1" dirty="0" err="1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800" b="1" dirty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Neighborhoods in Jakarta with Latitude and Longitude</a:t>
            </a:r>
            <a:endParaRPr lang="en-US" dirty="0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97214" y="1625778"/>
            <a:ext cx="7141753" cy="50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smtClean="0"/>
              <a:t>RESULT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20336"/>
            <a:ext cx="7672550" cy="542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800" b="1" dirty="0"/>
              <a:t>Map Visualization of Neighborhoods in Jakarta </a:t>
            </a:r>
            <a:endParaRPr lang="en-US" sz="2800" dirty="0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39296" y="1462344"/>
            <a:ext cx="7966587" cy="51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u="sng" smtClean="0"/>
              <a:t>RESULT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20336"/>
            <a:ext cx="9061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dirty="0" smtClean="0"/>
              <a:t>100 Venues within radius 2000 meters in Neighborhoods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7556" y="1840671"/>
            <a:ext cx="10856140" cy="43536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556" y="6104874"/>
            <a:ext cx="10317760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1615" algn="just"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data, it is known that in the neighborhood in Jakarta have 234 unique venues categories.</a:t>
            </a:r>
            <a:endParaRPr lang="en-US" sz="1400" dirty="0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833</Words>
  <Application>Microsoft Office PowerPoint</Application>
  <PresentationFormat>Widescreen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Tw Cen MT</vt:lpstr>
      <vt:lpstr>Office Theme</vt:lpstr>
      <vt:lpstr>Feasibility Study of Opening New Korean Restaurant in Jakarta, Indonesia</vt:lpstr>
      <vt:lpstr>Introduction</vt:lpstr>
      <vt:lpstr>PowerPoint Presentation</vt:lpstr>
      <vt:lpstr>OBJECTIVE</vt:lpstr>
      <vt:lpstr>DATA</vt:lpstr>
      <vt:lpstr>METHODOLOGY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2021-01-17T13:32:37Z</dcterms:created>
  <dcterms:modified xsi:type="dcterms:W3CDTF">2021-01-17T15:39:15Z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