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82" r:id="rId2"/>
    <p:sldId id="384" r:id="rId3"/>
    <p:sldId id="387" r:id="rId4"/>
    <p:sldId id="390" r:id="rId5"/>
    <p:sldId id="436" r:id="rId6"/>
    <p:sldId id="391" r:id="rId7"/>
    <p:sldId id="455" r:id="rId8"/>
    <p:sldId id="394" r:id="rId9"/>
    <p:sldId id="476" r:id="rId10"/>
    <p:sldId id="395" r:id="rId11"/>
    <p:sldId id="460" r:id="rId12"/>
    <p:sldId id="396" r:id="rId13"/>
    <p:sldId id="458" r:id="rId14"/>
    <p:sldId id="397" r:id="rId15"/>
    <p:sldId id="398" r:id="rId16"/>
    <p:sldId id="399" r:id="rId17"/>
    <p:sldId id="400" r:id="rId18"/>
    <p:sldId id="401" r:id="rId19"/>
    <p:sldId id="478" r:id="rId20"/>
    <p:sldId id="479" r:id="rId21"/>
    <p:sldId id="404" r:id="rId22"/>
    <p:sldId id="426" r:id="rId23"/>
    <p:sldId id="481" r:id="rId24"/>
    <p:sldId id="483" r:id="rId25"/>
    <p:sldId id="485" r:id="rId26"/>
    <p:sldId id="486" r:id="rId27"/>
    <p:sldId id="487" r:id="rId28"/>
    <p:sldId id="488" r:id="rId29"/>
    <p:sldId id="489" r:id="rId30"/>
    <p:sldId id="490" r:id="rId31"/>
    <p:sldId id="491" r:id="rId32"/>
    <p:sldId id="492" r:id="rId33"/>
    <p:sldId id="493" r:id="rId34"/>
    <p:sldId id="494" r:id="rId35"/>
    <p:sldId id="495" r:id="rId36"/>
    <p:sldId id="496" r:id="rId37"/>
    <p:sldId id="497" r:id="rId38"/>
    <p:sldId id="498" r:id="rId39"/>
    <p:sldId id="499" r:id="rId40"/>
    <p:sldId id="500" r:id="rId41"/>
    <p:sldId id="501" r:id="rId42"/>
    <p:sldId id="502" r:id="rId43"/>
    <p:sldId id="428" r:id="rId44"/>
    <p:sldId id="429" r:id="rId45"/>
    <p:sldId id="430" r:id="rId46"/>
    <p:sldId id="431" r:id="rId47"/>
    <p:sldId id="432" r:id="rId48"/>
    <p:sldId id="433" r:id="rId49"/>
    <p:sldId id="434" r:id="rId50"/>
    <p:sldId id="377" r:id="rId51"/>
    <p:sldId id="43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A89EC0-1F39-48A4-8C85-78E5B5138591}" type="datetimeFigureOut">
              <a:rPr lang="en-US" smtClean="0"/>
              <a:pPr/>
              <a:t>2/15/2016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850BAE-6802-4D54-AD14-E1AA78B83B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42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C1B2ED-E0A5-4DF5-90A9-0D73D7013693}"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GB"/>
              <a:t>February, 2003</a:t>
            </a:r>
          </a:p>
        </p:txBody>
      </p:sp>
      <p:sp>
        <p:nvSpPr>
          <p:cNvPr id="6" name="Rectangle 7"/>
          <p:cNvSpPr>
            <a:spLocks noGrp="1" noChangeArrowheads="1"/>
          </p:cNvSpPr>
          <p:nvPr>
            <p:ph type="sldNum" sz="quarter" idx="5"/>
          </p:nvPr>
        </p:nvSpPr>
        <p:spPr>
          <a:ln/>
        </p:spPr>
        <p:txBody>
          <a:bodyPr/>
          <a:lstStyle/>
          <a:p>
            <a:fld id="{8B1C5F1B-D778-42B7-8353-9979D5130EBF}" type="slidenum">
              <a:rPr lang="en-GB"/>
              <a:pPr/>
              <a:t>13</a:t>
            </a:fld>
            <a:endParaRPr lang="en-GB"/>
          </a:p>
        </p:txBody>
      </p:sp>
      <p:sp>
        <p:nvSpPr>
          <p:cNvPr id="181250" name="Rectangle 2"/>
          <p:cNvSpPr>
            <a:spLocks noGrp="1" noRot="1" noChangeAspect="1" noChangeArrowheads="1" noTextEdit="1"/>
          </p:cNvSpPr>
          <p:nvPr>
            <p:ph type="sldImg"/>
          </p:nvPr>
        </p:nvSpPr>
        <p:spPr>
          <a:ln/>
        </p:spPr>
      </p:sp>
      <p:sp>
        <p:nvSpPr>
          <p:cNvPr id="181252" name="Rectangle 4"/>
          <p:cNvSpPr>
            <a:spLocks noGrp="1" noChangeArrowheads="1"/>
          </p:cNvSpPr>
          <p:nvPr>
            <p:ph type="body" idx="1"/>
          </p:nvPr>
        </p:nvSpPr>
        <p:spPr>
          <a:noFill/>
          <a:ln/>
        </p:spPr>
        <p:txBody>
          <a:bodyPr/>
          <a:lstStyle/>
          <a:p>
            <a:pPr>
              <a:spcBef>
                <a:spcPct val="50000"/>
              </a:spcBef>
            </a:pPr>
            <a:r>
              <a:rPr lang="en-GB" sz="1400" u="sng">
                <a:solidFill>
                  <a:srgbClr val="000066"/>
                </a:solidFill>
              </a:rPr>
              <a:t>Delegate Notes</a:t>
            </a:r>
            <a:endParaRPr lang="en-GB">
              <a:solidFill>
                <a:srgbClr val="000066"/>
              </a:solidFill>
            </a:endParaRPr>
          </a:p>
          <a:p>
            <a:pPr>
              <a:buFontTx/>
              <a:buChar char="•"/>
            </a:pPr>
            <a:endParaRPr lang="en-GB">
              <a:solidFill>
                <a:srgbClr val="000066"/>
              </a:solidFill>
            </a:endParaRPr>
          </a:p>
          <a:p>
            <a:pPr>
              <a:buFontTx/>
              <a:buChar char="•"/>
            </a:pPr>
            <a:r>
              <a:rPr lang="en-GB" sz="1400">
                <a:solidFill>
                  <a:srgbClr val="000066"/>
                </a:solidFill>
              </a:rPr>
              <a:t>Risk Assessment Benefits</a:t>
            </a:r>
            <a:br>
              <a:rPr lang="en-GB" sz="1400">
                <a:solidFill>
                  <a:srgbClr val="000066"/>
                </a:solidFill>
              </a:rPr>
            </a:br>
            <a:r>
              <a:rPr lang="en-GB" sz="1400">
                <a:solidFill>
                  <a:srgbClr val="000066"/>
                </a:solidFill>
              </a:rPr>
              <a:t/>
            </a:r>
            <a:br>
              <a:rPr lang="en-GB" sz="1400">
                <a:solidFill>
                  <a:srgbClr val="000066"/>
                </a:solidFill>
              </a:rPr>
            </a:br>
            <a:r>
              <a:rPr lang="en-GB" sz="1400">
                <a:solidFill>
                  <a:srgbClr val="000066"/>
                </a:solidFill>
              </a:rPr>
              <a:t>Identifies activities/areas where there are significant risks to health and occupational health and safety</a:t>
            </a:r>
            <a:br>
              <a:rPr lang="en-GB" sz="1400">
                <a:solidFill>
                  <a:srgbClr val="000066"/>
                </a:solidFill>
              </a:rPr>
            </a:br>
            <a:r>
              <a:rPr lang="en-GB" sz="1400">
                <a:solidFill>
                  <a:srgbClr val="000066"/>
                </a:solidFill>
              </a:rPr>
              <a:t/>
            </a:r>
            <a:br>
              <a:rPr lang="en-GB" sz="1400">
                <a:solidFill>
                  <a:srgbClr val="000066"/>
                </a:solidFill>
              </a:rPr>
            </a:br>
            <a:r>
              <a:rPr lang="en-GB" sz="1400">
                <a:solidFill>
                  <a:srgbClr val="000066"/>
                </a:solidFill>
              </a:rPr>
              <a:t>Is pro-active - does not wait for legislative or reactive measures</a:t>
            </a:r>
            <a:br>
              <a:rPr lang="en-GB" sz="1400">
                <a:solidFill>
                  <a:srgbClr val="000066"/>
                </a:solidFill>
              </a:rPr>
            </a:br>
            <a:r>
              <a:rPr lang="en-GB" sz="1400">
                <a:solidFill>
                  <a:srgbClr val="000066"/>
                </a:solidFill>
              </a:rPr>
              <a:t/>
            </a:r>
            <a:br>
              <a:rPr lang="en-GB" sz="1400">
                <a:solidFill>
                  <a:srgbClr val="000066"/>
                </a:solidFill>
              </a:rPr>
            </a:br>
            <a:r>
              <a:rPr lang="en-GB" sz="1400">
                <a:solidFill>
                  <a:srgbClr val="000066"/>
                </a:solidFill>
              </a:rPr>
              <a:t>Can be used as a positive tool to involve workforce in effective controls - cultural benefits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249919-0A2B-488C-817E-D266DB284CE9}" type="slidenum">
              <a:rPr lang="de-DE"/>
              <a:pPr/>
              <a:t>5</a:t>
            </a:fld>
            <a:endParaRPr lang="de-DE"/>
          </a:p>
        </p:txBody>
      </p:sp>
      <p:sp>
        <p:nvSpPr>
          <p:cNvPr id="76802" name="Rectangle 2"/>
          <p:cNvSpPr>
            <a:spLocks noGrp="1" noRot="1" noChangeAspect="1" noChangeArrowheads="1" noTextEdit="1"/>
          </p:cNvSpPr>
          <p:nvPr>
            <p:ph type="sldImg"/>
          </p:nvPr>
        </p:nvSpPr>
        <p:spPr>
          <a:ln/>
        </p:spPr>
      </p:sp>
      <p:sp>
        <p:nvSpPr>
          <p:cNvPr id="76804" name="Rectangle 4"/>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p:spPr>
        <p:txBody>
          <a:bodyPr/>
          <a:lstStyle/>
          <a:p>
            <a:r>
              <a:rPr lang="en-GB" smtClean="0"/>
              <a:t>February, 2003</a:t>
            </a:r>
          </a:p>
        </p:txBody>
      </p:sp>
      <p:sp>
        <p:nvSpPr>
          <p:cNvPr id="55299" name="Rectangle 7"/>
          <p:cNvSpPr>
            <a:spLocks noGrp="1" noChangeArrowheads="1"/>
          </p:cNvSpPr>
          <p:nvPr>
            <p:ph type="sldNum" sz="quarter" idx="5"/>
          </p:nvPr>
        </p:nvSpPr>
        <p:spPr>
          <a:noFill/>
        </p:spPr>
        <p:txBody>
          <a:bodyPr/>
          <a:lstStyle/>
          <a:p>
            <a:fld id="{0B6354B2-9A50-4BB7-89C0-0030A3365BAF}" type="slidenum">
              <a:rPr lang="en-GB" smtClean="0"/>
              <a:pPr/>
              <a:t>6</a:t>
            </a:fld>
            <a:endParaRPr lang="en-GB" smtClean="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en-GB"/>
              <a:t>February, 2003</a:t>
            </a:r>
          </a:p>
        </p:txBody>
      </p:sp>
      <p:sp>
        <p:nvSpPr>
          <p:cNvPr id="6" name="Rectangle 7"/>
          <p:cNvSpPr>
            <a:spLocks noGrp="1" noChangeArrowheads="1"/>
          </p:cNvSpPr>
          <p:nvPr>
            <p:ph type="sldNum" sz="quarter" idx="5"/>
          </p:nvPr>
        </p:nvSpPr>
        <p:spPr>
          <a:ln/>
        </p:spPr>
        <p:txBody>
          <a:bodyPr/>
          <a:lstStyle/>
          <a:p>
            <a:fld id="{23785687-EAD6-404D-AA6B-9CB3AF4EEB9A}" type="slidenum">
              <a:rPr lang="en-GB"/>
              <a:pPr/>
              <a:t>7</a:t>
            </a:fld>
            <a:endParaRPr lang="en-GB"/>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p:spPr>
        <p:txBody>
          <a:bodyPr/>
          <a:lstStyle/>
          <a:p>
            <a:r>
              <a:rPr lang="en-GB" smtClean="0"/>
              <a:t>February, 2003</a:t>
            </a:r>
          </a:p>
        </p:txBody>
      </p:sp>
      <p:sp>
        <p:nvSpPr>
          <p:cNvPr id="58371" name="Rectangle 7"/>
          <p:cNvSpPr>
            <a:spLocks noGrp="1" noChangeArrowheads="1"/>
          </p:cNvSpPr>
          <p:nvPr>
            <p:ph type="sldNum" sz="quarter" idx="5"/>
          </p:nvPr>
        </p:nvSpPr>
        <p:spPr>
          <a:noFill/>
        </p:spPr>
        <p:txBody>
          <a:bodyPr/>
          <a:lstStyle/>
          <a:p>
            <a:fld id="{A8C340B7-5217-4D99-8462-2C01B808F826}" type="slidenum">
              <a:rPr lang="en-GB" smtClean="0"/>
              <a:pPr/>
              <a:t>8</a:t>
            </a:fld>
            <a:endParaRPr lang="en-GB" smtClean="0"/>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p:spPr>
        <p:txBody>
          <a:bodyPr/>
          <a:lstStyle/>
          <a:p>
            <a:pPr algn="just"/>
            <a:endParaRPr lang="en-US" sz="14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bwMode="auto">
          <a:ln>
            <a:miter lim="800000"/>
            <a:headEnd/>
            <a:tailEnd/>
          </a:ln>
        </p:spPr>
        <p:txBody>
          <a:bodyPr lIns="87396" tIns="43698" rIns="87396" bIns="43698"/>
          <a:lstStyle/>
          <a:p>
            <a:pPr>
              <a:defRPr/>
            </a:pPr>
            <a:fld id="{A9CB6640-5B41-4D24-B4A4-FD129DFB6F22}" type="slidenum">
              <a:rPr lang="en-US"/>
              <a:pPr>
                <a:defRPr/>
              </a:pPr>
              <a:t>9</a:t>
            </a:fld>
            <a:endParaRPr lang="en-US"/>
          </a:p>
        </p:txBody>
      </p:sp>
      <p:sp>
        <p:nvSpPr>
          <p:cNvPr id="195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5172" name="Rectangle 3"/>
          <p:cNvSpPr>
            <a:spLocks noGrp="1" noChangeArrowheads="1"/>
          </p:cNvSpPr>
          <p:nvPr>
            <p:ph type="body" idx="1"/>
          </p:nvPr>
        </p:nvSpPr>
        <p:spPr/>
        <p:txBody>
          <a:bodyPr>
            <a:normAutofit fontScale="92500" lnSpcReduction="20000"/>
          </a:bodyPr>
          <a:lstStyle/>
          <a:p>
            <a:pPr marL="0" lvl="3">
              <a:defRPr/>
            </a:pPr>
            <a:r>
              <a:rPr lang="en-US" dirty="0" smtClean="0"/>
              <a:t>Customer focus mean their requirements are consistently meet and effort are given to exceed their requirements. Leadership establish unity of purpose and direction of organization to meet business objectives also ensure everybody involvement for the same purpose. </a:t>
            </a:r>
            <a:r>
              <a:rPr lang="en-US" sz="1900" dirty="0" smtClean="0">
                <a:latin typeface="Arial" charset="0"/>
              </a:rPr>
              <a:t>For an organization to function effectively, management has to identify and co-ordinate numerous linked activities. An activity that takes “input” and converts them to output can be considered as process. Very often the output from one process is input to another process. The effectiveness and efficiency of an organization is improved by identifying, understanding and managing a system of interrelated processes, needed to achieve the objectives. example is triple role of ISO. This is exactly what ISO is required. </a:t>
            </a:r>
          </a:p>
          <a:p>
            <a:pPr>
              <a:defRPr/>
            </a:pPr>
            <a:endParaRPr lang="en-US" dirty="0" smtClean="0"/>
          </a:p>
          <a:p>
            <a:pPr>
              <a:defRPr/>
            </a:pPr>
            <a:r>
              <a:rPr lang="en-US" dirty="0" smtClean="0"/>
              <a:t>This General Requirements sets the stage for the standard. It paints with a broad brush what is expected of the system</a:t>
            </a:r>
          </a:p>
          <a:p>
            <a:pPr>
              <a:defRPr/>
            </a:pPr>
            <a:endParaRPr lang="en-US" dirty="0" smtClean="0"/>
          </a:p>
          <a:p>
            <a:pPr>
              <a:defRPr/>
            </a:pPr>
            <a:r>
              <a:rPr lang="en-US" dirty="0" smtClean="0"/>
              <a:t>Note the update when necessary clauses</a:t>
            </a:r>
          </a:p>
          <a:p>
            <a:pPr>
              <a:defRPr/>
            </a:pPr>
            <a:r>
              <a:rPr lang="en-US" dirty="0" smtClean="0"/>
              <a:t>Note the outsourced processes with food safety implications need to be managed within the FSMS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p:spPr>
        <p:txBody>
          <a:bodyPr/>
          <a:lstStyle/>
          <a:p>
            <a:r>
              <a:rPr lang="en-GB" smtClean="0"/>
              <a:t>February, 2003</a:t>
            </a:r>
          </a:p>
        </p:txBody>
      </p:sp>
      <p:sp>
        <p:nvSpPr>
          <p:cNvPr id="59395" name="Rectangle 7"/>
          <p:cNvSpPr>
            <a:spLocks noGrp="1" noChangeArrowheads="1"/>
          </p:cNvSpPr>
          <p:nvPr>
            <p:ph type="sldNum" sz="quarter" idx="5"/>
          </p:nvPr>
        </p:nvSpPr>
        <p:spPr>
          <a:noFill/>
        </p:spPr>
        <p:txBody>
          <a:bodyPr/>
          <a:lstStyle/>
          <a:p>
            <a:fld id="{F3BC11A8-F357-4CA7-AA65-5D2C0782E415}" type="slidenum">
              <a:rPr lang="en-GB" smtClean="0"/>
              <a:pPr/>
              <a:t>10</a:t>
            </a:fld>
            <a:endParaRPr lang="en-GB" smtClean="0"/>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DB28A59-CA54-4310-A842-6166CE254524}" type="slidenum">
              <a:rPr lang="en-US" smtClean="0"/>
              <a:pPr/>
              <a:t>11</a:t>
            </a:fld>
            <a:endParaRPr lang="en-US" smtClean="0"/>
          </a:p>
        </p:txBody>
      </p:sp>
      <p:sp>
        <p:nvSpPr>
          <p:cNvPr id="62467"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62468" name="Rectangle 3"/>
          <p:cNvSpPr>
            <a:spLocks noGrp="1" noChangeArrowheads="1"/>
          </p:cNvSpPr>
          <p:nvPr>
            <p:ph type="body" idx="1"/>
          </p:nvPr>
        </p:nvSpPr>
        <p:spPr>
          <a:xfrm>
            <a:off x="914400" y="4341813"/>
            <a:ext cx="5029200" cy="4116387"/>
          </a:xfrm>
          <a:solidFill>
            <a:srgbClr val="FFFFFF"/>
          </a:solidFill>
          <a:ln>
            <a:solidFill>
              <a:srgbClr val="000000"/>
            </a:solidFill>
          </a:ln>
        </p:spPr>
        <p:txBody>
          <a:bodyPr lIns="89730" tIns="44865" rIns="89730" bIns="44865"/>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p:spPr>
        <p:txBody>
          <a:bodyPr/>
          <a:lstStyle/>
          <a:p>
            <a:r>
              <a:rPr lang="en-GB" smtClean="0"/>
              <a:t>February, 2003</a:t>
            </a:r>
          </a:p>
        </p:txBody>
      </p:sp>
      <p:sp>
        <p:nvSpPr>
          <p:cNvPr id="60419" name="Rectangle 7"/>
          <p:cNvSpPr>
            <a:spLocks noGrp="1" noChangeArrowheads="1"/>
          </p:cNvSpPr>
          <p:nvPr>
            <p:ph type="sldNum" sz="quarter" idx="5"/>
          </p:nvPr>
        </p:nvSpPr>
        <p:spPr>
          <a:noFill/>
        </p:spPr>
        <p:txBody>
          <a:bodyPr/>
          <a:lstStyle/>
          <a:p>
            <a:fld id="{18D04F1C-C086-4589-855E-B222D9DD80AA}" type="slidenum">
              <a:rPr lang="en-GB" smtClean="0"/>
              <a:pPr/>
              <a:t>12</a:t>
            </a:fld>
            <a:endParaRPr lang="en-GB" smtClean="0"/>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media/audio5.wav"/><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audio" Target="../media/audio4.wav"/><Relationship Id="rId5" Type="http://schemas.openxmlformats.org/officeDocument/2006/relationships/audio" Target="../media/audio3.wav"/><Relationship Id="rId4" Type="http://schemas.openxmlformats.org/officeDocument/2006/relationships/audio" Target="../media/audio2.wav"/></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kaiser.hr00@yahoo.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intl.org/_data/n_0001/resources/live/SA8000%20Standard%202014.pdf"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musa-group.com/files/IMS-_Briefing_to_Top_Management.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066800"/>
            <a:ext cx="8305800" cy="3657600"/>
          </a:xfrm>
        </p:spPr>
        <p:txBody>
          <a:bodyPr rtlCol="0">
            <a:normAutofit fontScale="85000" lnSpcReduction="20000"/>
          </a:bodyPr>
          <a:lstStyle/>
          <a:p>
            <a:pPr eaLnBrk="1" fontAlgn="auto" hangingPunct="1">
              <a:spcAft>
                <a:spcPts val="0"/>
              </a:spcAft>
              <a:buFont typeface="Arial" pitchFamily="34" charset="0"/>
              <a:buNone/>
              <a:defRPr/>
            </a:pPr>
            <a:endParaRPr lang="en-GB" sz="2400" dirty="0" smtClean="0">
              <a:solidFill>
                <a:srgbClr val="0000FF"/>
              </a:solidFill>
            </a:endParaRPr>
          </a:p>
          <a:p>
            <a:pPr eaLnBrk="1" fontAlgn="auto" hangingPunct="1">
              <a:spcAft>
                <a:spcPts val="0"/>
              </a:spcAft>
              <a:buFont typeface="Arial" pitchFamily="34" charset="0"/>
              <a:buNone/>
              <a:defRPr/>
            </a:pPr>
            <a:r>
              <a:rPr lang="en-GB" sz="7000" b="1" dirty="0" smtClean="0">
                <a:solidFill>
                  <a:schemeClr val="accent6">
                    <a:lumMod val="75000"/>
                  </a:schemeClr>
                </a:solidFill>
              </a:rPr>
              <a:t>Awareness Training on IMS</a:t>
            </a:r>
            <a:endParaRPr lang="en-GB" sz="4600" b="1" dirty="0" smtClean="0">
              <a:solidFill>
                <a:schemeClr val="accent6">
                  <a:lumMod val="75000"/>
                </a:schemeClr>
              </a:solidFill>
            </a:endParaRPr>
          </a:p>
          <a:p>
            <a:pPr eaLnBrk="1" fontAlgn="auto" hangingPunct="1">
              <a:spcAft>
                <a:spcPts val="0"/>
              </a:spcAft>
              <a:buFont typeface="Arial" pitchFamily="34" charset="0"/>
              <a:buNone/>
              <a:defRPr/>
            </a:pPr>
            <a:endParaRPr lang="en-US" sz="2400" dirty="0" smtClean="0">
              <a:solidFill>
                <a:schemeClr val="tx1"/>
              </a:solidFill>
            </a:endParaRPr>
          </a:p>
          <a:p>
            <a:pPr eaLnBrk="1" fontAlgn="auto" hangingPunct="1">
              <a:spcAft>
                <a:spcPts val="0"/>
              </a:spcAft>
              <a:buFont typeface="Arial" pitchFamily="34" charset="0"/>
              <a:buNone/>
              <a:defRPr/>
            </a:pPr>
            <a:r>
              <a:rPr lang="en-US" sz="4800" b="1" dirty="0" smtClean="0">
                <a:solidFill>
                  <a:srgbClr val="7030A0"/>
                </a:solidFill>
                <a:latin typeface="Arial Black" pitchFamily="34" charset="0"/>
              </a:rPr>
              <a:t>Facilitated  by </a:t>
            </a:r>
          </a:p>
          <a:p>
            <a:pPr eaLnBrk="1" fontAlgn="auto" hangingPunct="1">
              <a:spcAft>
                <a:spcPts val="0"/>
              </a:spcAft>
              <a:buFont typeface="Arial" pitchFamily="34" charset="0"/>
              <a:buNone/>
              <a:defRPr/>
            </a:pPr>
            <a:r>
              <a:rPr lang="en-US" sz="4800" b="1" dirty="0" smtClean="0">
                <a:solidFill>
                  <a:srgbClr val="7030A0"/>
                </a:solidFill>
                <a:latin typeface="Arial Black" pitchFamily="34" charset="0"/>
              </a:rPr>
              <a:t>Md. Kaiser </a:t>
            </a:r>
            <a:r>
              <a:rPr lang="en-US" sz="4800" b="1" dirty="0" err="1" smtClean="0">
                <a:solidFill>
                  <a:srgbClr val="7030A0"/>
                </a:solidFill>
                <a:latin typeface="Arial Black" pitchFamily="34" charset="0"/>
              </a:rPr>
              <a:t>Hamid</a:t>
            </a:r>
            <a:endParaRPr lang="en-US" sz="4800" b="1" dirty="0" smtClean="0">
              <a:solidFill>
                <a:srgbClr val="7030A0"/>
              </a:solidFill>
              <a:latin typeface="Arial Black" pitchFamily="34" charset="0"/>
            </a:endParaRPr>
          </a:p>
          <a:p>
            <a:pPr eaLnBrk="1" fontAlgn="auto" hangingPunct="1">
              <a:spcAft>
                <a:spcPts val="0"/>
              </a:spcAft>
              <a:buFont typeface="Arial" pitchFamily="34" charset="0"/>
              <a:buNone/>
              <a:defRPr/>
            </a:pPr>
            <a:endParaRPr lang="en-US" sz="1900" dirty="0" smtClean="0">
              <a:solidFill>
                <a:schemeClr val="tx1"/>
              </a:solidFill>
            </a:endParaRPr>
          </a:p>
          <a:p>
            <a:pPr eaLnBrk="1" fontAlgn="auto" hangingPunct="1">
              <a:spcAft>
                <a:spcPts val="0"/>
              </a:spcAft>
              <a:buFont typeface="Arial" pitchFamily="34" charset="0"/>
              <a:buNone/>
              <a:defRPr/>
            </a:pPr>
            <a:endParaRPr lang="en-US" sz="2400" dirty="0" smtClean="0"/>
          </a:p>
          <a:p>
            <a:pPr eaLnBrk="1" fontAlgn="auto" hangingPunct="1">
              <a:spcAft>
                <a:spcPts val="0"/>
              </a:spcAft>
              <a:buFont typeface="Arial" pitchFamily="34" charset="0"/>
              <a:buNone/>
              <a:defRPr/>
            </a:pP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81000"/>
            <a:ext cx="7772400" cy="1143000"/>
          </a:xfrm>
        </p:spPr>
        <p:txBody>
          <a:bodyPr bIns="45720" anchor="t">
            <a:normAutofit/>
          </a:bodyPr>
          <a:lstStyle/>
          <a:p>
            <a:pPr eaLnBrk="1" fontAlgn="auto" hangingPunct="1">
              <a:spcAft>
                <a:spcPts val="0"/>
              </a:spcAft>
              <a:defRPr/>
            </a:pPr>
            <a:r>
              <a:rPr lang="en-GB" smtClean="0">
                <a:solidFill>
                  <a:schemeClr val="accent2"/>
                </a:solidFill>
                <a:latin typeface="Arial" charset="0"/>
              </a:rPr>
              <a:t>Requirements of  - ISO 14001</a:t>
            </a:r>
            <a:endParaRPr lang="en-GB" sz="5400" smtClean="0">
              <a:solidFill>
                <a:schemeClr val="accent2"/>
              </a:solidFill>
              <a:latin typeface="Arial" charset="0"/>
            </a:endParaRPr>
          </a:p>
        </p:txBody>
      </p:sp>
      <p:sp>
        <p:nvSpPr>
          <p:cNvPr id="21509" name="Arc 5"/>
          <p:cNvSpPr>
            <a:spLocks/>
          </p:cNvSpPr>
          <p:nvPr/>
        </p:nvSpPr>
        <p:spPr bwMode="auto">
          <a:xfrm rot="-5141160">
            <a:off x="4333081" y="596107"/>
            <a:ext cx="1163637" cy="2209800"/>
          </a:xfrm>
          <a:custGeom>
            <a:avLst/>
            <a:gdLst>
              <a:gd name="T0" fmla="*/ 0 w 20980"/>
              <a:gd name="T1" fmla="*/ 0 h 21600"/>
              <a:gd name="T2" fmla="*/ 2147483647 w 20980"/>
              <a:gd name="T3" fmla="*/ 2147483647 h 21600"/>
              <a:gd name="T4" fmla="*/ 0 w 20980"/>
              <a:gd name="T5" fmla="*/ 2147483647 h 21600"/>
              <a:gd name="T6" fmla="*/ 0 60000 65536"/>
              <a:gd name="T7" fmla="*/ 0 60000 65536"/>
              <a:gd name="T8" fmla="*/ 0 60000 65536"/>
              <a:gd name="T9" fmla="*/ 0 w 20980"/>
              <a:gd name="T10" fmla="*/ 0 h 21600"/>
              <a:gd name="T11" fmla="*/ 20980 w 20980"/>
              <a:gd name="T12" fmla="*/ 21600 h 21600"/>
            </a:gdLst>
            <a:ahLst/>
            <a:cxnLst>
              <a:cxn ang="T6">
                <a:pos x="T0" y="T1"/>
              </a:cxn>
              <a:cxn ang="T7">
                <a:pos x="T2" y="T3"/>
              </a:cxn>
              <a:cxn ang="T8">
                <a:pos x="T4" y="T5"/>
              </a:cxn>
            </a:cxnLst>
            <a:rect l="T9" t="T10" r="T11" b="T12"/>
            <a:pathLst>
              <a:path w="20980" h="21600" fill="none" extrusionOk="0">
                <a:moveTo>
                  <a:pt x="-1" y="0"/>
                </a:moveTo>
                <a:cubicBezTo>
                  <a:pt x="9949" y="0"/>
                  <a:pt x="18612" y="6796"/>
                  <a:pt x="20979" y="16461"/>
                </a:cubicBezTo>
              </a:path>
              <a:path w="20980" h="21600" stroke="0" extrusionOk="0">
                <a:moveTo>
                  <a:pt x="-1" y="0"/>
                </a:moveTo>
                <a:cubicBezTo>
                  <a:pt x="9949" y="0"/>
                  <a:pt x="18612" y="6796"/>
                  <a:pt x="20979" y="16461"/>
                </a:cubicBezTo>
                <a:lnTo>
                  <a:pt x="0" y="21600"/>
                </a:lnTo>
                <a:close/>
              </a:path>
            </a:pathLst>
          </a:custGeom>
          <a:noFill/>
          <a:ln w="76200">
            <a:solidFill>
              <a:srgbClr val="FF0000"/>
            </a:solidFill>
            <a:round/>
            <a:headEnd type="none" w="lg" len="lg"/>
            <a:tailEnd type="stealth" w="lg" len="lg"/>
          </a:ln>
        </p:spPr>
        <p:txBody>
          <a:bodyPr wrap="none" anchor="ctr"/>
          <a:lstStyle/>
          <a:p>
            <a:endParaRPr lang="en-US"/>
          </a:p>
        </p:txBody>
      </p:sp>
      <p:sp>
        <p:nvSpPr>
          <p:cNvPr id="21511" name="AutoShape 7"/>
          <p:cNvSpPr>
            <a:spLocks noChangeArrowheads="1"/>
          </p:cNvSpPr>
          <p:nvPr/>
        </p:nvSpPr>
        <p:spPr bwMode="auto">
          <a:xfrm>
            <a:off x="5410200" y="2947988"/>
            <a:ext cx="2971800" cy="990600"/>
          </a:xfrm>
          <a:prstGeom prst="parallelogram">
            <a:avLst>
              <a:gd name="adj" fmla="val 75000"/>
            </a:avLst>
          </a:prstGeom>
          <a:solidFill>
            <a:schemeClr val="hlink"/>
          </a:solidFill>
          <a:ln w="38100" cmpd="dbl">
            <a:solidFill>
              <a:srgbClr val="FF0000"/>
            </a:solidFill>
            <a:miter lim="800000"/>
            <a:headEnd type="none" w="sm" len="sm"/>
            <a:tailEnd type="none" w="sm" len="sm"/>
          </a:ln>
        </p:spPr>
        <p:txBody>
          <a:bodyPr wrap="none" anchor="ctr"/>
          <a:lstStyle/>
          <a:p>
            <a:pPr algn="ctr" defTabSz="762000"/>
            <a:r>
              <a:rPr lang="en-GB" sz="2000">
                <a:solidFill>
                  <a:srgbClr val="FF0000"/>
                </a:solidFill>
              </a:rPr>
              <a:t>Environmental</a:t>
            </a:r>
          </a:p>
          <a:p>
            <a:pPr algn="ctr" defTabSz="762000"/>
            <a:r>
              <a:rPr lang="en-GB" sz="2000">
                <a:solidFill>
                  <a:srgbClr val="FF0000"/>
                </a:solidFill>
              </a:rPr>
              <a:t> Policy</a:t>
            </a:r>
          </a:p>
        </p:txBody>
      </p:sp>
      <p:sp>
        <p:nvSpPr>
          <p:cNvPr id="21512" name="AutoShape 8"/>
          <p:cNvSpPr>
            <a:spLocks noChangeArrowheads="1"/>
          </p:cNvSpPr>
          <p:nvPr/>
        </p:nvSpPr>
        <p:spPr bwMode="auto">
          <a:xfrm>
            <a:off x="5562600" y="3862388"/>
            <a:ext cx="2971800" cy="990600"/>
          </a:xfrm>
          <a:prstGeom prst="parallelogram">
            <a:avLst>
              <a:gd name="adj" fmla="val 75000"/>
            </a:avLst>
          </a:prstGeom>
          <a:solidFill>
            <a:schemeClr val="hlink"/>
          </a:solidFill>
          <a:ln w="38100" cmpd="dbl">
            <a:solidFill>
              <a:srgbClr val="FF0000"/>
            </a:solidFill>
            <a:miter lim="800000"/>
            <a:headEnd type="none" w="sm" len="sm"/>
            <a:tailEnd type="none" w="sm" len="sm"/>
          </a:ln>
        </p:spPr>
        <p:txBody>
          <a:bodyPr wrap="none" anchor="ctr"/>
          <a:lstStyle/>
          <a:p>
            <a:pPr algn="ctr" defTabSz="762000"/>
            <a:r>
              <a:rPr lang="en-GB" sz="2000">
                <a:solidFill>
                  <a:srgbClr val="FF0000"/>
                </a:solidFill>
              </a:rPr>
              <a:t>Planning</a:t>
            </a:r>
          </a:p>
        </p:txBody>
      </p:sp>
      <p:sp>
        <p:nvSpPr>
          <p:cNvPr id="21513" name="AutoShape 9"/>
          <p:cNvSpPr>
            <a:spLocks noChangeArrowheads="1"/>
          </p:cNvSpPr>
          <p:nvPr/>
        </p:nvSpPr>
        <p:spPr bwMode="auto">
          <a:xfrm>
            <a:off x="4648200" y="4700588"/>
            <a:ext cx="2971800" cy="990600"/>
          </a:xfrm>
          <a:prstGeom prst="parallelogram">
            <a:avLst>
              <a:gd name="adj" fmla="val 75000"/>
            </a:avLst>
          </a:prstGeom>
          <a:solidFill>
            <a:schemeClr val="hlink"/>
          </a:solidFill>
          <a:ln w="38100" cmpd="dbl">
            <a:solidFill>
              <a:srgbClr val="FF0000"/>
            </a:solidFill>
            <a:miter lim="800000"/>
            <a:headEnd type="none" w="sm" len="sm"/>
            <a:tailEnd type="none" w="sm" len="sm"/>
          </a:ln>
        </p:spPr>
        <p:txBody>
          <a:bodyPr wrap="none" anchor="ctr"/>
          <a:lstStyle/>
          <a:p>
            <a:pPr algn="ctr" defTabSz="762000"/>
            <a:r>
              <a:rPr lang="en-GB" sz="2000">
                <a:solidFill>
                  <a:srgbClr val="FF0000"/>
                </a:solidFill>
              </a:rPr>
              <a:t>Implementation</a:t>
            </a:r>
          </a:p>
          <a:p>
            <a:pPr algn="ctr" defTabSz="762000"/>
            <a:r>
              <a:rPr lang="en-GB" sz="2000">
                <a:solidFill>
                  <a:srgbClr val="FF0000"/>
                </a:solidFill>
              </a:rPr>
              <a:t>&amp; Operation</a:t>
            </a:r>
          </a:p>
        </p:txBody>
      </p:sp>
      <p:sp>
        <p:nvSpPr>
          <p:cNvPr id="21514" name="AutoShape 10"/>
          <p:cNvSpPr>
            <a:spLocks noChangeArrowheads="1"/>
          </p:cNvSpPr>
          <p:nvPr/>
        </p:nvSpPr>
        <p:spPr bwMode="auto">
          <a:xfrm>
            <a:off x="914400" y="3176588"/>
            <a:ext cx="3200400" cy="990600"/>
          </a:xfrm>
          <a:prstGeom prst="parallelogram">
            <a:avLst>
              <a:gd name="adj" fmla="val 80769"/>
            </a:avLst>
          </a:prstGeom>
          <a:solidFill>
            <a:schemeClr val="hlink"/>
          </a:solidFill>
          <a:ln w="38100" cmpd="dbl">
            <a:solidFill>
              <a:srgbClr val="FF0000"/>
            </a:solidFill>
            <a:miter lim="800000"/>
            <a:headEnd type="none" w="sm" len="sm"/>
            <a:tailEnd type="none" w="sm" len="sm"/>
          </a:ln>
        </p:spPr>
        <p:txBody>
          <a:bodyPr wrap="none" anchor="ctr"/>
          <a:lstStyle/>
          <a:p>
            <a:pPr algn="ctr" defTabSz="762000"/>
            <a:r>
              <a:rPr lang="en-GB" sz="2000">
                <a:solidFill>
                  <a:srgbClr val="FF0000"/>
                </a:solidFill>
              </a:rPr>
              <a:t>Management</a:t>
            </a:r>
          </a:p>
          <a:p>
            <a:pPr algn="ctr" defTabSz="762000"/>
            <a:r>
              <a:rPr lang="en-GB" sz="2000">
                <a:solidFill>
                  <a:srgbClr val="FF0000"/>
                </a:solidFill>
              </a:rPr>
              <a:t>Review</a:t>
            </a:r>
          </a:p>
        </p:txBody>
      </p:sp>
      <p:sp>
        <p:nvSpPr>
          <p:cNvPr id="21515" name="AutoShape 11"/>
          <p:cNvSpPr>
            <a:spLocks noChangeArrowheads="1"/>
          </p:cNvSpPr>
          <p:nvPr/>
        </p:nvSpPr>
        <p:spPr bwMode="auto">
          <a:xfrm rot="-10199537">
            <a:off x="685800" y="3265488"/>
            <a:ext cx="1066800" cy="2197100"/>
          </a:xfrm>
          <a:prstGeom prst="curvedLeftArrow">
            <a:avLst>
              <a:gd name="adj1" fmla="val 25696"/>
              <a:gd name="adj2" fmla="val 66887"/>
              <a:gd name="adj3" fmla="val 33333"/>
            </a:avLst>
          </a:prstGeom>
          <a:gradFill rotWithShape="0">
            <a:gsLst>
              <a:gs pos="0">
                <a:srgbClr val="FF3300"/>
              </a:gs>
              <a:gs pos="100000">
                <a:srgbClr val="FFFF00"/>
              </a:gs>
            </a:gsLst>
            <a:lin ang="5400000" scaled="1"/>
          </a:gradFill>
          <a:ln w="12700">
            <a:solidFill>
              <a:schemeClr val="tx1"/>
            </a:solidFill>
            <a:miter lim="800000"/>
            <a:headEnd type="none" w="sm" len="sm"/>
            <a:tailEnd type="none" w="sm" len="sm"/>
          </a:ln>
        </p:spPr>
        <p:txBody>
          <a:bodyPr wrap="none" anchor="ctr"/>
          <a:lstStyle/>
          <a:p>
            <a:endParaRPr lang="en-US"/>
          </a:p>
        </p:txBody>
      </p:sp>
      <p:sp>
        <p:nvSpPr>
          <p:cNvPr id="21516" name="AutoShape 12"/>
          <p:cNvSpPr>
            <a:spLocks noChangeArrowheads="1"/>
          </p:cNvSpPr>
          <p:nvPr/>
        </p:nvSpPr>
        <p:spPr bwMode="auto">
          <a:xfrm>
            <a:off x="8153400" y="3100388"/>
            <a:ext cx="685800" cy="1600200"/>
          </a:xfrm>
          <a:prstGeom prst="curvedLeftArrow">
            <a:avLst>
              <a:gd name="adj1" fmla="val 46667"/>
              <a:gd name="adj2" fmla="val 93333"/>
              <a:gd name="adj3" fmla="val 33333"/>
            </a:avLst>
          </a:prstGeom>
          <a:gradFill rotWithShape="0">
            <a:gsLst>
              <a:gs pos="0">
                <a:srgbClr val="FFFF00"/>
              </a:gs>
              <a:gs pos="100000">
                <a:srgbClr val="FF3300"/>
              </a:gs>
            </a:gsLst>
            <a:lin ang="5400000" scaled="1"/>
          </a:gradFill>
          <a:ln w="12700">
            <a:solidFill>
              <a:schemeClr val="tx1"/>
            </a:solidFill>
            <a:miter lim="800000"/>
            <a:headEnd type="none" w="sm" len="sm"/>
            <a:tailEnd type="none" w="sm" len="sm"/>
          </a:ln>
        </p:spPr>
        <p:txBody>
          <a:bodyPr wrap="none" anchor="ctr"/>
          <a:lstStyle/>
          <a:p>
            <a:endParaRPr lang="en-US"/>
          </a:p>
        </p:txBody>
      </p:sp>
      <p:sp>
        <p:nvSpPr>
          <p:cNvPr id="21517" name="Arc 13"/>
          <p:cNvSpPr>
            <a:spLocks/>
          </p:cNvSpPr>
          <p:nvPr/>
        </p:nvSpPr>
        <p:spPr bwMode="auto">
          <a:xfrm rot="8323293">
            <a:off x="3200400" y="4014788"/>
            <a:ext cx="2273300" cy="2843212"/>
          </a:xfrm>
          <a:custGeom>
            <a:avLst/>
            <a:gdLst>
              <a:gd name="T0" fmla="*/ 0 w 20980"/>
              <a:gd name="T1" fmla="*/ 0 h 21600"/>
              <a:gd name="T2" fmla="*/ 2147483647 w 20980"/>
              <a:gd name="T3" fmla="*/ 2147483647 h 21600"/>
              <a:gd name="T4" fmla="*/ 0 w 20980"/>
              <a:gd name="T5" fmla="*/ 2147483647 h 21600"/>
              <a:gd name="T6" fmla="*/ 0 60000 65536"/>
              <a:gd name="T7" fmla="*/ 0 60000 65536"/>
              <a:gd name="T8" fmla="*/ 0 60000 65536"/>
              <a:gd name="T9" fmla="*/ 0 w 20980"/>
              <a:gd name="T10" fmla="*/ 0 h 21600"/>
              <a:gd name="T11" fmla="*/ 20980 w 20980"/>
              <a:gd name="T12" fmla="*/ 21600 h 21600"/>
            </a:gdLst>
            <a:ahLst/>
            <a:cxnLst>
              <a:cxn ang="T6">
                <a:pos x="T0" y="T1"/>
              </a:cxn>
              <a:cxn ang="T7">
                <a:pos x="T2" y="T3"/>
              </a:cxn>
              <a:cxn ang="T8">
                <a:pos x="T4" y="T5"/>
              </a:cxn>
            </a:cxnLst>
            <a:rect l="T9" t="T10" r="T11" b="T12"/>
            <a:pathLst>
              <a:path w="20980" h="21600" fill="none" extrusionOk="0">
                <a:moveTo>
                  <a:pt x="-1" y="0"/>
                </a:moveTo>
                <a:cubicBezTo>
                  <a:pt x="9949" y="0"/>
                  <a:pt x="18612" y="6796"/>
                  <a:pt x="20979" y="16461"/>
                </a:cubicBezTo>
              </a:path>
              <a:path w="20980" h="21600" stroke="0" extrusionOk="0">
                <a:moveTo>
                  <a:pt x="-1" y="0"/>
                </a:moveTo>
                <a:cubicBezTo>
                  <a:pt x="9949" y="0"/>
                  <a:pt x="18612" y="6796"/>
                  <a:pt x="20979" y="16461"/>
                </a:cubicBezTo>
                <a:lnTo>
                  <a:pt x="0" y="21600"/>
                </a:lnTo>
                <a:close/>
              </a:path>
            </a:pathLst>
          </a:custGeom>
          <a:noFill/>
          <a:ln w="76200">
            <a:solidFill>
              <a:srgbClr val="FF3300"/>
            </a:solidFill>
            <a:round/>
            <a:headEnd type="none" w="lg" len="lg"/>
            <a:tailEnd type="stealth" w="lg" len="lg"/>
          </a:ln>
        </p:spPr>
        <p:txBody>
          <a:bodyPr wrap="none" anchor="ctr"/>
          <a:lstStyle/>
          <a:p>
            <a:endParaRPr lang="en-US"/>
          </a:p>
        </p:txBody>
      </p:sp>
      <p:sp>
        <p:nvSpPr>
          <p:cNvPr id="21518" name="AutoShape 14"/>
          <p:cNvSpPr>
            <a:spLocks noChangeArrowheads="1"/>
          </p:cNvSpPr>
          <p:nvPr/>
        </p:nvSpPr>
        <p:spPr bwMode="auto">
          <a:xfrm rot="7653428">
            <a:off x="6895307" y="4587081"/>
            <a:ext cx="1562100" cy="87471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gradFill rotWithShape="0">
            <a:gsLst>
              <a:gs pos="0">
                <a:srgbClr val="FFFF00"/>
              </a:gs>
              <a:gs pos="100000">
                <a:srgbClr val="FF3300"/>
              </a:gs>
            </a:gsLst>
            <a:lin ang="5400000" scaled="1"/>
          </a:gradFill>
          <a:ln w="12700">
            <a:solidFill>
              <a:schemeClr val="tx1"/>
            </a:solidFill>
            <a:miter lim="800000"/>
            <a:headEnd type="none" w="sm" len="sm"/>
            <a:tailEnd type="none" w="sm" len="sm"/>
          </a:ln>
        </p:spPr>
        <p:txBody>
          <a:bodyPr wrap="none" anchor="ctr"/>
          <a:lstStyle/>
          <a:p>
            <a:endParaRPr lang="en-US"/>
          </a:p>
        </p:txBody>
      </p:sp>
      <p:sp>
        <p:nvSpPr>
          <p:cNvPr id="21519" name="AutoShape 15"/>
          <p:cNvSpPr>
            <a:spLocks noChangeArrowheads="1"/>
          </p:cNvSpPr>
          <p:nvPr/>
        </p:nvSpPr>
        <p:spPr bwMode="auto">
          <a:xfrm>
            <a:off x="1371600" y="4624388"/>
            <a:ext cx="3200400" cy="990600"/>
          </a:xfrm>
          <a:prstGeom prst="parallelogram">
            <a:avLst>
              <a:gd name="adj" fmla="val 80769"/>
            </a:avLst>
          </a:prstGeom>
          <a:solidFill>
            <a:schemeClr val="hlink"/>
          </a:solidFill>
          <a:ln w="38100" cmpd="dbl">
            <a:solidFill>
              <a:srgbClr val="FF0000"/>
            </a:solidFill>
            <a:miter lim="800000"/>
            <a:headEnd type="none" w="sm" len="sm"/>
            <a:tailEnd type="none" w="sm" len="sm"/>
          </a:ln>
        </p:spPr>
        <p:txBody>
          <a:bodyPr wrap="none" anchor="ctr"/>
          <a:lstStyle/>
          <a:p>
            <a:pPr algn="ctr" defTabSz="762000"/>
            <a:r>
              <a:rPr lang="en-GB" sz="2000">
                <a:solidFill>
                  <a:srgbClr val="FF0000"/>
                </a:solidFill>
              </a:rPr>
              <a:t>Checking &amp;</a:t>
            </a:r>
          </a:p>
          <a:p>
            <a:pPr algn="ctr" defTabSz="762000"/>
            <a:r>
              <a:rPr lang="en-GB" sz="2000">
                <a:solidFill>
                  <a:srgbClr val="FF0000"/>
                </a:solidFill>
              </a:rPr>
              <a:t>Corrective Action</a:t>
            </a:r>
          </a:p>
        </p:txBody>
      </p:sp>
      <p:sp>
        <p:nvSpPr>
          <p:cNvPr id="21520" name="Arc 16"/>
          <p:cNvSpPr>
            <a:spLocks/>
          </p:cNvSpPr>
          <p:nvPr/>
        </p:nvSpPr>
        <p:spPr bwMode="auto">
          <a:xfrm rot="-5141160">
            <a:off x="2092325" y="1447801"/>
            <a:ext cx="1525587" cy="2843212"/>
          </a:xfrm>
          <a:custGeom>
            <a:avLst/>
            <a:gdLst>
              <a:gd name="T0" fmla="*/ 0 w 20980"/>
              <a:gd name="T1" fmla="*/ 0 h 21600"/>
              <a:gd name="T2" fmla="*/ 2147483647 w 20980"/>
              <a:gd name="T3" fmla="*/ 2147483647 h 21600"/>
              <a:gd name="T4" fmla="*/ 0 w 20980"/>
              <a:gd name="T5" fmla="*/ 2147483647 h 21600"/>
              <a:gd name="T6" fmla="*/ 0 60000 65536"/>
              <a:gd name="T7" fmla="*/ 0 60000 65536"/>
              <a:gd name="T8" fmla="*/ 0 60000 65536"/>
              <a:gd name="T9" fmla="*/ 0 w 20980"/>
              <a:gd name="T10" fmla="*/ 0 h 21600"/>
              <a:gd name="T11" fmla="*/ 20980 w 20980"/>
              <a:gd name="T12" fmla="*/ 21600 h 21600"/>
            </a:gdLst>
            <a:ahLst/>
            <a:cxnLst>
              <a:cxn ang="T6">
                <a:pos x="T0" y="T1"/>
              </a:cxn>
              <a:cxn ang="T7">
                <a:pos x="T2" y="T3"/>
              </a:cxn>
              <a:cxn ang="T8">
                <a:pos x="T4" y="T5"/>
              </a:cxn>
            </a:cxnLst>
            <a:rect l="T9" t="T10" r="T11" b="T12"/>
            <a:pathLst>
              <a:path w="20980" h="21600" fill="none" extrusionOk="0">
                <a:moveTo>
                  <a:pt x="-1" y="0"/>
                </a:moveTo>
                <a:cubicBezTo>
                  <a:pt x="9949" y="0"/>
                  <a:pt x="18612" y="6796"/>
                  <a:pt x="20979" y="16461"/>
                </a:cubicBezTo>
              </a:path>
              <a:path w="20980" h="21600" stroke="0" extrusionOk="0">
                <a:moveTo>
                  <a:pt x="-1" y="0"/>
                </a:moveTo>
                <a:cubicBezTo>
                  <a:pt x="9949" y="0"/>
                  <a:pt x="18612" y="6796"/>
                  <a:pt x="20979" y="16461"/>
                </a:cubicBezTo>
                <a:lnTo>
                  <a:pt x="0" y="21600"/>
                </a:lnTo>
                <a:close/>
              </a:path>
            </a:pathLst>
          </a:custGeom>
          <a:noFill/>
          <a:ln w="76200">
            <a:solidFill>
              <a:srgbClr val="FF3300"/>
            </a:solidFill>
            <a:round/>
            <a:headEnd type="none" w="lg" len="lg"/>
            <a:tailEnd type="stealth" w="lg" len="lg"/>
          </a:ln>
        </p:spPr>
        <p:txBody>
          <a:bodyPr wrap="none" anchor="ctr"/>
          <a:lstStyle/>
          <a:p>
            <a:endParaRPr lang="en-US"/>
          </a:p>
        </p:txBody>
      </p:sp>
      <p:sp>
        <p:nvSpPr>
          <p:cNvPr id="21521" name="AutoShape 17"/>
          <p:cNvSpPr>
            <a:spLocks noChangeArrowheads="1"/>
          </p:cNvSpPr>
          <p:nvPr/>
        </p:nvSpPr>
        <p:spPr bwMode="auto">
          <a:xfrm rot="-1188872">
            <a:off x="3657600" y="1881188"/>
            <a:ext cx="457200" cy="304800"/>
          </a:xfrm>
          <a:prstGeom prst="notchedRightArrow">
            <a:avLst>
              <a:gd name="adj1" fmla="val 50000"/>
              <a:gd name="adj2" fmla="val 37500"/>
            </a:avLst>
          </a:prstGeom>
          <a:solidFill>
            <a:srgbClr val="FFFF99"/>
          </a:solidFill>
          <a:ln w="12700">
            <a:solidFill>
              <a:schemeClr val="tx1"/>
            </a:solidFill>
            <a:miter lim="800000"/>
            <a:headEnd type="none" w="sm" len="sm"/>
            <a:tailEnd type="none" w="sm" len="sm"/>
          </a:ln>
        </p:spPr>
        <p:txBody>
          <a:bodyPr wrap="none" anchor="ctr"/>
          <a:lstStyle/>
          <a:p>
            <a:endParaRPr lang="en-US"/>
          </a:p>
        </p:txBody>
      </p:sp>
      <p:sp>
        <p:nvSpPr>
          <p:cNvPr id="21522" name="AutoShape 18"/>
          <p:cNvSpPr>
            <a:spLocks noChangeArrowheads="1"/>
          </p:cNvSpPr>
          <p:nvPr/>
        </p:nvSpPr>
        <p:spPr bwMode="auto">
          <a:xfrm rot="-263068">
            <a:off x="4343400" y="1728788"/>
            <a:ext cx="457200" cy="304800"/>
          </a:xfrm>
          <a:prstGeom prst="notchedRightArrow">
            <a:avLst>
              <a:gd name="adj1" fmla="val 50000"/>
              <a:gd name="adj2" fmla="val 37500"/>
            </a:avLst>
          </a:prstGeom>
          <a:solidFill>
            <a:srgbClr val="FFFF66"/>
          </a:solidFill>
          <a:ln w="12700">
            <a:solidFill>
              <a:schemeClr val="tx1"/>
            </a:solidFill>
            <a:miter lim="800000"/>
            <a:headEnd type="none" w="sm" len="sm"/>
            <a:tailEnd type="none" w="sm" len="sm"/>
          </a:ln>
        </p:spPr>
        <p:txBody>
          <a:bodyPr wrap="none" anchor="ctr"/>
          <a:lstStyle/>
          <a:p>
            <a:endParaRPr lang="en-US"/>
          </a:p>
        </p:txBody>
      </p:sp>
      <p:sp>
        <p:nvSpPr>
          <p:cNvPr id="21523" name="AutoShape 19"/>
          <p:cNvSpPr>
            <a:spLocks noChangeArrowheads="1"/>
          </p:cNvSpPr>
          <p:nvPr/>
        </p:nvSpPr>
        <p:spPr bwMode="auto">
          <a:xfrm rot="758575">
            <a:off x="4953000" y="1804988"/>
            <a:ext cx="457200" cy="304800"/>
          </a:xfrm>
          <a:prstGeom prst="notchedRightArrow">
            <a:avLst>
              <a:gd name="adj1" fmla="val 50000"/>
              <a:gd name="adj2" fmla="val 37500"/>
            </a:avLst>
          </a:prstGeom>
          <a:solidFill>
            <a:srgbClr val="FFFF00"/>
          </a:solidFill>
          <a:ln w="12700">
            <a:solidFill>
              <a:schemeClr val="tx1"/>
            </a:solidFill>
            <a:miter lim="800000"/>
            <a:headEnd type="none" w="sm" len="sm"/>
            <a:tailEnd type="none" w="sm" len="sm"/>
          </a:ln>
        </p:spPr>
        <p:txBody>
          <a:bodyPr wrap="none" anchor="ctr"/>
          <a:lstStyle/>
          <a:p>
            <a:endParaRPr lang="en-US"/>
          </a:p>
        </p:txBody>
      </p:sp>
      <p:sp>
        <p:nvSpPr>
          <p:cNvPr id="21524" name="AutoShape 20"/>
          <p:cNvSpPr>
            <a:spLocks noChangeArrowheads="1"/>
          </p:cNvSpPr>
          <p:nvPr/>
        </p:nvSpPr>
        <p:spPr bwMode="auto">
          <a:xfrm rot="1861176">
            <a:off x="5562600" y="2033588"/>
            <a:ext cx="457200" cy="304800"/>
          </a:xfrm>
          <a:prstGeom prst="notchedRightArrow">
            <a:avLst>
              <a:gd name="adj1" fmla="val 50000"/>
              <a:gd name="adj2" fmla="val 37500"/>
            </a:avLst>
          </a:prstGeom>
          <a:solidFill>
            <a:srgbClr val="FFCC00"/>
          </a:solidFill>
          <a:ln w="12700">
            <a:solidFill>
              <a:schemeClr val="tx1"/>
            </a:solidFill>
            <a:miter lim="800000"/>
            <a:headEnd type="none" w="sm" len="sm"/>
            <a:tailEnd type="none" w="sm" len="sm"/>
          </a:ln>
        </p:spPr>
        <p:txBody>
          <a:bodyPr wrap="none" anchor="ctr"/>
          <a:lstStyle/>
          <a:p>
            <a:endParaRPr lang="en-US"/>
          </a:p>
        </p:txBody>
      </p:sp>
      <p:sp>
        <p:nvSpPr>
          <p:cNvPr id="21525" name="AutoShape 21"/>
          <p:cNvSpPr>
            <a:spLocks noChangeArrowheads="1"/>
          </p:cNvSpPr>
          <p:nvPr/>
        </p:nvSpPr>
        <p:spPr bwMode="auto">
          <a:xfrm rot="8070396">
            <a:off x="5638800" y="2414588"/>
            <a:ext cx="457200" cy="304800"/>
          </a:xfrm>
          <a:prstGeom prst="notchedRightArrow">
            <a:avLst>
              <a:gd name="adj1" fmla="val 50000"/>
              <a:gd name="adj2" fmla="val 37500"/>
            </a:avLst>
          </a:prstGeom>
          <a:solidFill>
            <a:srgbClr val="FF9933"/>
          </a:solidFill>
          <a:ln w="12700">
            <a:solidFill>
              <a:schemeClr val="tx1"/>
            </a:solidFill>
            <a:miter lim="800000"/>
            <a:headEnd type="none" w="sm" len="sm"/>
            <a:tailEnd type="none" w="sm" len="sm"/>
          </a:ln>
        </p:spPr>
        <p:txBody>
          <a:bodyPr wrap="none" anchor="ctr"/>
          <a:lstStyle/>
          <a:p>
            <a:endParaRPr lang="en-US"/>
          </a:p>
        </p:txBody>
      </p:sp>
      <p:sp>
        <p:nvSpPr>
          <p:cNvPr id="21526" name="AutoShape 22"/>
          <p:cNvSpPr>
            <a:spLocks noChangeArrowheads="1"/>
          </p:cNvSpPr>
          <p:nvPr/>
        </p:nvSpPr>
        <p:spPr bwMode="auto">
          <a:xfrm rot="10106378">
            <a:off x="5029200" y="2719388"/>
            <a:ext cx="457200" cy="304800"/>
          </a:xfrm>
          <a:prstGeom prst="notchedRightArrow">
            <a:avLst>
              <a:gd name="adj1" fmla="val 50000"/>
              <a:gd name="adj2" fmla="val 37500"/>
            </a:avLst>
          </a:prstGeom>
          <a:solidFill>
            <a:srgbClr val="FF6600"/>
          </a:solidFill>
          <a:ln w="12700">
            <a:solidFill>
              <a:schemeClr val="tx1"/>
            </a:solidFill>
            <a:miter lim="800000"/>
            <a:headEnd type="none" w="sm" len="sm"/>
            <a:tailEnd type="none" w="sm" len="sm"/>
          </a:ln>
        </p:spPr>
        <p:txBody>
          <a:bodyPr wrap="none" anchor="ctr"/>
          <a:lstStyle/>
          <a:p>
            <a:endParaRPr lang="en-US"/>
          </a:p>
        </p:txBody>
      </p:sp>
      <p:sp>
        <p:nvSpPr>
          <p:cNvPr id="21527" name="AutoShape 23"/>
          <p:cNvSpPr>
            <a:spLocks noChangeArrowheads="1"/>
          </p:cNvSpPr>
          <p:nvPr/>
        </p:nvSpPr>
        <p:spPr bwMode="auto">
          <a:xfrm rot="-10363530">
            <a:off x="4343400" y="2795588"/>
            <a:ext cx="457200" cy="304800"/>
          </a:xfrm>
          <a:prstGeom prst="notchedRightArrow">
            <a:avLst>
              <a:gd name="adj1" fmla="val 50000"/>
              <a:gd name="adj2" fmla="val 37500"/>
            </a:avLst>
          </a:prstGeom>
          <a:solidFill>
            <a:srgbClr val="FF3300"/>
          </a:solidFill>
          <a:ln w="12700">
            <a:solidFill>
              <a:schemeClr val="tx1"/>
            </a:solidFill>
            <a:miter lim="800000"/>
            <a:headEnd type="none" w="sm" len="sm"/>
            <a:tailEnd type="none" w="sm" len="sm"/>
          </a:ln>
        </p:spPr>
        <p:txBody>
          <a:bodyPr wrap="none" anchor="ctr"/>
          <a:lstStyle/>
          <a:p>
            <a:endParaRPr lang="en-US"/>
          </a:p>
        </p:txBody>
      </p:sp>
      <p:sp>
        <p:nvSpPr>
          <p:cNvPr id="21528" name="AutoShape 24"/>
          <p:cNvSpPr>
            <a:spLocks noChangeArrowheads="1"/>
          </p:cNvSpPr>
          <p:nvPr/>
        </p:nvSpPr>
        <p:spPr bwMode="auto">
          <a:xfrm rot="-9558405">
            <a:off x="3657600" y="2643188"/>
            <a:ext cx="457200" cy="304800"/>
          </a:xfrm>
          <a:prstGeom prst="notchedRightArrow">
            <a:avLst>
              <a:gd name="adj1" fmla="val 50000"/>
              <a:gd name="adj2" fmla="val 37500"/>
            </a:avLst>
          </a:prstGeom>
          <a:solidFill>
            <a:srgbClr val="FF0000"/>
          </a:solidFill>
          <a:ln w="12700">
            <a:solidFill>
              <a:schemeClr val="tx1"/>
            </a:solidFill>
            <a:miter lim="800000"/>
            <a:headEnd type="none" w="sm" len="sm"/>
            <a:tailEnd type="none" w="sm" len="sm"/>
          </a:ln>
        </p:spPr>
        <p:txBody>
          <a:bodyPr wrap="none" anchor="ctr"/>
          <a:lstStyle/>
          <a:p>
            <a:endParaRPr lang="en-US"/>
          </a:p>
        </p:txBody>
      </p:sp>
      <p:sp>
        <p:nvSpPr>
          <p:cNvPr id="21529" name="Text Box 25"/>
          <p:cNvSpPr txBox="1">
            <a:spLocks noChangeArrowheads="1"/>
          </p:cNvSpPr>
          <p:nvPr/>
        </p:nvSpPr>
        <p:spPr bwMode="auto">
          <a:xfrm>
            <a:off x="3886200" y="2033588"/>
            <a:ext cx="1676400" cy="701675"/>
          </a:xfrm>
          <a:prstGeom prst="rect">
            <a:avLst/>
          </a:prstGeom>
          <a:noFill/>
          <a:ln w="12700">
            <a:noFill/>
            <a:miter lim="800000"/>
            <a:headEnd type="none" w="sm" len="sm"/>
            <a:tailEnd type="none" w="sm" len="sm"/>
          </a:ln>
        </p:spPr>
        <p:txBody>
          <a:bodyPr>
            <a:spAutoFit/>
          </a:bodyPr>
          <a:lstStyle/>
          <a:p>
            <a:pPr algn="ctr" defTabSz="762000">
              <a:spcBef>
                <a:spcPct val="50000"/>
              </a:spcBef>
            </a:pPr>
            <a:r>
              <a:rPr lang="en-GB" sz="2000">
                <a:solidFill>
                  <a:srgbClr val="FF0000"/>
                </a:solidFill>
              </a:rPr>
              <a:t>Continual Improvement</a:t>
            </a:r>
          </a:p>
        </p:txBody>
      </p:sp>
      <p:sp>
        <p:nvSpPr>
          <p:cNvPr id="21530" name="Text Box 26"/>
          <p:cNvSpPr txBox="1">
            <a:spLocks noChangeArrowheads="1"/>
          </p:cNvSpPr>
          <p:nvPr/>
        </p:nvSpPr>
        <p:spPr bwMode="auto">
          <a:xfrm>
            <a:off x="685800" y="1423988"/>
            <a:ext cx="3200400" cy="396875"/>
          </a:xfrm>
          <a:prstGeom prst="rect">
            <a:avLst/>
          </a:prstGeom>
          <a:noFill/>
          <a:ln w="12700">
            <a:noFill/>
            <a:miter lim="800000"/>
            <a:headEnd type="none" w="sm" len="sm"/>
            <a:tailEnd type="none" w="sm" len="sm"/>
          </a:ln>
        </p:spPr>
        <p:txBody>
          <a:bodyPr>
            <a:spAutoFit/>
          </a:bodyPr>
          <a:lstStyle/>
          <a:p>
            <a:pPr defTabSz="762000">
              <a:spcBef>
                <a:spcPct val="50000"/>
              </a:spcBef>
            </a:pPr>
            <a:r>
              <a:rPr lang="en-GB" sz="2000">
                <a:solidFill>
                  <a:srgbClr val="000066"/>
                </a:solidFill>
                <a:latin typeface="Arial" charset="0"/>
              </a:rPr>
              <a:t>Figure 1 from ISO 14001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1511"/>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par>
                    <p:cTn id="7" fill="hold">
                      <p:stCondLst>
                        <p:cond delay="indefinite"/>
                      </p:stCondLst>
                      <p:childTnLst>
                        <p:par>
                          <p:cTn id="8" fill="hold">
                            <p:stCondLst>
                              <p:cond delay="0"/>
                            </p:stCondLst>
                            <p:childTnLst>
                              <p:par>
                                <p:cTn id="9" presetID="17" presetClass="entr" presetSubtype="1" fill="hold" grpId="0" nodeType="clickEffect">
                                  <p:stCondLst>
                                    <p:cond delay="0"/>
                                  </p:stCondLst>
                                  <p:childTnLst>
                                    <p:set>
                                      <p:cBhvr>
                                        <p:cTn id="10" dur="1" fill="hold">
                                          <p:stCondLst>
                                            <p:cond delay="0"/>
                                          </p:stCondLst>
                                        </p:cTn>
                                        <p:tgtEl>
                                          <p:spTgt spid="21516"/>
                                        </p:tgtEl>
                                        <p:attrNameLst>
                                          <p:attrName>style.visibility</p:attrName>
                                        </p:attrNameLst>
                                      </p:cBhvr>
                                      <p:to>
                                        <p:strVal val="visible"/>
                                      </p:to>
                                    </p:set>
                                    <p:anim calcmode="lin" valueType="num">
                                      <p:cBhvr>
                                        <p:cTn id="11" dur="500" fill="hold"/>
                                        <p:tgtEl>
                                          <p:spTgt spid="21516"/>
                                        </p:tgtEl>
                                        <p:attrNameLst>
                                          <p:attrName>ppt_x</p:attrName>
                                        </p:attrNameLst>
                                      </p:cBhvr>
                                      <p:tavLst>
                                        <p:tav tm="0">
                                          <p:val>
                                            <p:strVal val="#ppt_x"/>
                                          </p:val>
                                        </p:tav>
                                        <p:tav tm="100000">
                                          <p:val>
                                            <p:strVal val="#ppt_x"/>
                                          </p:val>
                                        </p:tav>
                                      </p:tavLst>
                                    </p:anim>
                                    <p:anim calcmode="lin" valueType="num">
                                      <p:cBhvr>
                                        <p:cTn id="12" dur="500" fill="hold"/>
                                        <p:tgtEl>
                                          <p:spTgt spid="21516"/>
                                        </p:tgtEl>
                                        <p:attrNameLst>
                                          <p:attrName>ppt_y</p:attrName>
                                        </p:attrNameLst>
                                      </p:cBhvr>
                                      <p:tavLst>
                                        <p:tav tm="0">
                                          <p:val>
                                            <p:strVal val="#ppt_y-#ppt_h/2"/>
                                          </p:val>
                                        </p:tav>
                                        <p:tav tm="100000">
                                          <p:val>
                                            <p:strVal val="#ppt_y"/>
                                          </p:val>
                                        </p:tav>
                                      </p:tavLst>
                                    </p:anim>
                                    <p:anim calcmode="lin" valueType="num">
                                      <p:cBhvr>
                                        <p:cTn id="13" dur="500" fill="hold"/>
                                        <p:tgtEl>
                                          <p:spTgt spid="21516"/>
                                        </p:tgtEl>
                                        <p:attrNameLst>
                                          <p:attrName>ppt_w</p:attrName>
                                        </p:attrNameLst>
                                      </p:cBhvr>
                                      <p:tavLst>
                                        <p:tav tm="0">
                                          <p:val>
                                            <p:strVal val="#ppt_w"/>
                                          </p:val>
                                        </p:tav>
                                        <p:tav tm="100000">
                                          <p:val>
                                            <p:strVal val="#ppt_w"/>
                                          </p:val>
                                        </p:tav>
                                      </p:tavLst>
                                    </p:anim>
                                    <p:anim calcmode="lin" valueType="num">
                                      <p:cBhvr>
                                        <p:cTn id="14" dur="500" fill="hold"/>
                                        <p:tgtEl>
                                          <p:spTgt spid="215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4"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1512"/>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TYPE.WAV" builtIn="1"/>
                                        </p:tgtEl>
                                      </p:cMediaNode>
                                    </p:audio>
                                  </p:sub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21518"/>
                                        </p:tgtEl>
                                        <p:attrNameLst>
                                          <p:attrName>style.visibility</p:attrName>
                                        </p:attrNameLst>
                                      </p:cBhvr>
                                      <p:to>
                                        <p:strVal val="visible"/>
                                      </p:to>
                                    </p:set>
                                    <p:anim calcmode="lin" valueType="num">
                                      <p:cBhvr>
                                        <p:cTn id="23" dur="500" fill="hold"/>
                                        <p:tgtEl>
                                          <p:spTgt spid="21518"/>
                                        </p:tgtEl>
                                        <p:attrNameLst>
                                          <p:attrName>ppt_x</p:attrName>
                                        </p:attrNameLst>
                                      </p:cBhvr>
                                      <p:tavLst>
                                        <p:tav tm="0">
                                          <p:val>
                                            <p:strVal val="#ppt_x"/>
                                          </p:val>
                                        </p:tav>
                                        <p:tav tm="100000">
                                          <p:val>
                                            <p:strVal val="#ppt_x"/>
                                          </p:val>
                                        </p:tav>
                                      </p:tavLst>
                                    </p:anim>
                                    <p:anim calcmode="lin" valueType="num">
                                      <p:cBhvr>
                                        <p:cTn id="24" dur="500" fill="hold"/>
                                        <p:tgtEl>
                                          <p:spTgt spid="21518"/>
                                        </p:tgtEl>
                                        <p:attrNameLst>
                                          <p:attrName>ppt_y</p:attrName>
                                        </p:attrNameLst>
                                      </p:cBhvr>
                                      <p:tavLst>
                                        <p:tav tm="0">
                                          <p:val>
                                            <p:strVal val="#ppt_y-#ppt_h/2"/>
                                          </p:val>
                                        </p:tav>
                                        <p:tav tm="100000">
                                          <p:val>
                                            <p:strVal val="#ppt_y"/>
                                          </p:val>
                                        </p:tav>
                                      </p:tavLst>
                                    </p:anim>
                                    <p:anim calcmode="lin" valueType="num">
                                      <p:cBhvr>
                                        <p:cTn id="25" dur="500" fill="hold"/>
                                        <p:tgtEl>
                                          <p:spTgt spid="21518"/>
                                        </p:tgtEl>
                                        <p:attrNameLst>
                                          <p:attrName>ppt_w</p:attrName>
                                        </p:attrNameLst>
                                      </p:cBhvr>
                                      <p:tavLst>
                                        <p:tav tm="0">
                                          <p:val>
                                            <p:strVal val="#ppt_w"/>
                                          </p:val>
                                        </p:tav>
                                        <p:tav tm="100000">
                                          <p:val>
                                            <p:strVal val="#ppt_w"/>
                                          </p:val>
                                        </p:tav>
                                      </p:tavLst>
                                    </p:anim>
                                    <p:anim calcmode="lin" valueType="num">
                                      <p:cBhvr>
                                        <p:cTn id="26" dur="500" fill="hold"/>
                                        <p:tgtEl>
                                          <p:spTgt spid="2151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4" name="WHOOSH.WAV" builtIn="1"/>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13"/>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TYPE.WAV" builtIn="1"/>
                                        </p:tgtEl>
                                      </p:cMediaNode>
                                    </p:audio>
                                  </p:sub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21517"/>
                                        </p:tgtEl>
                                        <p:attrNameLst>
                                          <p:attrName>style.visibility</p:attrName>
                                        </p:attrNameLst>
                                      </p:cBhvr>
                                      <p:to>
                                        <p:strVal val="visible"/>
                                      </p:to>
                                    </p:set>
                                    <p:anim calcmode="lin" valueType="num">
                                      <p:cBhvr>
                                        <p:cTn id="35" dur="500" fill="hold"/>
                                        <p:tgtEl>
                                          <p:spTgt spid="21517"/>
                                        </p:tgtEl>
                                        <p:attrNameLst>
                                          <p:attrName>ppt_w</p:attrName>
                                        </p:attrNameLst>
                                      </p:cBhvr>
                                      <p:tavLst>
                                        <p:tav tm="0">
                                          <p:val>
                                            <p:fltVal val="0"/>
                                          </p:val>
                                        </p:tav>
                                        <p:tav tm="100000">
                                          <p:val>
                                            <p:strVal val="#ppt_w"/>
                                          </p:val>
                                        </p:tav>
                                      </p:tavLst>
                                    </p:anim>
                                    <p:anim calcmode="lin" valueType="num">
                                      <p:cBhvr>
                                        <p:cTn id="36" dur="500" fill="hold"/>
                                        <p:tgtEl>
                                          <p:spTgt spid="2151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4" name="WHOOSH.WAV" builtIn="1"/>
                                        </p:tgtEl>
                                      </p:cMediaNode>
                                    </p:audio>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75"/>
                                  </p:iterate>
                                  <p:childTnLst>
                                    <p:set>
                                      <p:cBhvr>
                                        <p:cTn id="40" dur="1" fill="hold">
                                          <p:stCondLst>
                                            <p:cond delay="74"/>
                                          </p:stCondLst>
                                        </p:cTn>
                                        <p:tgtEl>
                                          <p:spTgt spid="21519"/>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3" name="TYPE.WAV" builtIn="1"/>
                                        </p:tgtEl>
                                      </p:cMediaNode>
                                    </p:audio>
                                  </p:subTnLst>
                                </p:cTn>
                              </p:par>
                            </p:childTnLst>
                          </p:cTn>
                        </p:par>
                      </p:childTnLst>
                    </p:cTn>
                  </p:par>
                  <p:par>
                    <p:cTn id="41" fill="hold">
                      <p:stCondLst>
                        <p:cond delay="indefinite"/>
                      </p:stCondLst>
                      <p:childTnLst>
                        <p:par>
                          <p:cTn id="42" fill="hold">
                            <p:stCondLst>
                              <p:cond delay="0"/>
                            </p:stCondLst>
                            <p:childTnLst>
                              <p:par>
                                <p:cTn id="43" presetID="17" presetClass="entr" presetSubtype="4" fill="hold" grpId="0" nodeType="clickEffect">
                                  <p:stCondLst>
                                    <p:cond delay="0"/>
                                  </p:stCondLst>
                                  <p:childTnLst>
                                    <p:set>
                                      <p:cBhvr>
                                        <p:cTn id="44" dur="1" fill="hold">
                                          <p:stCondLst>
                                            <p:cond delay="0"/>
                                          </p:stCondLst>
                                        </p:cTn>
                                        <p:tgtEl>
                                          <p:spTgt spid="21515"/>
                                        </p:tgtEl>
                                        <p:attrNameLst>
                                          <p:attrName>style.visibility</p:attrName>
                                        </p:attrNameLst>
                                      </p:cBhvr>
                                      <p:to>
                                        <p:strVal val="visible"/>
                                      </p:to>
                                    </p:set>
                                    <p:anim calcmode="lin" valueType="num">
                                      <p:cBhvr>
                                        <p:cTn id="45" dur="500" fill="hold"/>
                                        <p:tgtEl>
                                          <p:spTgt spid="21515"/>
                                        </p:tgtEl>
                                        <p:attrNameLst>
                                          <p:attrName>ppt_x</p:attrName>
                                        </p:attrNameLst>
                                      </p:cBhvr>
                                      <p:tavLst>
                                        <p:tav tm="0">
                                          <p:val>
                                            <p:strVal val="#ppt_x"/>
                                          </p:val>
                                        </p:tav>
                                        <p:tav tm="100000">
                                          <p:val>
                                            <p:strVal val="#ppt_x"/>
                                          </p:val>
                                        </p:tav>
                                      </p:tavLst>
                                    </p:anim>
                                    <p:anim calcmode="lin" valueType="num">
                                      <p:cBhvr>
                                        <p:cTn id="46" dur="500" fill="hold"/>
                                        <p:tgtEl>
                                          <p:spTgt spid="21515"/>
                                        </p:tgtEl>
                                        <p:attrNameLst>
                                          <p:attrName>ppt_y</p:attrName>
                                        </p:attrNameLst>
                                      </p:cBhvr>
                                      <p:tavLst>
                                        <p:tav tm="0">
                                          <p:val>
                                            <p:strVal val="#ppt_y+#ppt_h/2"/>
                                          </p:val>
                                        </p:tav>
                                        <p:tav tm="100000">
                                          <p:val>
                                            <p:strVal val="#ppt_y"/>
                                          </p:val>
                                        </p:tav>
                                      </p:tavLst>
                                    </p:anim>
                                    <p:anim calcmode="lin" valueType="num">
                                      <p:cBhvr>
                                        <p:cTn id="47" dur="500" fill="hold"/>
                                        <p:tgtEl>
                                          <p:spTgt spid="21515"/>
                                        </p:tgtEl>
                                        <p:attrNameLst>
                                          <p:attrName>ppt_w</p:attrName>
                                        </p:attrNameLst>
                                      </p:cBhvr>
                                      <p:tavLst>
                                        <p:tav tm="0">
                                          <p:val>
                                            <p:strVal val="#ppt_w"/>
                                          </p:val>
                                        </p:tav>
                                        <p:tav tm="100000">
                                          <p:val>
                                            <p:strVal val="#ppt_w"/>
                                          </p:val>
                                        </p:tav>
                                      </p:tavLst>
                                    </p:anim>
                                    <p:anim calcmode="lin" valueType="num">
                                      <p:cBhvr>
                                        <p:cTn id="48" dur="500" fill="hold"/>
                                        <p:tgtEl>
                                          <p:spTgt spid="2151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3"/>
                                            </p:cond>
                                          </p:stCondLst>
                                          <p:endCondLst>
                                            <p:cond evt="onStopAudio" delay="0">
                                              <p:tgtEl>
                                                <p:sldTgt/>
                                              </p:tgtEl>
                                            </p:cond>
                                          </p:endCondLst>
                                        </p:cTn>
                                        <p:tgtEl>
                                          <p:sndTgt r:embed="rId4" name="WHOOSH.WAV" builtIn="1"/>
                                        </p:tgtEl>
                                      </p:cMediaNode>
                                    </p:audio>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75"/>
                                  </p:iterate>
                                  <p:childTnLst>
                                    <p:set>
                                      <p:cBhvr>
                                        <p:cTn id="52" dur="1" fill="hold">
                                          <p:stCondLst>
                                            <p:cond delay="74"/>
                                          </p:stCondLst>
                                        </p:cTn>
                                        <p:tgtEl>
                                          <p:spTgt spid="21514"/>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3" name="TYPE.WAV" builtIn="1"/>
                                        </p:tgtEl>
                                      </p:cMediaNode>
                                    </p:audio>
                                  </p:subTnLst>
                                </p:cTn>
                              </p:par>
                            </p:childTnLst>
                          </p:cTn>
                        </p:par>
                      </p:childTnLst>
                    </p:cTn>
                  </p:par>
                  <p:par>
                    <p:cTn id="53" fill="hold">
                      <p:stCondLst>
                        <p:cond delay="indefinite"/>
                      </p:stCondLst>
                      <p:childTnLst>
                        <p:par>
                          <p:cTn id="54" fill="hold">
                            <p:stCondLst>
                              <p:cond delay="0"/>
                            </p:stCondLst>
                            <p:childTnLst>
                              <p:par>
                                <p:cTn id="55" presetID="17" presetClass="entr" presetSubtype="4" fill="hold" grpId="0" nodeType="clickEffect">
                                  <p:stCondLst>
                                    <p:cond delay="0"/>
                                  </p:stCondLst>
                                  <p:childTnLst>
                                    <p:set>
                                      <p:cBhvr>
                                        <p:cTn id="56" dur="1" fill="hold">
                                          <p:stCondLst>
                                            <p:cond delay="0"/>
                                          </p:stCondLst>
                                        </p:cTn>
                                        <p:tgtEl>
                                          <p:spTgt spid="21520"/>
                                        </p:tgtEl>
                                        <p:attrNameLst>
                                          <p:attrName>style.visibility</p:attrName>
                                        </p:attrNameLst>
                                      </p:cBhvr>
                                      <p:to>
                                        <p:strVal val="visible"/>
                                      </p:to>
                                    </p:set>
                                    <p:anim calcmode="lin" valueType="num">
                                      <p:cBhvr>
                                        <p:cTn id="57" dur="500" fill="hold"/>
                                        <p:tgtEl>
                                          <p:spTgt spid="21520"/>
                                        </p:tgtEl>
                                        <p:attrNameLst>
                                          <p:attrName>ppt_x</p:attrName>
                                        </p:attrNameLst>
                                      </p:cBhvr>
                                      <p:tavLst>
                                        <p:tav tm="0">
                                          <p:val>
                                            <p:strVal val="#ppt_x"/>
                                          </p:val>
                                        </p:tav>
                                        <p:tav tm="100000">
                                          <p:val>
                                            <p:strVal val="#ppt_x"/>
                                          </p:val>
                                        </p:tav>
                                      </p:tavLst>
                                    </p:anim>
                                    <p:anim calcmode="lin" valueType="num">
                                      <p:cBhvr>
                                        <p:cTn id="58" dur="500" fill="hold"/>
                                        <p:tgtEl>
                                          <p:spTgt spid="21520"/>
                                        </p:tgtEl>
                                        <p:attrNameLst>
                                          <p:attrName>ppt_y</p:attrName>
                                        </p:attrNameLst>
                                      </p:cBhvr>
                                      <p:tavLst>
                                        <p:tav tm="0">
                                          <p:val>
                                            <p:strVal val="#ppt_y+#ppt_h/2"/>
                                          </p:val>
                                        </p:tav>
                                        <p:tav tm="100000">
                                          <p:val>
                                            <p:strVal val="#ppt_y"/>
                                          </p:val>
                                        </p:tav>
                                      </p:tavLst>
                                    </p:anim>
                                    <p:anim calcmode="lin" valueType="num">
                                      <p:cBhvr>
                                        <p:cTn id="59" dur="500" fill="hold"/>
                                        <p:tgtEl>
                                          <p:spTgt spid="21520"/>
                                        </p:tgtEl>
                                        <p:attrNameLst>
                                          <p:attrName>ppt_w</p:attrName>
                                        </p:attrNameLst>
                                      </p:cBhvr>
                                      <p:tavLst>
                                        <p:tav tm="0">
                                          <p:val>
                                            <p:strVal val="#ppt_w"/>
                                          </p:val>
                                        </p:tav>
                                        <p:tav tm="100000">
                                          <p:val>
                                            <p:strVal val="#ppt_w"/>
                                          </p:val>
                                        </p:tav>
                                      </p:tavLst>
                                    </p:anim>
                                    <p:anim calcmode="lin" valueType="num">
                                      <p:cBhvr>
                                        <p:cTn id="60" dur="500" fill="hold"/>
                                        <p:tgtEl>
                                          <p:spTgt spid="2152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5"/>
                                            </p:cond>
                                          </p:stCondLst>
                                          <p:endCondLst>
                                            <p:cond evt="onStopAudio" delay="0">
                                              <p:tgtEl>
                                                <p:sldTgt/>
                                              </p:tgtEl>
                                            </p:cond>
                                          </p:endCondLst>
                                        </p:cTn>
                                        <p:tgtEl>
                                          <p:sndTgt r:embed="rId4" name="WHOOSH.WAV" builtIn="1"/>
                                        </p:tgtEl>
                                      </p:cMediaNode>
                                    </p:audio>
                                  </p:subTnLst>
                                </p:cTn>
                              </p:par>
                            </p:childTnLst>
                          </p:cTn>
                        </p:par>
                      </p:childTnLst>
                    </p:cTn>
                  </p:par>
                  <p:par>
                    <p:cTn id="61" fill="hold">
                      <p:stCondLst>
                        <p:cond delay="indefinite"/>
                      </p:stCondLst>
                      <p:childTnLst>
                        <p:par>
                          <p:cTn id="62" fill="hold">
                            <p:stCondLst>
                              <p:cond delay="0"/>
                            </p:stCondLst>
                            <p:childTnLst>
                              <p:par>
                                <p:cTn id="63" presetID="14" presetClass="entr" presetSubtype="5" fill="hold" grpId="0" nodeType="clickEffect">
                                  <p:stCondLst>
                                    <p:cond delay="0"/>
                                  </p:stCondLst>
                                  <p:childTnLst>
                                    <p:set>
                                      <p:cBhvr>
                                        <p:cTn id="64" dur="1" fill="hold">
                                          <p:stCondLst>
                                            <p:cond delay="0"/>
                                          </p:stCondLst>
                                        </p:cTn>
                                        <p:tgtEl>
                                          <p:spTgt spid="21521"/>
                                        </p:tgtEl>
                                        <p:attrNameLst>
                                          <p:attrName>style.visibility</p:attrName>
                                        </p:attrNameLst>
                                      </p:cBhvr>
                                      <p:to>
                                        <p:strVal val="visible"/>
                                      </p:to>
                                    </p:set>
                                    <p:animEffect transition="in" filter="randombar(vertical)">
                                      <p:cBhvr>
                                        <p:cTn id="65" dur="500"/>
                                        <p:tgtEl>
                                          <p:spTgt spid="21521"/>
                                        </p:tgtEl>
                                      </p:cBhvr>
                                    </p:animEffect>
                                  </p:childTnLst>
                                  <p:subTnLst>
                                    <p:audio>
                                      <p:cMediaNode>
                                        <p:cTn display="0" masterRel="sameClick">
                                          <p:stCondLst>
                                            <p:cond evt="begin" delay="0">
                                              <p:tn val="63"/>
                                            </p:cond>
                                          </p:stCondLst>
                                          <p:endCondLst>
                                            <p:cond evt="onStopAudio" delay="0">
                                              <p:tgtEl>
                                                <p:sldTgt/>
                                              </p:tgtEl>
                                            </p:cond>
                                          </p:endCondLst>
                                        </p:cTn>
                                        <p:tgtEl>
                                          <p:sndTgt r:embed="rId5" name="LASER.WAV" builtIn="1"/>
                                        </p:tgtEl>
                                      </p:cMediaNode>
                                    </p:audio>
                                  </p:subTnLst>
                                </p:cTn>
                              </p:par>
                            </p:childTnLst>
                          </p:cTn>
                        </p:par>
                      </p:childTnLst>
                    </p:cTn>
                  </p:par>
                  <p:par>
                    <p:cTn id="66" fill="hold">
                      <p:stCondLst>
                        <p:cond delay="indefinite"/>
                      </p:stCondLst>
                      <p:childTnLst>
                        <p:par>
                          <p:cTn id="67" fill="hold">
                            <p:stCondLst>
                              <p:cond delay="0"/>
                            </p:stCondLst>
                            <p:childTnLst>
                              <p:par>
                                <p:cTn id="68" presetID="14" presetClass="entr" presetSubtype="5" fill="hold" grpId="0" nodeType="clickEffect">
                                  <p:stCondLst>
                                    <p:cond delay="0"/>
                                  </p:stCondLst>
                                  <p:childTnLst>
                                    <p:set>
                                      <p:cBhvr>
                                        <p:cTn id="69" dur="1" fill="hold">
                                          <p:stCondLst>
                                            <p:cond delay="0"/>
                                          </p:stCondLst>
                                        </p:cTn>
                                        <p:tgtEl>
                                          <p:spTgt spid="21522"/>
                                        </p:tgtEl>
                                        <p:attrNameLst>
                                          <p:attrName>style.visibility</p:attrName>
                                        </p:attrNameLst>
                                      </p:cBhvr>
                                      <p:to>
                                        <p:strVal val="visible"/>
                                      </p:to>
                                    </p:set>
                                    <p:animEffect transition="in" filter="randombar(vertical)">
                                      <p:cBhvr>
                                        <p:cTn id="70" dur="500"/>
                                        <p:tgtEl>
                                          <p:spTgt spid="21522"/>
                                        </p:tgtEl>
                                      </p:cBhvr>
                                    </p:animEffect>
                                  </p:childTnLst>
                                  <p:subTnLst>
                                    <p:audio>
                                      <p:cMediaNode>
                                        <p:cTn display="0" masterRel="sameClick">
                                          <p:stCondLst>
                                            <p:cond evt="begin" delay="0">
                                              <p:tn val="68"/>
                                            </p:cond>
                                          </p:stCondLst>
                                          <p:endCondLst>
                                            <p:cond evt="onStopAudio" delay="0">
                                              <p:tgtEl>
                                                <p:sldTgt/>
                                              </p:tgtEl>
                                            </p:cond>
                                          </p:endCondLst>
                                        </p:cTn>
                                        <p:tgtEl>
                                          <p:sndTgt r:embed="rId5" name="LASER.WAV" builtIn="1"/>
                                        </p:tgtEl>
                                      </p:cMediaNode>
                                    </p:audio>
                                  </p:subTnLst>
                                </p:cTn>
                              </p:par>
                            </p:childTnLst>
                          </p:cTn>
                        </p:par>
                      </p:childTnLst>
                    </p:cTn>
                  </p:par>
                  <p:par>
                    <p:cTn id="71" fill="hold">
                      <p:stCondLst>
                        <p:cond delay="indefinite"/>
                      </p:stCondLst>
                      <p:childTnLst>
                        <p:par>
                          <p:cTn id="72" fill="hold">
                            <p:stCondLst>
                              <p:cond delay="0"/>
                            </p:stCondLst>
                            <p:childTnLst>
                              <p:par>
                                <p:cTn id="73" presetID="14" presetClass="entr" presetSubtype="5" fill="hold" grpId="0" nodeType="clickEffect">
                                  <p:stCondLst>
                                    <p:cond delay="0"/>
                                  </p:stCondLst>
                                  <p:childTnLst>
                                    <p:set>
                                      <p:cBhvr>
                                        <p:cTn id="74" dur="1" fill="hold">
                                          <p:stCondLst>
                                            <p:cond delay="0"/>
                                          </p:stCondLst>
                                        </p:cTn>
                                        <p:tgtEl>
                                          <p:spTgt spid="21523"/>
                                        </p:tgtEl>
                                        <p:attrNameLst>
                                          <p:attrName>style.visibility</p:attrName>
                                        </p:attrNameLst>
                                      </p:cBhvr>
                                      <p:to>
                                        <p:strVal val="visible"/>
                                      </p:to>
                                    </p:set>
                                    <p:animEffect transition="in" filter="randombar(vertical)">
                                      <p:cBhvr>
                                        <p:cTn id="75" dur="500"/>
                                        <p:tgtEl>
                                          <p:spTgt spid="21523"/>
                                        </p:tgtEl>
                                      </p:cBhvr>
                                    </p:animEffect>
                                  </p:childTnLst>
                                  <p:subTnLst>
                                    <p:audio>
                                      <p:cMediaNode>
                                        <p:cTn display="0" masterRel="sameClick">
                                          <p:stCondLst>
                                            <p:cond evt="begin" delay="0">
                                              <p:tn val="73"/>
                                            </p:cond>
                                          </p:stCondLst>
                                          <p:endCondLst>
                                            <p:cond evt="onStopAudio" delay="0">
                                              <p:tgtEl>
                                                <p:sldTgt/>
                                              </p:tgtEl>
                                            </p:cond>
                                          </p:endCondLst>
                                        </p:cTn>
                                        <p:tgtEl>
                                          <p:sndTgt r:embed="rId5" name="LASER.WAV" builtIn="1"/>
                                        </p:tgtEl>
                                      </p:cMediaNode>
                                    </p:audio>
                                  </p:subTnLst>
                                </p:cTn>
                              </p:par>
                            </p:childTnLst>
                          </p:cTn>
                        </p:par>
                      </p:childTnLst>
                    </p:cTn>
                  </p:par>
                  <p:par>
                    <p:cTn id="76" fill="hold">
                      <p:stCondLst>
                        <p:cond delay="indefinite"/>
                      </p:stCondLst>
                      <p:childTnLst>
                        <p:par>
                          <p:cTn id="77" fill="hold">
                            <p:stCondLst>
                              <p:cond delay="0"/>
                            </p:stCondLst>
                            <p:childTnLst>
                              <p:par>
                                <p:cTn id="78" presetID="14" presetClass="entr" presetSubtype="5" fill="hold" grpId="0" nodeType="clickEffect">
                                  <p:stCondLst>
                                    <p:cond delay="0"/>
                                  </p:stCondLst>
                                  <p:childTnLst>
                                    <p:set>
                                      <p:cBhvr>
                                        <p:cTn id="79" dur="1" fill="hold">
                                          <p:stCondLst>
                                            <p:cond delay="0"/>
                                          </p:stCondLst>
                                        </p:cTn>
                                        <p:tgtEl>
                                          <p:spTgt spid="21524"/>
                                        </p:tgtEl>
                                        <p:attrNameLst>
                                          <p:attrName>style.visibility</p:attrName>
                                        </p:attrNameLst>
                                      </p:cBhvr>
                                      <p:to>
                                        <p:strVal val="visible"/>
                                      </p:to>
                                    </p:set>
                                    <p:animEffect transition="in" filter="randombar(vertical)">
                                      <p:cBhvr>
                                        <p:cTn id="80" dur="500"/>
                                        <p:tgtEl>
                                          <p:spTgt spid="21524"/>
                                        </p:tgtEl>
                                      </p:cBhvr>
                                    </p:animEffect>
                                  </p:childTnLst>
                                  <p:subTnLst>
                                    <p:audio>
                                      <p:cMediaNode>
                                        <p:cTn display="0" masterRel="sameClick">
                                          <p:stCondLst>
                                            <p:cond evt="begin" delay="0">
                                              <p:tn val="78"/>
                                            </p:cond>
                                          </p:stCondLst>
                                          <p:endCondLst>
                                            <p:cond evt="onStopAudio" delay="0">
                                              <p:tgtEl>
                                                <p:sldTgt/>
                                              </p:tgtEl>
                                            </p:cond>
                                          </p:endCondLst>
                                        </p:cTn>
                                        <p:tgtEl>
                                          <p:sndTgt r:embed="rId5" name="LASER.WAV" builtIn="1"/>
                                        </p:tgtEl>
                                      </p:cMediaNode>
                                    </p:audio>
                                  </p:subTnLst>
                                </p:cTn>
                              </p:par>
                            </p:childTnLst>
                          </p:cTn>
                        </p:par>
                      </p:childTnLst>
                    </p:cTn>
                  </p:par>
                  <p:par>
                    <p:cTn id="81" fill="hold">
                      <p:stCondLst>
                        <p:cond delay="indefinite"/>
                      </p:stCondLst>
                      <p:childTnLst>
                        <p:par>
                          <p:cTn id="82" fill="hold">
                            <p:stCondLst>
                              <p:cond delay="0"/>
                            </p:stCondLst>
                            <p:childTnLst>
                              <p:par>
                                <p:cTn id="83" presetID="14" presetClass="entr" presetSubtype="5" fill="hold" grpId="0" nodeType="clickEffect">
                                  <p:stCondLst>
                                    <p:cond delay="0"/>
                                  </p:stCondLst>
                                  <p:childTnLst>
                                    <p:set>
                                      <p:cBhvr>
                                        <p:cTn id="84" dur="1" fill="hold">
                                          <p:stCondLst>
                                            <p:cond delay="0"/>
                                          </p:stCondLst>
                                        </p:cTn>
                                        <p:tgtEl>
                                          <p:spTgt spid="21525"/>
                                        </p:tgtEl>
                                        <p:attrNameLst>
                                          <p:attrName>style.visibility</p:attrName>
                                        </p:attrNameLst>
                                      </p:cBhvr>
                                      <p:to>
                                        <p:strVal val="visible"/>
                                      </p:to>
                                    </p:set>
                                    <p:animEffect transition="in" filter="randombar(vertical)">
                                      <p:cBhvr>
                                        <p:cTn id="85" dur="500"/>
                                        <p:tgtEl>
                                          <p:spTgt spid="21525"/>
                                        </p:tgtEl>
                                      </p:cBhvr>
                                    </p:animEffect>
                                  </p:childTnLst>
                                  <p:subTnLst>
                                    <p:audio>
                                      <p:cMediaNode>
                                        <p:cTn display="0" masterRel="sameClick">
                                          <p:stCondLst>
                                            <p:cond evt="begin" delay="0">
                                              <p:tn val="83"/>
                                            </p:cond>
                                          </p:stCondLst>
                                          <p:endCondLst>
                                            <p:cond evt="onStopAudio" delay="0">
                                              <p:tgtEl>
                                                <p:sldTgt/>
                                              </p:tgtEl>
                                            </p:cond>
                                          </p:endCondLst>
                                        </p:cTn>
                                        <p:tgtEl>
                                          <p:sndTgt r:embed="rId5" name="LASER.WAV" builtIn="1"/>
                                        </p:tgtEl>
                                      </p:cMediaNode>
                                    </p:audio>
                                  </p:subTnLst>
                                </p:cTn>
                              </p:par>
                            </p:childTnLst>
                          </p:cTn>
                        </p:par>
                      </p:childTnLst>
                    </p:cTn>
                  </p:par>
                  <p:par>
                    <p:cTn id="86" fill="hold">
                      <p:stCondLst>
                        <p:cond delay="indefinite"/>
                      </p:stCondLst>
                      <p:childTnLst>
                        <p:par>
                          <p:cTn id="87" fill="hold">
                            <p:stCondLst>
                              <p:cond delay="0"/>
                            </p:stCondLst>
                            <p:childTnLst>
                              <p:par>
                                <p:cTn id="88" presetID="14" presetClass="entr" presetSubtype="5" fill="hold" grpId="0" nodeType="clickEffect">
                                  <p:stCondLst>
                                    <p:cond delay="0"/>
                                  </p:stCondLst>
                                  <p:childTnLst>
                                    <p:set>
                                      <p:cBhvr>
                                        <p:cTn id="89" dur="1" fill="hold">
                                          <p:stCondLst>
                                            <p:cond delay="0"/>
                                          </p:stCondLst>
                                        </p:cTn>
                                        <p:tgtEl>
                                          <p:spTgt spid="21526"/>
                                        </p:tgtEl>
                                        <p:attrNameLst>
                                          <p:attrName>style.visibility</p:attrName>
                                        </p:attrNameLst>
                                      </p:cBhvr>
                                      <p:to>
                                        <p:strVal val="visible"/>
                                      </p:to>
                                    </p:set>
                                    <p:animEffect transition="in" filter="randombar(vertical)">
                                      <p:cBhvr>
                                        <p:cTn id="90" dur="500"/>
                                        <p:tgtEl>
                                          <p:spTgt spid="21526"/>
                                        </p:tgtEl>
                                      </p:cBhvr>
                                    </p:animEffect>
                                  </p:childTnLst>
                                  <p:subTnLst>
                                    <p:audio>
                                      <p:cMediaNode>
                                        <p:cTn display="0" masterRel="sameClick">
                                          <p:stCondLst>
                                            <p:cond evt="begin" delay="0">
                                              <p:tn val="88"/>
                                            </p:cond>
                                          </p:stCondLst>
                                          <p:endCondLst>
                                            <p:cond evt="onStopAudio" delay="0">
                                              <p:tgtEl>
                                                <p:sldTgt/>
                                              </p:tgtEl>
                                            </p:cond>
                                          </p:endCondLst>
                                        </p:cTn>
                                        <p:tgtEl>
                                          <p:sndTgt r:embed="rId5" name="LASER.WAV" builtIn="1"/>
                                        </p:tgtEl>
                                      </p:cMediaNode>
                                    </p:audio>
                                  </p:subTnLst>
                                </p:cTn>
                              </p:par>
                            </p:childTnLst>
                          </p:cTn>
                        </p:par>
                      </p:childTnLst>
                    </p:cTn>
                  </p:par>
                  <p:par>
                    <p:cTn id="91" fill="hold">
                      <p:stCondLst>
                        <p:cond delay="indefinite"/>
                      </p:stCondLst>
                      <p:childTnLst>
                        <p:par>
                          <p:cTn id="92" fill="hold">
                            <p:stCondLst>
                              <p:cond delay="0"/>
                            </p:stCondLst>
                            <p:childTnLst>
                              <p:par>
                                <p:cTn id="93" presetID="14" presetClass="entr" presetSubtype="5" fill="hold" grpId="0" nodeType="clickEffect">
                                  <p:stCondLst>
                                    <p:cond delay="0"/>
                                  </p:stCondLst>
                                  <p:childTnLst>
                                    <p:set>
                                      <p:cBhvr>
                                        <p:cTn id="94" dur="1" fill="hold">
                                          <p:stCondLst>
                                            <p:cond delay="0"/>
                                          </p:stCondLst>
                                        </p:cTn>
                                        <p:tgtEl>
                                          <p:spTgt spid="21527"/>
                                        </p:tgtEl>
                                        <p:attrNameLst>
                                          <p:attrName>style.visibility</p:attrName>
                                        </p:attrNameLst>
                                      </p:cBhvr>
                                      <p:to>
                                        <p:strVal val="visible"/>
                                      </p:to>
                                    </p:set>
                                    <p:animEffect transition="in" filter="randombar(vertical)">
                                      <p:cBhvr>
                                        <p:cTn id="95" dur="500"/>
                                        <p:tgtEl>
                                          <p:spTgt spid="21527"/>
                                        </p:tgtEl>
                                      </p:cBhvr>
                                    </p:animEffect>
                                  </p:childTnLst>
                                  <p:subTnLst>
                                    <p:audio>
                                      <p:cMediaNode>
                                        <p:cTn display="0" masterRel="sameClick">
                                          <p:stCondLst>
                                            <p:cond evt="begin" delay="0">
                                              <p:tn val="93"/>
                                            </p:cond>
                                          </p:stCondLst>
                                          <p:endCondLst>
                                            <p:cond evt="onStopAudio" delay="0">
                                              <p:tgtEl>
                                                <p:sldTgt/>
                                              </p:tgtEl>
                                            </p:cond>
                                          </p:endCondLst>
                                        </p:cTn>
                                        <p:tgtEl>
                                          <p:sndTgt r:embed="rId5" name="LASER.WAV" builtIn="1"/>
                                        </p:tgtEl>
                                      </p:cMediaNode>
                                    </p:audio>
                                  </p:subTnLst>
                                </p:cTn>
                              </p:par>
                            </p:childTnLst>
                          </p:cTn>
                        </p:par>
                      </p:childTnLst>
                    </p:cTn>
                  </p:par>
                  <p:par>
                    <p:cTn id="96" fill="hold">
                      <p:stCondLst>
                        <p:cond delay="indefinite"/>
                      </p:stCondLst>
                      <p:childTnLst>
                        <p:par>
                          <p:cTn id="97" fill="hold">
                            <p:stCondLst>
                              <p:cond delay="0"/>
                            </p:stCondLst>
                            <p:childTnLst>
                              <p:par>
                                <p:cTn id="98" presetID="14" presetClass="entr" presetSubtype="5" fill="hold" grpId="0" nodeType="clickEffect">
                                  <p:stCondLst>
                                    <p:cond delay="0"/>
                                  </p:stCondLst>
                                  <p:childTnLst>
                                    <p:set>
                                      <p:cBhvr>
                                        <p:cTn id="99" dur="1" fill="hold">
                                          <p:stCondLst>
                                            <p:cond delay="0"/>
                                          </p:stCondLst>
                                        </p:cTn>
                                        <p:tgtEl>
                                          <p:spTgt spid="21528"/>
                                        </p:tgtEl>
                                        <p:attrNameLst>
                                          <p:attrName>style.visibility</p:attrName>
                                        </p:attrNameLst>
                                      </p:cBhvr>
                                      <p:to>
                                        <p:strVal val="visible"/>
                                      </p:to>
                                    </p:set>
                                    <p:animEffect transition="in" filter="randombar(vertical)">
                                      <p:cBhvr>
                                        <p:cTn id="100" dur="500"/>
                                        <p:tgtEl>
                                          <p:spTgt spid="21528"/>
                                        </p:tgtEl>
                                      </p:cBhvr>
                                    </p:animEffect>
                                  </p:childTnLst>
                                  <p:subTnLst>
                                    <p:audio>
                                      <p:cMediaNode>
                                        <p:cTn display="0" masterRel="sameClick">
                                          <p:stCondLst>
                                            <p:cond evt="begin" delay="0">
                                              <p:tn val="98"/>
                                            </p:cond>
                                          </p:stCondLst>
                                          <p:endCondLst>
                                            <p:cond evt="onStopAudio" delay="0">
                                              <p:tgtEl>
                                                <p:sldTgt/>
                                              </p:tgtEl>
                                            </p:cond>
                                          </p:endCondLst>
                                        </p:cTn>
                                        <p:tgtEl>
                                          <p:sndTgt r:embed="rId5" name="LASER.WAV" builtIn="1"/>
                                        </p:tgtEl>
                                      </p:cMediaNode>
                                    </p:audio>
                                  </p:sub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499"/>
                                          </p:stCondLst>
                                        </p:cTn>
                                        <p:tgtEl>
                                          <p:spTgt spid="21509"/>
                                        </p:tgtEl>
                                        <p:attrNameLst>
                                          <p:attrName>style.visibility</p:attrName>
                                        </p:attrNameLst>
                                      </p:cBhvr>
                                      <p:to>
                                        <p:strVal val="visible"/>
                                      </p:to>
                                    </p:set>
                                  </p:childTnLst>
                                  <p:subTnLst>
                                    <p:audio>
                                      <p:cMediaNode>
                                        <p:cTn display="0" masterRel="sameClick">
                                          <p:stCondLst>
                                            <p:cond evt="begin" delay="0">
                                              <p:tn val="103"/>
                                            </p:cond>
                                          </p:stCondLst>
                                          <p:endCondLst>
                                            <p:cond evt="onStopAudio" delay="0">
                                              <p:tgtEl>
                                                <p:sldTgt/>
                                              </p:tgtEl>
                                            </p:cond>
                                          </p:endCondLst>
                                        </p:cTn>
                                        <p:tgtEl>
                                          <p:sndTgt r:embed="rId6" name="DRIVEBY.WAV" builtIn="1"/>
                                        </p:tgtEl>
                                      </p:cMediaNode>
                                    </p:audio>
                                  </p:sub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iterate type="lt">
                                    <p:tmPct val="100000"/>
                                  </p:iterate>
                                  <p:childTnLst>
                                    <p:set>
                                      <p:cBhvr>
                                        <p:cTn id="108" dur="1" fill="hold">
                                          <p:stCondLst>
                                            <p:cond delay="0"/>
                                          </p:stCondLst>
                                        </p:cTn>
                                        <p:tgtEl>
                                          <p:spTgt spid="21529">
                                            <p:txEl>
                                              <p:pRg st="0" end="0"/>
                                            </p:txEl>
                                          </p:spTgt>
                                        </p:tgtEl>
                                        <p:attrNameLst>
                                          <p:attrName>style.visibility</p:attrName>
                                        </p:attrNameLst>
                                      </p:cBhvr>
                                      <p:to>
                                        <p:strVal val="visible"/>
                                      </p:to>
                                    </p:set>
                                    <p:animEffect transition="in" filter="wipe(up)">
                                      <p:cBhvr>
                                        <p:cTn id="109" dur="75"/>
                                        <p:tgtEl>
                                          <p:spTgt spid="21529">
                                            <p:txEl>
                                              <p:pRg st="0" end="0"/>
                                            </p:txEl>
                                          </p:spTgt>
                                        </p:tgtEl>
                                      </p:cBhvr>
                                    </p:animEffect>
                                  </p:childTnLst>
                                  <p:subTnLst>
                                    <p:audio>
                                      <p:cMediaNode>
                                        <p:cTn display="0" masterRel="sameClick">
                                          <p:stCondLst>
                                            <p:cond evt="begin" delay="0">
                                              <p:tn val="107"/>
                                            </p:cond>
                                          </p:stCondLst>
                                          <p:endCondLst>
                                            <p:cond evt="onStopAudio" delay="0">
                                              <p:tgtEl>
                                                <p:sldTgt/>
                                              </p:tgtEl>
                                            </p:cond>
                                          </p:endCondLst>
                                        </p:cTn>
                                        <p:tgtEl>
                                          <p:sndTgt r:embed="rId3" name="TYPE.WAV" builtIn="1"/>
                                        </p:tgtEl>
                                      </p:cMediaNode>
                                    </p:audio>
                                  </p:subTnLst>
                                </p:cTn>
                              </p:par>
                            </p:childTnLst>
                          </p:cTn>
                        </p:par>
                      </p:childTnLst>
                    </p:cTn>
                  </p:par>
                  <p:par>
                    <p:cTn id="110" fill="hold">
                      <p:stCondLst>
                        <p:cond delay="indefinite"/>
                      </p:stCondLst>
                      <p:childTnLst>
                        <p:par>
                          <p:cTn id="111" fill="hold">
                            <p:stCondLst>
                              <p:cond delay="0"/>
                            </p:stCondLst>
                            <p:childTnLst>
                              <p:par>
                                <p:cTn id="112" presetID="4" presetClass="entr" presetSubtype="32" fill="hold" grpId="0" nodeType="clickEffect">
                                  <p:stCondLst>
                                    <p:cond delay="0"/>
                                  </p:stCondLst>
                                  <p:childTnLst>
                                    <p:set>
                                      <p:cBhvr>
                                        <p:cTn id="113" dur="1" fill="hold">
                                          <p:stCondLst>
                                            <p:cond delay="0"/>
                                          </p:stCondLst>
                                        </p:cTn>
                                        <p:tgtEl>
                                          <p:spTgt spid="21530">
                                            <p:txEl>
                                              <p:pRg st="0" end="0"/>
                                            </p:txEl>
                                          </p:spTgt>
                                        </p:tgtEl>
                                        <p:attrNameLst>
                                          <p:attrName>style.visibility</p:attrName>
                                        </p:attrNameLst>
                                      </p:cBhvr>
                                      <p:to>
                                        <p:strVal val="visible"/>
                                      </p:to>
                                    </p:set>
                                    <p:animEffect transition="in" filter="box(out)">
                                      <p:cBhvr>
                                        <p:cTn id="114" dur="500"/>
                                        <p:tgtEl>
                                          <p:spTgt spid="21530">
                                            <p:txEl>
                                              <p:pRg st="0" end="0"/>
                                            </p:txEl>
                                          </p:spTgt>
                                        </p:tgtEl>
                                      </p:cBhvr>
                                    </p:animEffect>
                                  </p:childTnLst>
                                  <p:subTnLst>
                                    <p:audio>
                                      <p:cMediaNode>
                                        <p:cTn display="0" masterRel="sameClick">
                                          <p:stCondLst>
                                            <p:cond evt="begin" delay="0">
                                              <p:tn val="112"/>
                                            </p:cond>
                                          </p:stCondLst>
                                          <p:endCondLst>
                                            <p:cond evt="onStopAudio" delay="0">
                                              <p:tgtEl>
                                                <p:sldTgt/>
                                              </p:tgtEl>
                                            </p:cond>
                                          </p:endCondLst>
                                        </p:cTn>
                                        <p:tgtEl>
                                          <p:sndTgt r:embed="rId7"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P spid="21511" grpId="0" animBg="1" autoUpdateAnimBg="0"/>
      <p:bldP spid="21512" grpId="0" animBg="1" autoUpdateAnimBg="0"/>
      <p:bldP spid="21513" grpId="0" animBg="1" autoUpdateAnimBg="0"/>
      <p:bldP spid="21514" grpId="0" animBg="1" autoUpdateAnimBg="0"/>
      <p:bldP spid="21515" grpId="0" animBg="1"/>
      <p:bldP spid="21516" grpId="0" animBg="1"/>
      <p:bldP spid="21517" grpId="0" animBg="1"/>
      <p:bldP spid="21518" grpId="0" animBg="1"/>
      <p:bldP spid="21519" grpId="0" animBg="1" autoUpdateAnimBg="0"/>
      <p:bldP spid="21520" grpId="0" animBg="1"/>
      <p:bldP spid="21521" grpId="0" animBg="1"/>
      <p:bldP spid="21522" grpId="0" animBg="1"/>
      <p:bldP spid="21523" grpId="0" animBg="1"/>
      <p:bldP spid="21524" grpId="0" animBg="1"/>
      <p:bldP spid="21525" grpId="0" animBg="1"/>
      <p:bldP spid="21526" grpId="0" animBg="1"/>
      <p:bldP spid="21527" grpId="0" animBg="1"/>
      <p:bldP spid="21528" grpId="0" animBg="1"/>
      <p:bldP spid="21529" grpId="0" build="p" autoUpdateAnimBg="0"/>
      <p:bldP spid="21530"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609600"/>
            <a:ext cx="7772400" cy="609600"/>
          </a:xfrm>
        </p:spPr>
        <p:txBody>
          <a:bodyPr>
            <a:normAutofit fontScale="90000"/>
          </a:bodyPr>
          <a:lstStyle/>
          <a:p>
            <a:pPr eaLnBrk="1" hangingPunct="1"/>
            <a:r>
              <a:rPr lang="en-US" sz="3600" b="1" dirty="0" smtClean="0">
                <a:solidFill>
                  <a:schemeClr val="accent6">
                    <a:lumMod val="75000"/>
                  </a:schemeClr>
                </a:solidFill>
              </a:rPr>
              <a:t>Environmental Aspects </a:t>
            </a:r>
            <a:endParaRPr lang="en-US" b="1" dirty="0" smtClean="0">
              <a:solidFill>
                <a:schemeClr val="accent6">
                  <a:lumMod val="75000"/>
                </a:schemeClr>
              </a:solidFill>
            </a:endParaRPr>
          </a:p>
        </p:txBody>
      </p:sp>
      <p:sp>
        <p:nvSpPr>
          <p:cNvPr id="34819" name="Rectangle 3"/>
          <p:cNvSpPr>
            <a:spLocks noGrp="1" noChangeArrowheads="1"/>
          </p:cNvSpPr>
          <p:nvPr>
            <p:ph idx="1"/>
          </p:nvPr>
        </p:nvSpPr>
        <p:spPr>
          <a:xfrm>
            <a:off x="533400" y="1676400"/>
            <a:ext cx="7772400" cy="4343400"/>
          </a:xfrm>
        </p:spPr>
        <p:txBody>
          <a:bodyPr/>
          <a:lstStyle/>
          <a:p>
            <a:pPr eaLnBrk="1" hangingPunct="1"/>
            <a:r>
              <a:rPr lang="en-US" sz="2800" dirty="0" smtClean="0"/>
              <a:t>Aspects are “cause”, impact is the “effect”</a:t>
            </a:r>
          </a:p>
          <a:p>
            <a:pPr eaLnBrk="1" hangingPunct="1"/>
            <a:r>
              <a:rPr lang="en-US" sz="2800" dirty="0" smtClean="0"/>
              <a:t>Control and influence of aspects is a factor</a:t>
            </a:r>
          </a:p>
          <a:p>
            <a:pPr eaLnBrk="1" hangingPunct="1"/>
            <a:r>
              <a:rPr lang="en-US" sz="2800" dirty="0" smtClean="0"/>
              <a:t>Aspects can be: </a:t>
            </a:r>
          </a:p>
          <a:p>
            <a:pPr lvl="1" eaLnBrk="1" hangingPunct="1">
              <a:buFontTx/>
              <a:buChar char="•"/>
            </a:pPr>
            <a:r>
              <a:rPr lang="en-US" dirty="0" smtClean="0"/>
              <a:t>direct or indirect</a:t>
            </a:r>
          </a:p>
          <a:p>
            <a:pPr lvl="1" eaLnBrk="1" hangingPunct="1">
              <a:buFontTx/>
              <a:buChar char="•"/>
            </a:pPr>
            <a:r>
              <a:rPr lang="en-US" dirty="0" smtClean="0"/>
              <a:t>normal, abnormal, or emergency</a:t>
            </a:r>
          </a:p>
          <a:p>
            <a:pPr lvl="1" eaLnBrk="1" hangingPunct="1">
              <a:buFontTx/>
              <a:buChar char="•"/>
            </a:pPr>
            <a:r>
              <a:rPr lang="en-US" dirty="0" smtClean="0"/>
              <a:t>past, present, or future</a:t>
            </a:r>
          </a:p>
        </p:txBody>
      </p:sp>
      <p:sp>
        <p:nvSpPr>
          <p:cNvPr id="7170" name="Slide Number Placeholder 4"/>
          <p:cNvSpPr>
            <a:spLocks noGrp="1"/>
          </p:cNvSpPr>
          <p:nvPr>
            <p:ph type="sldNum" sz="quarter" idx="12"/>
          </p:nvPr>
        </p:nvSpPr>
        <p:spPr/>
        <p:txBody>
          <a:bodyPr/>
          <a:lstStyle/>
          <a:p>
            <a:pPr>
              <a:defRPr/>
            </a:pPr>
            <a:fld id="{55FE6D11-F155-4148-9045-CCD5E4CF8D1B}"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5"/>
          <p:cNvSpPr>
            <a:spLocks noChangeArrowheads="1"/>
          </p:cNvSpPr>
          <p:nvPr/>
        </p:nvSpPr>
        <p:spPr bwMode="auto">
          <a:xfrm>
            <a:off x="1752600" y="990600"/>
            <a:ext cx="5791200" cy="4876800"/>
          </a:xfrm>
          <a:prstGeom prst="ellipse">
            <a:avLst/>
          </a:prstGeom>
          <a:noFill/>
          <a:ln w="76200">
            <a:solidFill>
              <a:srgbClr val="33CC33"/>
            </a:solidFill>
            <a:round/>
            <a:headEnd/>
            <a:tailEnd/>
          </a:ln>
        </p:spPr>
        <p:txBody>
          <a:bodyPr wrap="none" anchor="ctr"/>
          <a:lstStyle/>
          <a:p>
            <a:endParaRPr lang="en-US"/>
          </a:p>
        </p:txBody>
      </p:sp>
      <p:sp>
        <p:nvSpPr>
          <p:cNvPr id="51206" name="AutoShape 6"/>
          <p:cNvSpPr>
            <a:spLocks noChangeArrowheads="1"/>
          </p:cNvSpPr>
          <p:nvPr/>
        </p:nvSpPr>
        <p:spPr bwMode="auto">
          <a:xfrm>
            <a:off x="5410200" y="1905000"/>
            <a:ext cx="3124200" cy="838200"/>
          </a:xfrm>
          <a:prstGeom prst="parallelogram">
            <a:avLst>
              <a:gd name="adj" fmla="val 93182"/>
            </a:avLst>
          </a:prstGeom>
          <a:solidFill>
            <a:srgbClr val="E5FB13"/>
          </a:solidFill>
          <a:ln w="9525">
            <a:solidFill>
              <a:srgbClr val="9999FF"/>
            </a:solidFill>
            <a:miter lim="800000"/>
            <a:headEnd/>
            <a:tailEnd/>
          </a:ln>
          <a:effectLst>
            <a:outerShdw dist="71842" dir="2700000" algn="ctr" rotWithShape="0">
              <a:srgbClr val="33CC33"/>
            </a:outerShdw>
          </a:effectLst>
        </p:spPr>
        <p:txBody>
          <a:bodyPr wrap="none" anchor="ctr"/>
          <a:lstStyle/>
          <a:p>
            <a:pPr algn="ctr">
              <a:defRPr/>
            </a:pPr>
            <a:endParaRPr lang="en-US" sz="4400">
              <a:solidFill>
                <a:srgbClr val="E5FB13"/>
              </a:solidFill>
            </a:endParaRPr>
          </a:p>
        </p:txBody>
      </p:sp>
      <p:sp>
        <p:nvSpPr>
          <p:cNvPr id="51207" name="AutoShape 7"/>
          <p:cNvSpPr>
            <a:spLocks noChangeArrowheads="1"/>
          </p:cNvSpPr>
          <p:nvPr/>
        </p:nvSpPr>
        <p:spPr bwMode="auto">
          <a:xfrm>
            <a:off x="5562600" y="2743200"/>
            <a:ext cx="3124200" cy="838200"/>
          </a:xfrm>
          <a:prstGeom prst="parallelogram">
            <a:avLst>
              <a:gd name="adj" fmla="val 93182"/>
            </a:avLst>
          </a:prstGeom>
          <a:solidFill>
            <a:srgbClr val="E5FB13"/>
          </a:solidFill>
          <a:ln w="9525">
            <a:solidFill>
              <a:srgbClr val="9999FF"/>
            </a:solidFill>
            <a:miter lim="800000"/>
            <a:headEnd/>
            <a:tailEnd/>
          </a:ln>
          <a:effectLst>
            <a:outerShdw dist="71842" dir="2700000" algn="ctr" rotWithShape="0">
              <a:srgbClr val="33CC33"/>
            </a:outerShdw>
          </a:effectLst>
        </p:spPr>
        <p:txBody>
          <a:bodyPr wrap="none" anchor="ctr"/>
          <a:lstStyle/>
          <a:p>
            <a:pPr>
              <a:defRPr/>
            </a:pPr>
            <a:endParaRPr lang="en-US"/>
          </a:p>
        </p:txBody>
      </p:sp>
      <p:sp>
        <p:nvSpPr>
          <p:cNvPr id="51208" name="AutoShape 8"/>
          <p:cNvSpPr>
            <a:spLocks noChangeArrowheads="1"/>
          </p:cNvSpPr>
          <p:nvPr/>
        </p:nvSpPr>
        <p:spPr bwMode="auto">
          <a:xfrm>
            <a:off x="5562600" y="3505200"/>
            <a:ext cx="3124200" cy="838200"/>
          </a:xfrm>
          <a:prstGeom prst="parallelogram">
            <a:avLst>
              <a:gd name="adj" fmla="val 93182"/>
            </a:avLst>
          </a:prstGeom>
          <a:solidFill>
            <a:srgbClr val="E5FB13"/>
          </a:solidFill>
          <a:ln w="9525">
            <a:solidFill>
              <a:srgbClr val="9999FF"/>
            </a:solidFill>
            <a:miter lim="800000"/>
            <a:headEnd/>
            <a:tailEnd/>
          </a:ln>
          <a:effectLst>
            <a:outerShdw dist="71842" dir="2700000" algn="ctr" rotWithShape="0">
              <a:srgbClr val="33CC33"/>
            </a:outerShdw>
          </a:effectLst>
        </p:spPr>
        <p:txBody>
          <a:bodyPr wrap="none" anchor="ctr"/>
          <a:lstStyle/>
          <a:p>
            <a:pPr>
              <a:defRPr/>
            </a:pPr>
            <a:endParaRPr lang="en-US"/>
          </a:p>
        </p:txBody>
      </p:sp>
      <p:sp>
        <p:nvSpPr>
          <p:cNvPr id="51209" name="AutoShape 9"/>
          <p:cNvSpPr>
            <a:spLocks noChangeArrowheads="1"/>
          </p:cNvSpPr>
          <p:nvPr/>
        </p:nvSpPr>
        <p:spPr bwMode="auto">
          <a:xfrm>
            <a:off x="4495800" y="4267200"/>
            <a:ext cx="3124200" cy="838200"/>
          </a:xfrm>
          <a:prstGeom prst="parallelogram">
            <a:avLst>
              <a:gd name="adj" fmla="val 93182"/>
            </a:avLst>
          </a:prstGeom>
          <a:solidFill>
            <a:srgbClr val="E5FB13"/>
          </a:solidFill>
          <a:ln w="9525">
            <a:solidFill>
              <a:srgbClr val="9999FF"/>
            </a:solidFill>
            <a:miter lim="800000"/>
            <a:headEnd/>
            <a:tailEnd/>
          </a:ln>
          <a:effectLst>
            <a:outerShdw dist="71842" dir="2700000" algn="ctr" rotWithShape="0">
              <a:srgbClr val="33CC33"/>
            </a:outerShdw>
          </a:effectLst>
        </p:spPr>
        <p:txBody>
          <a:bodyPr wrap="none" anchor="ctr"/>
          <a:lstStyle/>
          <a:p>
            <a:pPr>
              <a:defRPr/>
            </a:pPr>
            <a:endParaRPr lang="en-US"/>
          </a:p>
        </p:txBody>
      </p:sp>
      <p:sp>
        <p:nvSpPr>
          <p:cNvPr id="51210" name="AutoShape 10"/>
          <p:cNvSpPr>
            <a:spLocks noChangeArrowheads="1"/>
          </p:cNvSpPr>
          <p:nvPr/>
        </p:nvSpPr>
        <p:spPr bwMode="auto">
          <a:xfrm>
            <a:off x="609600" y="2590800"/>
            <a:ext cx="3124200" cy="838200"/>
          </a:xfrm>
          <a:prstGeom prst="parallelogram">
            <a:avLst>
              <a:gd name="adj" fmla="val 93182"/>
            </a:avLst>
          </a:prstGeom>
          <a:solidFill>
            <a:srgbClr val="E5FB13"/>
          </a:solidFill>
          <a:ln w="9525">
            <a:solidFill>
              <a:srgbClr val="9999FF"/>
            </a:solidFill>
            <a:miter lim="800000"/>
            <a:headEnd/>
            <a:tailEnd/>
          </a:ln>
          <a:effectLst>
            <a:outerShdw dist="71842" dir="2700000" algn="ctr" rotWithShape="0">
              <a:srgbClr val="33CC33"/>
            </a:outerShdw>
          </a:effectLst>
        </p:spPr>
        <p:txBody>
          <a:bodyPr wrap="none" anchor="ctr"/>
          <a:lstStyle/>
          <a:p>
            <a:pPr>
              <a:defRPr/>
            </a:pPr>
            <a:endParaRPr lang="en-US"/>
          </a:p>
        </p:txBody>
      </p:sp>
      <p:sp>
        <p:nvSpPr>
          <p:cNvPr id="51211" name="AutoShape 11"/>
          <p:cNvSpPr>
            <a:spLocks noChangeArrowheads="1"/>
          </p:cNvSpPr>
          <p:nvPr/>
        </p:nvSpPr>
        <p:spPr bwMode="auto">
          <a:xfrm>
            <a:off x="381000" y="3352800"/>
            <a:ext cx="3124200" cy="838200"/>
          </a:xfrm>
          <a:prstGeom prst="parallelogram">
            <a:avLst>
              <a:gd name="adj" fmla="val 93182"/>
            </a:avLst>
          </a:prstGeom>
          <a:solidFill>
            <a:srgbClr val="E5FB13"/>
          </a:solidFill>
          <a:ln w="9525">
            <a:solidFill>
              <a:srgbClr val="9999FF"/>
            </a:solidFill>
            <a:miter lim="800000"/>
            <a:headEnd/>
            <a:tailEnd/>
          </a:ln>
          <a:effectLst>
            <a:outerShdw dist="71842" dir="2700000" algn="ctr" rotWithShape="0">
              <a:srgbClr val="33CC33"/>
            </a:outerShdw>
          </a:effectLst>
        </p:spPr>
        <p:txBody>
          <a:bodyPr wrap="none" anchor="ctr"/>
          <a:lstStyle/>
          <a:p>
            <a:pPr>
              <a:defRPr/>
            </a:pPr>
            <a:endParaRPr lang="en-US"/>
          </a:p>
        </p:txBody>
      </p:sp>
      <p:sp>
        <p:nvSpPr>
          <p:cNvPr id="22537" name="Oval 12"/>
          <p:cNvSpPr>
            <a:spLocks noChangeArrowheads="1"/>
          </p:cNvSpPr>
          <p:nvPr/>
        </p:nvSpPr>
        <p:spPr bwMode="auto">
          <a:xfrm>
            <a:off x="3352800" y="990600"/>
            <a:ext cx="2514600" cy="990600"/>
          </a:xfrm>
          <a:prstGeom prst="ellipse">
            <a:avLst/>
          </a:prstGeom>
          <a:noFill/>
          <a:ln w="76200">
            <a:solidFill>
              <a:srgbClr val="33CC33"/>
            </a:solidFill>
            <a:round/>
            <a:headEnd/>
            <a:tailEnd/>
          </a:ln>
        </p:spPr>
        <p:txBody>
          <a:bodyPr wrap="none" anchor="ctr"/>
          <a:lstStyle/>
          <a:p>
            <a:pPr algn="ctr"/>
            <a:r>
              <a:rPr lang="en-GB" sz="1800">
                <a:solidFill>
                  <a:srgbClr val="000066"/>
                </a:solidFill>
              </a:rPr>
              <a:t>Continual Improvement</a:t>
            </a:r>
          </a:p>
        </p:txBody>
      </p:sp>
      <p:sp>
        <p:nvSpPr>
          <p:cNvPr id="22538" name="Arc 13"/>
          <p:cNvSpPr>
            <a:spLocks/>
          </p:cNvSpPr>
          <p:nvPr/>
        </p:nvSpPr>
        <p:spPr bwMode="auto">
          <a:xfrm rot="12298439" flipV="1">
            <a:off x="3733800" y="304800"/>
            <a:ext cx="1066800" cy="1143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solidFill>
              <a:srgbClr val="33CC33"/>
            </a:solidFill>
            <a:round/>
            <a:headEnd type="triangle" w="med" len="med"/>
            <a:tailEnd/>
          </a:ln>
        </p:spPr>
        <p:txBody>
          <a:bodyPr wrap="none" anchor="ctr"/>
          <a:lstStyle/>
          <a:p>
            <a:endParaRPr lang="en-US"/>
          </a:p>
        </p:txBody>
      </p:sp>
      <p:sp>
        <p:nvSpPr>
          <p:cNvPr id="22539" name="Text Box 14"/>
          <p:cNvSpPr txBox="1">
            <a:spLocks noChangeArrowheads="1"/>
          </p:cNvSpPr>
          <p:nvPr/>
        </p:nvSpPr>
        <p:spPr bwMode="auto">
          <a:xfrm>
            <a:off x="6096000" y="2057400"/>
            <a:ext cx="1905000" cy="641350"/>
          </a:xfrm>
          <a:prstGeom prst="rect">
            <a:avLst/>
          </a:prstGeom>
          <a:noFill/>
          <a:ln w="9525">
            <a:noFill/>
            <a:miter lim="800000"/>
            <a:headEnd/>
            <a:tailEnd/>
          </a:ln>
        </p:spPr>
        <p:txBody>
          <a:bodyPr>
            <a:spAutoFit/>
          </a:bodyPr>
          <a:lstStyle/>
          <a:p>
            <a:pPr algn="ctr">
              <a:spcBef>
                <a:spcPct val="50000"/>
              </a:spcBef>
            </a:pPr>
            <a:r>
              <a:rPr lang="en-GB" sz="1800">
                <a:solidFill>
                  <a:srgbClr val="6600CC"/>
                </a:solidFill>
              </a:rPr>
              <a:t>(Initial Status Review)</a:t>
            </a:r>
          </a:p>
        </p:txBody>
      </p:sp>
      <p:sp>
        <p:nvSpPr>
          <p:cNvPr id="22540" name="Text Box 15"/>
          <p:cNvSpPr txBox="1">
            <a:spLocks noChangeArrowheads="1"/>
          </p:cNvSpPr>
          <p:nvPr/>
        </p:nvSpPr>
        <p:spPr bwMode="auto">
          <a:xfrm>
            <a:off x="6248400" y="2986088"/>
            <a:ext cx="1905000" cy="366712"/>
          </a:xfrm>
          <a:prstGeom prst="rect">
            <a:avLst/>
          </a:prstGeom>
          <a:noFill/>
          <a:ln w="9525">
            <a:noFill/>
            <a:miter lim="800000"/>
            <a:headEnd/>
            <a:tailEnd/>
          </a:ln>
        </p:spPr>
        <p:txBody>
          <a:bodyPr>
            <a:spAutoFit/>
          </a:bodyPr>
          <a:lstStyle/>
          <a:p>
            <a:pPr algn="ctr">
              <a:spcBef>
                <a:spcPct val="50000"/>
              </a:spcBef>
            </a:pPr>
            <a:r>
              <a:rPr lang="en-GB" sz="1800">
                <a:solidFill>
                  <a:srgbClr val="6600CC"/>
                </a:solidFill>
              </a:rPr>
              <a:t>OH&amp;S Policy</a:t>
            </a:r>
          </a:p>
        </p:txBody>
      </p:sp>
      <p:sp>
        <p:nvSpPr>
          <p:cNvPr id="22541" name="Text Box 16"/>
          <p:cNvSpPr txBox="1">
            <a:spLocks noChangeArrowheads="1"/>
          </p:cNvSpPr>
          <p:nvPr/>
        </p:nvSpPr>
        <p:spPr bwMode="auto">
          <a:xfrm>
            <a:off x="6324600" y="3671888"/>
            <a:ext cx="1905000" cy="366712"/>
          </a:xfrm>
          <a:prstGeom prst="rect">
            <a:avLst/>
          </a:prstGeom>
          <a:noFill/>
          <a:ln w="9525">
            <a:noFill/>
            <a:miter lim="800000"/>
            <a:headEnd/>
            <a:tailEnd/>
          </a:ln>
        </p:spPr>
        <p:txBody>
          <a:bodyPr>
            <a:spAutoFit/>
          </a:bodyPr>
          <a:lstStyle/>
          <a:p>
            <a:pPr algn="ctr">
              <a:spcBef>
                <a:spcPct val="50000"/>
              </a:spcBef>
            </a:pPr>
            <a:r>
              <a:rPr lang="en-GB" sz="1800">
                <a:solidFill>
                  <a:srgbClr val="6600CC"/>
                </a:solidFill>
              </a:rPr>
              <a:t>Planning</a:t>
            </a:r>
          </a:p>
        </p:txBody>
      </p:sp>
      <p:sp>
        <p:nvSpPr>
          <p:cNvPr id="22542" name="Text Box 17"/>
          <p:cNvSpPr txBox="1">
            <a:spLocks noChangeArrowheads="1"/>
          </p:cNvSpPr>
          <p:nvPr/>
        </p:nvSpPr>
        <p:spPr bwMode="auto">
          <a:xfrm>
            <a:off x="5257800" y="4387850"/>
            <a:ext cx="1905000" cy="641350"/>
          </a:xfrm>
          <a:prstGeom prst="rect">
            <a:avLst/>
          </a:prstGeom>
          <a:noFill/>
          <a:ln w="9525">
            <a:noFill/>
            <a:miter lim="800000"/>
            <a:headEnd/>
            <a:tailEnd/>
          </a:ln>
        </p:spPr>
        <p:txBody>
          <a:bodyPr>
            <a:spAutoFit/>
          </a:bodyPr>
          <a:lstStyle/>
          <a:p>
            <a:pPr algn="ctr">
              <a:spcBef>
                <a:spcPct val="50000"/>
              </a:spcBef>
            </a:pPr>
            <a:r>
              <a:rPr lang="en-GB" sz="1800">
                <a:solidFill>
                  <a:srgbClr val="6600CC"/>
                </a:solidFill>
              </a:rPr>
              <a:t>Implementation &amp; Operation</a:t>
            </a:r>
          </a:p>
        </p:txBody>
      </p:sp>
      <p:sp>
        <p:nvSpPr>
          <p:cNvPr id="22543" name="Text Box 18"/>
          <p:cNvSpPr txBox="1">
            <a:spLocks noChangeArrowheads="1"/>
          </p:cNvSpPr>
          <p:nvPr/>
        </p:nvSpPr>
        <p:spPr bwMode="auto">
          <a:xfrm>
            <a:off x="914400" y="3429000"/>
            <a:ext cx="1905000" cy="641350"/>
          </a:xfrm>
          <a:prstGeom prst="rect">
            <a:avLst/>
          </a:prstGeom>
          <a:noFill/>
          <a:ln w="9525">
            <a:noFill/>
            <a:miter lim="800000"/>
            <a:headEnd/>
            <a:tailEnd/>
          </a:ln>
        </p:spPr>
        <p:txBody>
          <a:bodyPr>
            <a:spAutoFit/>
          </a:bodyPr>
          <a:lstStyle/>
          <a:p>
            <a:pPr algn="ctr">
              <a:spcBef>
                <a:spcPct val="50000"/>
              </a:spcBef>
            </a:pPr>
            <a:r>
              <a:rPr lang="en-GB" sz="1800">
                <a:solidFill>
                  <a:srgbClr val="6600CC"/>
                </a:solidFill>
              </a:rPr>
              <a:t>Checking &amp; Corrective Action</a:t>
            </a:r>
          </a:p>
        </p:txBody>
      </p:sp>
      <p:sp>
        <p:nvSpPr>
          <p:cNvPr id="22544" name="Text Box 19"/>
          <p:cNvSpPr txBox="1">
            <a:spLocks noChangeArrowheads="1"/>
          </p:cNvSpPr>
          <p:nvPr/>
        </p:nvSpPr>
        <p:spPr bwMode="auto">
          <a:xfrm>
            <a:off x="1295400" y="2711450"/>
            <a:ext cx="1905000" cy="641350"/>
          </a:xfrm>
          <a:prstGeom prst="rect">
            <a:avLst/>
          </a:prstGeom>
          <a:noFill/>
          <a:ln w="9525">
            <a:noFill/>
            <a:miter lim="800000"/>
            <a:headEnd/>
            <a:tailEnd/>
          </a:ln>
        </p:spPr>
        <p:txBody>
          <a:bodyPr>
            <a:spAutoFit/>
          </a:bodyPr>
          <a:lstStyle/>
          <a:p>
            <a:pPr algn="ctr">
              <a:spcBef>
                <a:spcPct val="50000"/>
              </a:spcBef>
            </a:pPr>
            <a:r>
              <a:rPr lang="en-GB" sz="1800">
                <a:solidFill>
                  <a:srgbClr val="6600CC"/>
                </a:solidFill>
              </a:rPr>
              <a:t>Management Review</a:t>
            </a:r>
          </a:p>
        </p:txBody>
      </p:sp>
      <p:sp>
        <p:nvSpPr>
          <p:cNvPr id="22545" name="AutoShape 20"/>
          <p:cNvSpPr>
            <a:spLocks noChangeArrowheads="1"/>
          </p:cNvSpPr>
          <p:nvPr/>
        </p:nvSpPr>
        <p:spPr bwMode="auto">
          <a:xfrm rot="-2524144">
            <a:off x="2095500" y="4686300"/>
            <a:ext cx="381000" cy="304800"/>
          </a:xfrm>
          <a:prstGeom prst="flowChartExtract">
            <a:avLst/>
          </a:prstGeom>
          <a:solidFill>
            <a:srgbClr val="E5FB13"/>
          </a:solidFill>
          <a:ln w="9525">
            <a:noFill/>
            <a:miter lim="800000"/>
            <a:headEnd/>
            <a:tailEnd/>
          </a:ln>
        </p:spPr>
        <p:txBody>
          <a:bodyPr wrap="none" anchor="ctr"/>
          <a:lstStyle/>
          <a:p>
            <a:endParaRPr lang="en-US"/>
          </a:p>
        </p:txBody>
      </p:sp>
      <p:sp>
        <p:nvSpPr>
          <p:cNvPr id="22546" name="AutoShape 21"/>
          <p:cNvSpPr>
            <a:spLocks noChangeArrowheads="1"/>
          </p:cNvSpPr>
          <p:nvPr/>
        </p:nvSpPr>
        <p:spPr bwMode="auto">
          <a:xfrm rot="-4470281">
            <a:off x="3429000" y="5562600"/>
            <a:ext cx="381000" cy="304800"/>
          </a:xfrm>
          <a:prstGeom prst="flowChartExtract">
            <a:avLst/>
          </a:prstGeom>
          <a:solidFill>
            <a:srgbClr val="E5FB13"/>
          </a:solidFill>
          <a:ln w="9525">
            <a:noFill/>
            <a:miter lim="800000"/>
            <a:headEnd/>
            <a:tailEnd/>
          </a:ln>
        </p:spPr>
        <p:txBody>
          <a:bodyPr wrap="none" anchor="ctr"/>
          <a:lstStyle/>
          <a:p>
            <a:endParaRPr lang="en-US"/>
          </a:p>
        </p:txBody>
      </p:sp>
      <p:sp>
        <p:nvSpPr>
          <p:cNvPr id="22547" name="AutoShape 22"/>
          <p:cNvSpPr>
            <a:spLocks noChangeArrowheads="1"/>
          </p:cNvSpPr>
          <p:nvPr/>
        </p:nvSpPr>
        <p:spPr bwMode="auto">
          <a:xfrm rot="-6046972">
            <a:off x="5143500" y="5676900"/>
            <a:ext cx="381000" cy="304800"/>
          </a:xfrm>
          <a:prstGeom prst="flowChartExtract">
            <a:avLst/>
          </a:prstGeom>
          <a:solidFill>
            <a:srgbClr val="E5FB13"/>
          </a:solidFill>
          <a:ln w="9525">
            <a:noFill/>
            <a:miter lim="800000"/>
            <a:headEnd/>
            <a:tailEnd/>
          </a:ln>
        </p:spPr>
        <p:txBody>
          <a:bodyPr wrap="none" anchor="ctr"/>
          <a:lstStyle/>
          <a:p>
            <a:endParaRPr lang="en-US"/>
          </a:p>
        </p:txBody>
      </p:sp>
      <p:sp>
        <p:nvSpPr>
          <p:cNvPr id="22548" name="AutoShape 23"/>
          <p:cNvSpPr>
            <a:spLocks noChangeArrowheads="1"/>
          </p:cNvSpPr>
          <p:nvPr/>
        </p:nvSpPr>
        <p:spPr bwMode="auto">
          <a:xfrm rot="3303791">
            <a:off x="2247900" y="1676400"/>
            <a:ext cx="381000" cy="304800"/>
          </a:xfrm>
          <a:prstGeom prst="flowChartExtract">
            <a:avLst/>
          </a:prstGeom>
          <a:solidFill>
            <a:srgbClr val="E5FB13"/>
          </a:solidFill>
          <a:ln w="9525">
            <a:noFill/>
            <a:miter lim="800000"/>
            <a:headEnd/>
            <a:tailEnd/>
          </a:ln>
        </p:spPr>
        <p:txBody>
          <a:bodyPr wrap="none" anchor="ctr"/>
          <a:lstStyle/>
          <a:p>
            <a:endParaRPr lang="en-US"/>
          </a:p>
        </p:txBody>
      </p:sp>
      <p:sp>
        <p:nvSpPr>
          <p:cNvPr id="22549" name="AutoShape 24"/>
          <p:cNvSpPr>
            <a:spLocks noChangeArrowheads="1"/>
          </p:cNvSpPr>
          <p:nvPr/>
        </p:nvSpPr>
        <p:spPr bwMode="auto">
          <a:xfrm rot="7172244">
            <a:off x="6134100" y="1257300"/>
            <a:ext cx="381000" cy="304800"/>
          </a:xfrm>
          <a:prstGeom prst="flowChartExtract">
            <a:avLst/>
          </a:prstGeom>
          <a:solidFill>
            <a:srgbClr val="E5FB13"/>
          </a:solidFill>
          <a:ln w="9525">
            <a:noFill/>
            <a:miter lim="800000"/>
            <a:headEnd/>
            <a:tailEnd/>
          </a:ln>
        </p:spPr>
        <p:txBody>
          <a:bodyPr wrap="none" anchor="ctr"/>
          <a:lstStyle/>
          <a:p>
            <a:endParaRPr lang="en-US"/>
          </a:p>
        </p:txBody>
      </p:sp>
      <p:sp>
        <p:nvSpPr>
          <p:cNvPr id="22550" name="Text Box 26"/>
          <p:cNvSpPr txBox="1">
            <a:spLocks noChangeArrowheads="1"/>
          </p:cNvSpPr>
          <p:nvPr/>
        </p:nvSpPr>
        <p:spPr bwMode="auto">
          <a:xfrm>
            <a:off x="5148263" y="333375"/>
            <a:ext cx="3671887" cy="701675"/>
          </a:xfrm>
          <a:prstGeom prst="rect">
            <a:avLst/>
          </a:prstGeom>
          <a:noFill/>
          <a:ln w="0">
            <a:noFill/>
            <a:miter lim="800000"/>
            <a:headEnd/>
            <a:tailEnd/>
          </a:ln>
        </p:spPr>
        <p:txBody>
          <a:bodyPr>
            <a:spAutoFit/>
          </a:bodyPr>
          <a:lstStyle/>
          <a:p>
            <a:pPr>
              <a:spcBef>
                <a:spcPct val="50000"/>
              </a:spcBef>
            </a:pPr>
            <a:r>
              <a:rPr lang="en-GB">
                <a:solidFill>
                  <a:schemeClr val="accent2"/>
                </a:solidFill>
                <a:latin typeface="Arial" charset="0"/>
              </a:rPr>
              <a:t>OHSAS 18001</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6"/>
          <p:cNvSpPr>
            <a:spLocks noChangeArrowheads="1"/>
          </p:cNvSpPr>
          <p:nvPr/>
        </p:nvSpPr>
        <p:spPr bwMode="auto">
          <a:xfrm>
            <a:off x="762000" y="228600"/>
            <a:ext cx="7772400" cy="1143000"/>
          </a:xfrm>
          <a:prstGeom prst="rect">
            <a:avLst/>
          </a:prstGeom>
          <a:noFill/>
          <a:ln w="9525">
            <a:noFill/>
            <a:miter lim="800000"/>
            <a:headEnd/>
            <a:tailEnd/>
          </a:ln>
          <a:effectLst/>
        </p:spPr>
        <p:txBody>
          <a:bodyPr anchor="ctr"/>
          <a:lstStyle/>
          <a:p>
            <a:pPr algn="ctr"/>
            <a:r>
              <a:rPr lang="en-GB" sz="2800" b="1" dirty="0">
                <a:solidFill>
                  <a:schemeClr val="accent6">
                    <a:lumMod val="75000"/>
                  </a:schemeClr>
                </a:solidFill>
                <a:latin typeface="Arial" pitchFamily="34" charset="0"/>
              </a:rPr>
              <a:t>Risk Assessment</a:t>
            </a:r>
          </a:p>
        </p:txBody>
      </p:sp>
      <p:sp>
        <p:nvSpPr>
          <p:cNvPr id="53255" name="Rectangle 7"/>
          <p:cNvSpPr>
            <a:spLocks noChangeArrowheads="1"/>
          </p:cNvSpPr>
          <p:nvPr/>
        </p:nvSpPr>
        <p:spPr bwMode="auto">
          <a:xfrm>
            <a:off x="609600" y="1524000"/>
            <a:ext cx="7772400" cy="3962400"/>
          </a:xfrm>
          <a:prstGeom prst="rect">
            <a:avLst/>
          </a:prstGeom>
          <a:noFill/>
          <a:ln w="9525">
            <a:noFill/>
            <a:miter lim="800000"/>
            <a:headEnd/>
            <a:tailEnd/>
          </a:ln>
          <a:effectLst/>
        </p:spPr>
        <p:txBody>
          <a:bodyPr/>
          <a:lstStyle/>
          <a:p>
            <a:pPr marL="1047750" indent="-342900">
              <a:lnSpc>
                <a:spcPct val="75000"/>
              </a:lnSpc>
              <a:spcBef>
                <a:spcPct val="40000"/>
              </a:spcBef>
              <a:buClr>
                <a:srgbClr val="99FF33"/>
              </a:buClr>
              <a:buFont typeface="Monotype Sorts" pitchFamily="2" charset="2"/>
              <a:buNone/>
            </a:pPr>
            <a:r>
              <a:rPr lang="en-GB" sz="2800">
                <a:solidFill>
                  <a:schemeClr val="accent2"/>
                </a:solidFill>
                <a:latin typeface="Arial" pitchFamily="34" charset="0"/>
              </a:rPr>
              <a:t>Definition of Hazard: -</a:t>
            </a:r>
            <a:endParaRPr lang="en-GB" sz="2800" b="0">
              <a:solidFill>
                <a:schemeClr val="accent2"/>
              </a:solidFill>
              <a:latin typeface="Arial" pitchFamily="34" charset="0"/>
            </a:endParaRPr>
          </a:p>
          <a:p>
            <a:pPr marL="1047750" indent="-342900">
              <a:lnSpc>
                <a:spcPct val="75000"/>
              </a:lnSpc>
              <a:spcBef>
                <a:spcPct val="40000"/>
              </a:spcBef>
              <a:buClr>
                <a:srgbClr val="99FF33"/>
              </a:buClr>
              <a:buFont typeface="Monotype Sorts" pitchFamily="2" charset="2"/>
              <a:buNone/>
            </a:pPr>
            <a:r>
              <a:rPr lang="en-GB" sz="2800" b="0">
                <a:solidFill>
                  <a:srgbClr val="000066"/>
                </a:solidFill>
                <a:latin typeface="Arial" pitchFamily="34" charset="0"/>
              </a:rPr>
              <a:t>	A source or a situation with potential for harm in terms of human injury or ill-health, damage to property, damage to the environment, or a combination of these.</a:t>
            </a:r>
          </a:p>
          <a:p>
            <a:pPr marL="1047750" indent="-342900">
              <a:lnSpc>
                <a:spcPct val="75000"/>
              </a:lnSpc>
              <a:spcBef>
                <a:spcPct val="40000"/>
              </a:spcBef>
              <a:buClr>
                <a:srgbClr val="99FF33"/>
              </a:buClr>
              <a:buFont typeface="Monotype Sorts" pitchFamily="2" charset="2"/>
              <a:buNone/>
            </a:pPr>
            <a:r>
              <a:rPr lang="en-GB" sz="2800">
                <a:solidFill>
                  <a:schemeClr val="accent2"/>
                </a:solidFill>
                <a:latin typeface="Arial" pitchFamily="34" charset="0"/>
              </a:rPr>
              <a:t>Definition of Risk: -</a:t>
            </a:r>
            <a:endParaRPr lang="en-GB" sz="2800" b="0">
              <a:solidFill>
                <a:schemeClr val="accent2"/>
              </a:solidFill>
              <a:latin typeface="Arial" pitchFamily="34" charset="0"/>
            </a:endParaRPr>
          </a:p>
          <a:p>
            <a:pPr marL="1047750" indent="-342900">
              <a:lnSpc>
                <a:spcPct val="75000"/>
              </a:lnSpc>
              <a:spcBef>
                <a:spcPct val="40000"/>
              </a:spcBef>
              <a:buClr>
                <a:srgbClr val="99FF33"/>
              </a:buClr>
              <a:buFont typeface="Monotype Sorts" pitchFamily="2" charset="2"/>
              <a:buNone/>
            </a:pPr>
            <a:r>
              <a:rPr lang="en-GB" sz="2800" b="0">
                <a:solidFill>
                  <a:srgbClr val="000066"/>
                </a:solidFill>
                <a:latin typeface="Arial" pitchFamily="34" charset="0"/>
              </a:rPr>
              <a:t>	The combination of the likelihood and consequences of a specified hazardous event occurring.</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D219D51-5F94-447A-B19C-B2B5A94D8118}" type="slidenum">
              <a:rPr lang="en-US"/>
              <a:pPr>
                <a:defRPr/>
              </a:pPr>
              <a:t>14</a:t>
            </a:fld>
            <a:endParaRPr lang="en-US"/>
          </a:p>
        </p:txBody>
      </p:sp>
      <p:graphicFrame>
        <p:nvGraphicFramePr>
          <p:cNvPr id="4" name="Table 3"/>
          <p:cNvGraphicFramePr>
            <a:graphicFrameLocks noGrp="1"/>
          </p:cNvGraphicFramePr>
          <p:nvPr/>
        </p:nvGraphicFramePr>
        <p:xfrm>
          <a:off x="304800" y="838200"/>
          <a:ext cx="8686801" cy="6019800"/>
        </p:xfrm>
        <a:graphic>
          <a:graphicData uri="http://schemas.openxmlformats.org/drawingml/2006/table">
            <a:tbl>
              <a:tblPr/>
              <a:tblGrid>
                <a:gridCol w="432837"/>
                <a:gridCol w="1731349"/>
                <a:gridCol w="336650"/>
                <a:gridCol w="2308465"/>
                <a:gridCol w="441854"/>
                <a:gridCol w="3435646"/>
              </a:tblGrid>
              <a:tr h="404420">
                <a:tc gridSpan="2">
                  <a:txBody>
                    <a:bodyPr/>
                    <a:lstStyle/>
                    <a:p>
                      <a:pPr algn="l" fontAlgn="t"/>
                      <a:r>
                        <a:rPr lang="en-US" sz="1200" b="1" i="0" u="none" strike="noStrike" dirty="0">
                          <a:solidFill>
                            <a:srgbClr val="000000"/>
                          </a:solidFill>
                          <a:latin typeface="Cambria"/>
                        </a:rPr>
                        <a:t>OHSAS 18001:2007</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200" b="1" i="0" u="none" strike="noStrike">
                          <a:solidFill>
                            <a:srgbClr val="000000"/>
                          </a:solidFill>
                          <a:latin typeface="Cambria"/>
                        </a:rPr>
                        <a:t>ISO 14001:2004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200" b="1" i="0" u="none" strike="noStrike" dirty="0">
                          <a:solidFill>
                            <a:srgbClr val="000000"/>
                          </a:solidFill>
                          <a:latin typeface="Cambria"/>
                        </a:rPr>
                        <a:t>ISO </a:t>
                      </a:r>
                      <a:r>
                        <a:rPr lang="en-US" sz="1200" b="1" i="0" u="none" strike="noStrike" dirty="0" smtClean="0">
                          <a:solidFill>
                            <a:srgbClr val="000000"/>
                          </a:solidFill>
                          <a:latin typeface="Cambria"/>
                        </a:rPr>
                        <a:t>9001:2008</a:t>
                      </a:r>
                      <a:endParaRPr lang="en-US" sz="1200" b="1" i="0" u="none" strike="noStrike" dirty="0">
                        <a:solidFill>
                          <a:srgbClr val="000000"/>
                        </a:solidFill>
                        <a:latin typeface="Cambria"/>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725865">
                <a:tc>
                  <a:txBody>
                    <a:bodyPr/>
                    <a:lstStyle/>
                    <a:p>
                      <a:pPr algn="l" fontAlgn="t"/>
                      <a:r>
                        <a:rPr lang="en-US" sz="1200" b="0" i="0" u="none" strike="noStrike" dirty="0">
                          <a:solidFill>
                            <a:srgbClr val="000000"/>
                          </a:solidFill>
                          <a:latin typeface="Maiandra GD"/>
                        </a:rPr>
                        <a: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Introduction</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Introduction</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200" b="1" i="0" u="none" strike="noStrike">
                          <a:solidFill>
                            <a:srgbClr val="000000"/>
                          </a:solidFill>
                          <a:latin typeface="Cambria"/>
                        </a:rPr>
                        <a:t>0</a:t>
                      </a:r>
                      <a:br>
                        <a:rPr lang="en-US" sz="1200" b="1" i="0" u="none" strike="noStrike">
                          <a:solidFill>
                            <a:srgbClr val="000000"/>
                          </a:solidFill>
                          <a:latin typeface="Cambria"/>
                        </a:rPr>
                      </a:br>
                      <a:r>
                        <a:rPr lang="en-US" sz="1200" b="1" i="0" u="none" strike="noStrike">
                          <a:solidFill>
                            <a:srgbClr val="000000"/>
                          </a:solidFill>
                          <a:latin typeface="Cambria"/>
                        </a:rPr>
                        <a:t>0.1</a:t>
                      </a:r>
                      <a:br>
                        <a:rPr lang="en-US" sz="1200" b="1" i="0" u="none" strike="noStrike">
                          <a:solidFill>
                            <a:srgbClr val="000000"/>
                          </a:solidFill>
                          <a:latin typeface="Cambria"/>
                        </a:rPr>
                      </a:br>
                      <a:r>
                        <a:rPr lang="en-US" sz="1200" b="1" i="0" u="none" strike="noStrike">
                          <a:solidFill>
                            <a:srgbClr val="000000"/>
                          </a:solidFill>
                          <a:latin typeface="Cambria"/>
                        </a:rPr>
                        <a:t>0.2</a:t>
                      </a:r>
                      <a:br>
                        <a:rPr lang="en-US" sz="1200" b="1" i="0" u="none" strike="noStrike">
                          <a:solidFill>
                            <a:srgbClr val="000000"/>
                          </a:solidFill>
                          <a:latin typeface="Cambria"/>
                        </a:rPr>
                      </a:br>
                      <a:r>
                        <a:rPr lang="en-US" sz="1200" b="1" i="0" u="none" strike="noStrike">
                          <a:solidFill>
                            <a:srgbClr val="000000"/>
                          </a:solidFill>
                          <a:latin typeface="Cambria"/>
                        </a:rPr>
                        <a:t>0.3</a:t>
                      </a:r>
                      <a:br>
                        <a:rPr lang="en-US" sz="1200" b="1" i="0" u="none" strike="noStrike">
                          <a:solidFill>
                            <a:srgbClr val="000000"/>
                          </a:solidFill>
                          <a:latin typeface="Cambria"/>
                        </a:rPr>
                      </a:br>
                      <a:r>
                        <a:rPr lang="en-US" sz="1200" b="1" i="0" u="none" strike="noStrike">
                          <a:solidFill>
                            <a:srgbClr val="000000"/>
                          </a:solidFill>
                          <a:latin typeface="Cambria"/>
                        </a:rPr>
                        <a:t>0.4</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Introduction</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General</a:t>
                      </a:r>
                      <a:br>
                        <a:rPr lang="en-US" sz="1200" b="0" i="0" u="none" strike="noStrike" dirty="0">
                          <a:solidFill>
                            <a:srgbClr val="000000"/>
                          </a:solidFill>
                          <a:latin typeface="Maiandra GD"/>
                        </a:rPr>
                      </a:br>
                      <a:r>
                        <a:rPr lang="en-US" sz="1200" b="0" i="0" u="none" strike="noStrike" dirty="0">
                          <a:solidFill>
                            <a:srgbClr val="000000"/>
                          </a:solidFill>
                          <a:latin typeface="Maiandra GD"/>
                        </a:rPr>
                        <a:t>Process approach</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Relationship with ISO 9004</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Compatibility with other</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management systems</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43608">
                <a:tc>
                  <a:txBody>
                    <a:bodyPr/>
                    <a:lstStyle/>
                    <a:p>
                      <a:pPr algn="l" fontAlgn="t"/>
                      <a:r>
                        <a:rPr lang="en-US" sz="1200" b="1" i="0" u="none" strike="noStrike" dirty="0">
                          <a:solidFill>
                            <a:srgbClr val="000000"/>
                          </a:solidFill>
                          <a:latin typeface="Cambria"/>
                        </a:rPr>
                        <a:t>1</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Scope</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1</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Scope</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1</a:t>
                      </a:r>
                      <a:br>
                        <a:rPr lang="en-US" sz="1200" b="1" i="0" u="none" strike="noStrike">
                          <a:solidFill>
                            <a:srgbClr val="000000"/>
                          </a:solidFill>
                          <a:latin typeface="Cambria"/>
                        </a:rPr>
                      </a:br>
                      <a:r>
                        <a:rPr lang="en-US" sz="1200" b="1" i="0" u="none" strike="noStrike">
                          <a:solidFill>
                            <a:srgbClr val="000000"/>
                          </a:solidFill>
                          <a:latin typeface="Cambria"/>
                        </a:rPr>
                        <a:t>1.1</a:t>
                      </a:r>
                      <a:br>
                        <a:rPr lang="en-US" sz="1200" b="1" i="0" u="none" strike="noStrike">
                          <a:solidFill>
                            <a:srgbClr val="000000"/>
                          </a:solidFill>
                          <a:latin typeface="Cambria"/>
                        </a:rPr>
                      </a:br>
                      <a:r>
                        <a:rPr lang="en-US" sz="1200" b="1" i="0" u="none" strike="noStrike">
                          <a:solidFill>
                            <a:srgbClr val="000000"/>
                          </a:solidFill>
                          <a:latin typeface="Cambria"/>
                        </a:rPr>
                        <a:t>1.2</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Scope</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General</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Application</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4420">
                <a:tc>
                  <a:txBody>
                    <a:bodyPr/>
                    <a:lstStyle/>
                    <a:p>
                      <a:pPr algn="l" fontAlgn="t"/>
                      <a:r>
                        <a:rPr lang="en-US" sz="1200" b="1" i="0" u="none" strike="noStrike" dirty="0">
                          <a:solidFill>
                            <a:srgbClr val="000000"/>
                          </a:solidFill>
                          <a:latin typeface="Cambria"/>
                        </a:rPr>
                        <a:t>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Normative references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Normative references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Normative reference</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4420">
                <a:tc>
                  <a:txBody>
                    <a:bodyPr/>
                    <a:lstStyle/>
                    <a:p>
                      <a:pPr algn="l" fontAlgn="t"/>
                      <a:r>
                        <a:rPr lang="en-US" sz="1200" b="1" i="0" u="none" strike="noStrike">
                          <a:solidFill>
                            <a:srgbClr val="000000"/>
                          </a:solidFill>
                          <a:latin typeface="Cambria"/>
                        </a:rPr>
                        <a:t>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Terms and definitions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Terms and definitions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Terms and definitions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2480">
                <a:tc>
                  <a:txBody>
                    <a:bodyPr/>
                    <a:lstStyle/>
                    <a:p>
                      <a:pPr algn="l" fontAlgn="t"/>
                      <a:r>
                        <a:rPr lang="en-US" sz="1200" b="1" i="0" u="none" strike="noStrike">
                          <a:solidFill>
                            <a:srgbClr val="000000"/>
                          </a:solidFill>
                          <a:latin typeface="Cambria"/>
                        </a:rPr>
                        <a:t>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OH&amp;S management system</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elements (title only)</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Environmental management</a:t>
                      </a:r>
                      <a:r>
                        <a:rPr lang="en-US" sz="1200" b="0" i="0" u="none" strike="noStrike">
                          <a:solidFill>
                            <a:srgbClr val="000000"/>
                          </a:solidFill>
                          <a:latin typeface="Times New Roman"/>
                        </a:rPr>
                        <a:t> </a:t>
                      </a:r>
                      <a:r>
                        <a:rPr lang="en-US" sz="1200" b="0" i="0" u="none" strike="noStrike">
                          <a:solidFill>
                            <a:srgbClr val="000000"/>
                          </a:solidFill>
                          <a:latin typeface="Maiandra GD"/>
                        </a:rPr>
                        <a:t>system requirements (title</a:t>
                      </a:r>
                      <a:r>
                        <a:rPr lang="en-US" sz="1200" b="0" i="0" u="none" strike="noStrike">
                          <a:solidFill>
                            <a:srgbClr val="000000"/>
                          </a:solidFill>
                          <a:latin typeface="Times New Roman"/>
                        </a:rPr>
                        <a:t> </a:t>
                      </a:r>
                      <a:r>
                        <a:rPr lang="en-US" sz="1200" b="0" i="0" u="none" strike="noStrike">
                          <a:solidFill>
                            <a:srgbClr val="000000"/>
                          </a:solidFill>
                          <a:latin typeface="Maiandra GD"/>
                        </a:rPr>
                        <a:t>only)</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Quality management system</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(title only)</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34587">
                <a:tc>
                  <a:txBody>
                    <a:bodyPr/>
                    <a:lstStyle/>
                    <a:p>
                      <a:pPr algn="l" fontAlgn="t"/>
                      <a:r>
                        <a:rPr lang="en-US" sz="1200" b="1" i="0" u="none" strike="noStrike">
                          <a:solidFill>
                            <a:srgbClr val="000000"/>
                          </a:solidFill>
                          <a:latin typeface="Cambria"/>
                        </a:rPr>
                        <a:t>4.1</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General requirements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mbria"/>
                        </a:rPr>
                        <a:t>4.1</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200" b="0" i="0" u="none" strike="noStrike" dirty="0">
                          <a:solidFill>
                            <a:srgbClr val="000000"/>
                          </a:solidFill>
                          <a:latin typeface="Maiandra GD"/>
                        </a:rPr>
                        <a:t>General requirements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200" b="1" i="0" u="none" strike="noStrike" dirty="0">
                          <a:solidFill>
                            <a:srgbClr val="000000"/>
                          </a:solidFill>
                          <a:latin typeface="Cambria"/>
                        </a:rPr>
                        <a:t>4.1</a:t>
                      </a:r>
                      <a:br>
                        <a:rPr lang="en-US" sz="1200" b="1" i="0" u="none" strike="noStrike" dirty="0">
                          <a:solidFill>
                            <a:srgbClr val="000000"/>
                          </a:solidFill>
                          <a:latin typeface="Cambria"/>
                        </a:rPr>
                      </a:br>
                      <a:r>
                        <a:rPr lang="en-US" sz="1200" b="1" i="0" u="none" strike="noStrike" dirty="0">
                          <a:solidFill>
                            <a:srgbClr val="000000"/>
                          </a:solidFill>
                          <a:latin typeface="Cambria"/>
                        </a:rPr>
                        <a:t>5.5</a:t>
                      </a:r>
                      <a:br>
                        <a:rPr lang="en-US" sz="1200" b="1" i="0" u="none" strike="noStrike" dirty="0">
                          <a:solidFill>
                            <a:srgbClr val="000000"/>
                          </a:solidFill>
                          <a:latin typeface="Cambria"/>
                        </a:rPr>
                      </a:br>
                      <a:r>
                        <a:rPr lang="en-US" sz="1200" b="1" i="0" u="none" strike="noStrike" dirty="0">
                          <a:solidFill>
                            <a:srgbClr val="000000"/>
                          </a:solidFill>
                          <a:latin typeface="Cambria"/>
                        </a:rPr>
                        <a:t>5.5.1</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General requirements</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Responsibility, authority and</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communication</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Responsibility and authority</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1"/>
          <p:cNvSpPr txBox="1">
            <a:spLocks/>
          </p:cNvSpPr>
          <p:nvPr/>
        </p:nvSpPr>
        <p:spPr>
          <a:xfrm>
            <a:off x="990600" y="152400"/>
            <a:ext cx="7772400" cy="731838"/>
          </a:xfrm>
          <a:prstGeom prst="rect">
            <a:avLst/>
          </a:prstGeom>
        </p:spPr>
        <p:txBody>
          <a:bodyPr/>
          <a:lstStyle/>
          <a:p>
            <a:pPr eaLnBrk="0" hangingPunct="0">
              <a:defRPr/>
            </a:pPr>
            <a:r>
              <a:rPr lang="en-US" sz="3600" b="1" dirty="0">
                <a:solidFill>
                  <a:schemeClr val="accent6">
                    <a:lumMod val="75000"/>
                  </a:schemeClr>
                </a:solidFill>
                <a:latin typeface="+mj-lt"/>
                <a:ea typeface="+mj-ea"/>
                <a:cs typeface="+mj-cs"/>
              </a:rPr>
              <a:t>Comparison of ISO-QMS,EMS &amp; OHS</a:t>
            </a:r>
            <a:r>
              <a:rPr lang="en-US" sz="3600" b="1" dirty="0">
                <a:solidFill>
                  <a:schemeClr val="tx2"/>
                </a:solidFill>
                <a:latin typeface="+mj-lt"/>
                <a:ea typeface="+mj-ea"/>
                <a:cs typeface="+mj-cs"/>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B4A0775-BD06-4E5F-92CF-8255ED877244}" type="slidenum">
              <a:rPr lang="en-US"/>
              <a:pPr>
                <a:defRPr/>
              </a:pPr>
              <a:t>15</a:t>
            </a:fld>
            <a:endParaRPr lang="en-US"/>
          </a:p>
        </p:txBody>
      </p:sp>
      <p:graphicFrame>
        <p:nvGraphicFramePr>
          <p:cNvPr id="3" name="Table 2"/>
          <p:cNvGraphicFramePr>
            <a:graphicFrameLocks noGrp="1"/>
          </p:cNvGraphicFramePr>
          <p:nvPr/>
        </p:nvGraphicFramePr>
        <p:xfrm>
          <a:off x="228600" y="228600"/>
          <a:ext cx="8686801" cy="6477001"/>
        </p:xfrm>
        <a:graphic>
          <a:graphicData uri="http://schemas.openxmlformats.org/drawingml/2006/table">
            <a:tbl>
              <a:tblPr/>
              <a:tblGrid>
                <a:gridCol w="432837"/>
                <a:gridCol w="1731349"/>
                <a:gridCol w="336650"/>
                <a:gridCol w="2308465"/>
                <a:gridCol w="441855"/>
                <a:gridCol w="3435645"/>
              </a:tblGrid>
              <a:tr h="319883">
                <a:tc gridSpan="2">
                  <a:txBody>
                    <a:bodyPr/>
                    <a:lstStyle/>
                    <a:p>
                      <a:pPr algn="l" fontAlgn="t"/>
                      <a:r>
                        <a:rPr lang="en-US" sz="1200" b="1" i="0" u="none" strike="noStrike" dirty="0">
                          <a:solidFill>
                            <a:srgbClr val="000000"/>
                          </a:solidFill>
                          <a:latin typeface="Cambria"/>
                        </a:rPr>
                        <a:t>OHSAS 18001:2007</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200" b="1" i="0" u="none" strike="noStrike">
                          <a:solidFill>
                            <a:srgbClr val="000000"/>
                          </a:solidFill>
                          <a:latin typeface="Cambria"/>
                        </a:rPr>
                        <a:t>ISO 14001:2004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200" b="1" i="0" u="none" strike="noStrike">
                          <a:solidFill>
                            <a:srgbClr val="000000"/>
                          </a:solidFill>
                          <a:latin typeface="Cambria"/>
                        </a:rPr>
                        <a:t>ISO 9001:2000</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825460">
                <a:tc>
                  <a:txBody>
                    <a:bodyPr/>
                    <a:lstStyle/>
                    <a:p>
                      <a:pPr algn="l" fontAlgn="t"/>
                      <a:r>
                        <a:rPr lang="en-US" sz="1200" b="1" i="0" u="none" strike="noStrike" dirty="0">
                          <a:solidFill>
                            <a:srgbClr val="000000"/>
                          </a:solidFill>
                          <a:latin typeface="Cambria"/>
                        </a:rPr>
                        <a:t>4.2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OH&amp;S policy</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Environmental policy</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5.1</a:t>
                      </a:r>
                      <a:br>
                        <a:rPr lang="en-US" sz="1200" b="1" i="0" u="none" strike="noStrike">
                          <a:solidFill>
                            <a:srgbClr val="000000"/>
                          </a:solidFill>
                          <a:latin typeface="Cambria"/>
                        </a:rPr>
                      </a:br>
                      <a:r>
                        <a:rPr lang="en-US" sz="1200" b="1" i="0" u="none" strike="noStrike">
                          <a:solidFill>
                            <a:srgbClr val="000000"/>
                          </a:solidFill>
                          <a:latin typeface="Cambria"/>
                        </a:rPr>
                        <a:t>5.3</a:t>
                      </a:r>
                      <a:br>
                        <a:rPr lang="en-US" sz="1200" b="1" i="0" u="none" strike="noStrike">
                          <a:solidFill>
                            <a:srgbClr val="000000"/>
                          </a:solidFill>
                          <a:latin typeface="Cambria"/>
                        </a:rPr>
                      </a:br>
                      <a:r>
                        <a:rPr lang="en-US" sz="1200" b="1" i="0" u="none" strike="noStrike">
                          <a:solidFill>
                            <a:srgbClr val="000000"/>
                          </a:solidFill>
                          <a:latin typeface="Cambria"/>
                        </a:rPr>
                        <a:t>8.5.1</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Management  commitment</a:t>
                      </a:r>
                      <a:r>
                        <a:rPr lang="en-US" sz="1200" b="0" i="0" u="none" strike="noStrike">
                          <a:solidFill>
                            <a:srgbClr val="000000"/>
                          </a:solidFill>
                          <a:latin typeface="Times New Roman"/>
                        </a:rPr>
                        <a:t> </a:t>
                      </a:r>
                      <a:r>
                        <a:rPr lang="en-US" sz="1200" b="0" i="0" u="none" strike="noStrike">
                          <a:solidFill>
                            <a:srgbClr val="000000"/>
                          </a:solidFill>
                          <a:latin typeface="Maiandra GD"/>
                        </a:rPr>
                        <a:t>Quality policy</a:t>
                      </a:r>
                      <a:br>
                        <a:rPr lang="en-US" sz="1200" b="0" i="0" u="none" strike="noStrike">
                          <a:solidFill>
                            <a:srgbClr val="000000"/>
                          </a:solidFill>
                          <a:latin typeface="Maiandra GD"/>
                        </a:rPr>
                      </a:br>
                      <a:r>
                        <a:rPr lang="en-US" sz="1200" b="0" i="0" u="none" strike="noStrike">
                          <a:solidFill>
                            <a:srgbClr val="000000"/>
                          </a:solidFill>
                          <a:latin typeface="Maiandra GD"/>
                        </a:rPr>
                        <a:t>Continual improvement</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9883">
                <a:tc>
                  <a:txBody>
                    <a:bodyPr/>
                    <a:lstStyle/>
                    <a:p>
                      <a:pPr algn="l" fontAlgn="t"/>
                      <a:r>
                        <a:rPr lang="en-US" sz="1200" b="1" i="0" u="none" strike="noStrike" dirty="0">
                          <a:solidFill>
                            <a:srgbClr val="000000"/>
                          </a:solidFill>
                          <a:latin typeface="Cambria"/>
                        </a:rPr>
                        <a:t>4.3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Planning (title only)</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Planning (title only)</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5.4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Planning (title only)</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75498">
                <a:tc>
                  <a:txBody>
                    <a:bodyPr/>
                    <a:lstStyle/>
                    <a:p>
                      <a:pPr algn="l" fontAlgn="t"/>
                      <a:r>
                        <a:rPr lang="en-US" sz="1200" b="1" i="0" u="none" strike="noStrike" dirty="0">
                          <a:solidFill>
                            <a:srgbClr val="000000"/>
                          </a:solidFill>
                          <a:latin typeface="Cambria"/>
                        </a:rPr>
                        <a:t>4.3.1</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Hazard identification, risk</a:t>
                      </a:r>
                      <a:r>
                        <a:rPr lang="en-US" sz="1200" b="0" i="0" u="none" strike="noStrike">
                          <a:solidFill>
                            <a:srgbClr val="000000"/>
                          </a:solidFill>
                          <a:latin typeface="Times New Roman"/>
                        </a:rPr>
                        <a:t> </a:t>
                      </a:r>
                      <a:r>
                        <a:rPr lang="en-US" sz="1200" b="0" i="0" u="none" strike="noStrike">
                          <a:solidFill>
                            <a:srgbClr val="000000"/>
                          </a:solidFill>
                          <a:latin typeface="Maiandra GD"/>
                        </a:rPr>
                        <a:t>assessment and</a:t>
                      </a:r>
                      <a:r>
                        <a:rPr lang="en-US" sz="1200" b="0" i="0" u="none" strike="noStrike">
                          <a:solidFill>
                            <a:srgbClr val="000000"/>
                          </a:solidFill>
                          <a:latin typeface="Times New Roman"/>
                        </a:rPr>
                        <a:t> </a:t>
                      </a:r>
                      <a:r>
                        <a:rPr lang="en-US" sz="1200" b="0" i="0" u="none" strike="noStrike">
                          <a:solidFill>
                            <a:srgbClr val="000000"/>
                          </a:solidFill>
                          <a:latin typeface="Maiandra GD"/>
                        </a:rPr>
                        <a:t>determining controls</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4.3.1</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Environmental aspects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5.2</a:t>
                      </a:r>
                      <a:br>
                        <a:rPr lang="en-US" sz="1200" b="1" i="0" u="none" strike="noStrike">
                          <a:solidFill>
                            <a:srgbClr val="000000"/>
                          </a:solidFill>
                          <a:latin typeface="Cambria"/>
                        </a:rPr>
                      </a:br>
                      <a:r>
                        <a:rPr lang="en-US" sz="1200" b="1" i="0" u="none" strike="noStrike">
                          <a:solidFill>
                            <a:srgbClr val="000000"/>
                          </a:solidFill>
                          <a:latin typeface="Cambria"/>
                        </a:rPr>
                        <a:t>7.2.1</a:t>
                      </a:r>
                      <a:br>
                        <a:rPr lang="en-US" sz="1200" b="1" i="0" u="none" strike="noStrike">
                          <a:solidFill>
                            <a:srgbClr val="000000"/>
                          </a:solidFill>
                          <a:latin typeface="Cambria"/>
                        </a:rPr>
                      </a:br>
                      <a:r>
                        <a:rPr lang="en-US" sz="1200" b="1" i="0" u="none" strike="noStrike">
                          <a:solidFill>
                            <a:srgbClr val="000000"/>
                          </a:solidFill>
                          <a:latin typeface="Cambria"/>
                        </a:rPr>
                        <a:t>7.2.2</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Customer focus</a:t>
                      </a:r>
                      <a:r>
                        <a:rPr lang="en-US" sz="1200" b="0" i="0" u="none" strike="noStrike">
                          <a:solidFill>
                            <a:srgbClr val="000000"/>
                          </a:solidFill>
                          <a:latin typeface="Times New Roman"/>
                        </a:rPr>
                        <a:t> </a:t>
                      </a:r>
                      <a:r>
                        <a:rPr lang="en-US" sz="1200" b="0" i="0" u="none" strike="noStrike">
                          <a:solidFill>
                            <a:srgbClr val="000000"/>
                          </a:solidFill>
                          <a:latin typeface="Maiandra GD"/>
                        </a:rPr>
                        <a:t>Determination of</a:t>
                      </a:r>
                      <a:r>
                        <a:rPr lang="en-US" sz="1200" b="0" i="0" u="none" strike="noStrike">
                          <a:solidFill>
                            <a:srgbClr val="000000"/>
                          </a:solidFill>
                          <a:latin typeface="Times New Roman"/>
                        </a:rPr>
                        <a:t> </a:t>
                      </a:r>
                      <a:r>
                        <a:rPr lang="en-US" sz="1200" b="0" i="0" u="none" strike="noStrike">
                          <a:solidFill>
                            <a:srgbClr val="000000"/>
                          </a:solidFill>
                          <a:latin typeface="Maiandra GD"/>
                        </a:rPr>
                        <a:t>requirements related to the</a:t>
                      </a:r>
                      <a:r>
                        <a:rPr lang="en-US" sz="1200" b="0" i="0" u="none" strike="noStrike">
                          <a:solidFill>
                            <a:srgbClr val="000000"/>
                          </a:solidFill>
                          <a:latin typeface="Times New Roman"/>
                        </a:rPr>
                        <a:t> </a:t>
                      </a:r>
                      <a:r>
                        <a:rPr lang="en-US" sz="1200" b="0" i="0" u="none" strike="noStrike">
                          <a:solidFill>
                            <a:srgbClr val="000000"/>
                          </a:solidFill>
                          <a:latin typeface="Maiandra GD"/>
                        </a:rPr>
                        <a:t>product</a:t>
                      </a:r>
                      <a:br>
                        <a:rPr lang="en-US" sz="1200" b="0" i="0" u="none" strike="noStrike">
                          <a:solidFill>
                            <a:srgbClr val="000000"/>
                          </a:solidFill>
                          <a:latin typeface="Maiandra GD"/>
                        </a:rPr>
                      </a:br>
                      <a:r>
                        <a:rPr lang="en-US" sz="1200" b="0" i="0" u="none" strike="noStrike">
                          <a:solidFill>
                            <a:srgbClr val="000000"/>
                          </a:solidFill>
                          <a:latin typeface="Maiandra GD"/>
                        </a:rPr>
                        <a:t>Review of requirements</a:t>
                      </a:r>
                      <a:r>
                        <a:rPr lang="en-US" sz="1200" b="0" i="0" u="none" strike="noStrike">
                          <a:solidFill>
                            <a:srgbClr val="000000"/>
                          </a:solidFill>
                          <a:latin typeface="Times New Roman"/>
                        </a:rPr>
                        <a:t> </a:t>
                      </a:r>
                      <a:r>
                        <a:rPr lang="en-US" sz="1200" b="0" i="0" u="none" strike="noStrike">
                          <a:solidFill>
                            <a:srgbClr val="000000"/>
                          </a:solidFill>
                          <a:latin typeface="Maiandra GD"/>
                        </a:rPr>
                        <a:t>related to the product</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03744">
                <a:tc>
                  <a:txBody>
                    <a:bodyPr/>
                    <a:lstStyle/>
                    <a:p>
                      <a:pPr algn="l" fontAlgn="t"/>
                      <a:r>
                        <a:rPr lang="en-US" sz="1200" b="1" i="0" u="none" strike="noStrike" dirty="0">
                          <a:solidFill>
                            <a:srgbClr val="000000"/>
                          </a:solidFill>
                          <a:latin typeface="Cambria"/>
                        </a:rPr>
                        <a:t>4.3.2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Legal and other</a:t>
                      </a:r>
                      <a:r>
                        <a:rPr lang="en-US" sz="1200" b="0" i="0" u="none" strike="noStrike">
                          <a:solidFill>
                            <a:srgbClr val="000000"/>
                          </a:solidFill>
                          <a:latin typeface="Times New Roman"/>
                        </a:rPr>
                        <a:t> </a:t>
                      </a:r>
                      <a:r>
                        <a:rPr lang="en-US" sz="1200" b="0" i="0" u="none" strike="noStrike">
                          <a:solidFill>
                            <a:srgbClr val="000000"/>
                          </a:solidFill>
                          <a:latin typeface="Maiandra GD"/>
                        </a:rPr>
                        <a:t>requirements</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4.3.2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Legal and other</a:t>
                      </a:r>
                      <a:r>
                        <a:rPr lang="en-US" sz="1200" b="0" i="0" u="none" strike="noStrike">
                          <a:solidFill>
                            <a:srgbClr val="000000"/>
                          </a:solidFill>
                          <a:latin typeface="Times New Roman"/>
                        </a:rPr>
                        <a:t> </a:t>
                      </a:r>
                      <a:r>
                        <a:rPr lang="en-US" sz="1200" b="0" i="0" u="none" strike="noStrike">
                          <a:solidFill>
                            <a:srgbClr val="000000"/>
                          </a:solidFill>
                          <a:latin typeface="Maiandra GD"/>
                        </a:rPr>
                        <a:t>requirements</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5.2</a:t>
                      </a:r>
                      <a:br>
                        <a:rPr lang="en-US" sz="1200" b="1" i="0" u="none" strike="noStrike">
                          <a:solidFill>
                            <a:srgbClr val="000000"/>
                          </a:solidFill>
                          <a:latin typeface="Cambria"/>
                        </a:rPr>
                      </a:br>
                      <a:r>
                        <a:rPr lang="en-US" sz="1200" b="1" i="0" u="none" strike="noStrike">
                          <a:solidFill>
                            <a:srgbClr val="000000"/>
                          </a:solidFill>
                          <a:latin typeface="Cambria"/>
                        </a:rPr>
                        <a:t>7.2.1</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Customer focus</a:t>
                      </a:r>
                      <a:r>
                        <a:rPr lang="en-US" sz="1200" b="0" i="0" u="none" strike="noStrike">
                          <a:solidFill>
                            <a:srgbClr val="000000"/>
                          </a:solidFill>
                          <a:latin typeface="Times New Roman"/>
                        </a:rPr>
                        <a:t> </a:t>
                      </a:r>
                      <a:r>
                        <a:rPr lang="en-US" sz="1200" b="0" i="0" u="none" strike="noStrike">
                          <a:solidFill>
                            <a:srgbClr val="000000"/>
                          </a:solidFill>
                          <a:latin typeface="Maiandra GD"/>
                        </a:rPr>
                        <a:t>Determination of</a:t>
                      </a:r>
                      <a:r>
                        <a:rPr lang="en-US" sz="1200" b="0" i="0" u="none" strike="noStrike">
                          <a:solidFill>
                            <a:srgbClr val="000000"/>
                          </a:solidFill>
                          <a:latin typeface="Times New Roman"/>
                        </a:rPr>
                        <a:t> </a:t>
                      </a:r>
                      <a:r>
                        <a:rPr lang="en-US" sz="1200" b="0" i="0" u="none" strike="noStrike">
                          <a:solidFill>
                            <a:srgbClr val="000000"/>
                          </a:solidFill>
                          <a:latin typeface="Maiandra GD"/>
                        </a:rPr>
                        <a:t>requirements related to the</a:t>
                      </a:r>
                      <a:r>
                        <a:rPr lang="en-US" sz="1200" b="0" i="0" u="none" strike="noStrike">
                          <a:solidFill>
                            <a:srgbClr val="000000"/>
                          </a:solidFill>
                          <a:latin typeface="Times New Roman"/>
                        </a:rPr>
                        <a:t> </a:t>
                      </a:r>
                      <a:r>
                        <a:rPr lang="en-US" sz="1200" b="0" i="0" u="none" strike="noStrike">
                          <a:solidFill>
                            <a:srgbClr val="000000"/>
                          </a:solidFill>
                          <a:latin typeface="Maiandra GD"/>
                        </a:rPr>
                        <a:t>product</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5460">
                <a:tc>
                  <a:txBody>
                    <a:bodyPr/>
                    <a:lstStyle/>
                    <a:p>
                      <a:pPr algn="l" fontAlgn="t"/>
                      <a:r>
                        <a:rPr lang="en-US" sz="1200" b="1" i="0" u="none" strike="noStrike" dirty="0">
                          <a:solidFill>
                            <a:srgbClr val="000000"/>
                          </a:solidFill>
                          <a:latin typeface="Cambria"/>
                        </a:rPr>
                        <a:t>4.3.3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Objectives and</a:t>
                      </a:r>
                      <a:r>
                        <a:rPr lang="en-US" sz="1200" b="0" i="0" u="none" strike="noStrike">
                          <a:solidFill>
                            <a:srgbClr val="000000"/>
                          </a:solidFill>
                          <a:latin typeface="Times New Roman"/>
                        </a:rPr>
                        <a:t> </a:t>
                      </a:r>
                      <a:r>
                        <a:rPr lang="en-US" sz="1200" b="0" i="0" u="none" strike="noStrike">
                          <a:solidFill>
                            <a:srgbClr val="000000"/>
                          </a:solidFill>
                          <a:latin typeface="Maiandra GD"/>
                        </a:rPr>
                        <a:t>programme(s)</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4.3.3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Objectives, targets and</a:t>
                      </a:r>
                      <a:r>
                        <a:rPr lang="en-US" sz="1200" b="0" i="0" u="none" strike="noStrike" dirty="0">
                          <a:solidFill>
                            <a:srgbClr val="000000"/>
                          </a:solidFill>
                          <a:latin typeface="Times New Roman"/>
                        </a:rPr>
                        <a:t> </a:t>
                      </a:r>
                      <a:r>
                        <a:rPr lang="en-US" sz="1200" b="0" i="0" u="none" strike="noStrike" dirty="0" err="1">
                          <a:solidFill>
                            <a:srgbClr val="000000"/>
                          </a:solidFill>
                          <a:latin typeface="Maiandra GD"/>
                        </a:rPr>
                        <a:t>programme</a:t>
                      </a:r>
                      <a:r>
                        <a:rPr lang="en-US" sz="1200" b="0" i="0" u="none" strike="noStrike" dirty="0">
                          <a:solidFill>
                            <a:srgbClr val="000000"/>
                          </a:solidFill>
                          <a:latin typeface="Maiandra GD"/>
                        </a:rPr>
                        <a:t>(s)</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5.4.1</a:t>
                      </a:r>
                      <a:br>
                        <a:rPr lang="en-US" sz="1200" b="1" i="0" u="none" strike="noStrike">
                          <a:solidFill>
                            <a:srgbClr val="000000"/>
                          </a:solidFill>
                          <a:latin typeface="Cambria"/>
                        </a:rPr>
                      </a:br>
                      <a:r>
                        <a:rPr lang="en-US" sz="1200" b="1" i="0" u="none" strike="noStrike">
                          <a:solidFill>
                            <a:srgbClr val="000000"/>
                          </a:solidFill>
                          <a:latin typeface="Cambria"/>
                        </a:rPr>
                        <a:t>5.4.2</a:t>
                      </a:r>
                      <a:br>
                        <a:rPr lang="en-US" sz="1200" b="1" i="0" u="none" strike="noStrike">
                          <a:solidFill>
                            <a:srgbClr val="000000"/>
                          </a:solidFill>
                          <a:latin typeface="Cambria"/>
                        </a:rPr>
                      </a:br>
                      <a:r>
                        <a:rPr lang="en-US" sz="1200" b="1" i="0" u="none" strike="noStrike">
                          <a:solidFill>
                            <a:srgbClr val="000000"/>
                          </a:solidFill>
                          <a:latin typeface="Cambria"/>
                        </a:rPr>
                        <a:t>8.5.1</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Quality objectives</a:t>
                      </a:r>
                      <a:br>
                        <a:rPr lang="en-US" sz="1200" b="0" i="0" u="none" strike="noStrike">
                          <a:solidFill>
                            <a:srgbClr val="000000"/>
                          </a:solidFill>
                          <a:latin typeface="Maiandra GD"/>
                        </a:rPr>
                      </a:br>
                      <a:r>
                        <a:rPr lang="en-US" sz="1200" b="0" i="0" u="none" strike="noStrike">
                          <a:solidFill>
                            <a:srgbClr val="000000"/>
                          </a:solidFill>
                          <a:latin typeface="Maiandra GD"/>
                        </a:rPr>
                        <a:t>Quality management system</a:t>
                      </a:r>
                      <a:r>
                        <a:rPr lang="en-US" sz="1200" b="0" i="0" u="none" strike="noStrike">
                          <a:solidFill>
                            <a:srgbClr val="000000"/>
                          </a:solidFill>
                          <a:latin typeface="Times New Roman"/>
                        </a:rPr>
                        <a:t> </a:t>
                      </a:r>
                      <a:r>
                        <a:rPr lang="en-US" sz="1200" b="0" i="0" u="none" strike="noStrike">
                          <a:solidFill>
                            <a:srgbClr val="000000"/>
                          </a:solidFill>
                          <a:latin typeface="Maiandra GD"/>
                        </a:rPr>
                        <a:t>planning</a:t>
                      </a:r>
                      <a:br>
                        <a:rPr lang="en-US" sz="1200" b="0" i="0" u="none" strike="noStrike">
                          <a:solidFill>
                            <a:srgbClr val="000000"/>
                          </a:solidFill>
                          <a:latin typeface="Maiandra GD"/>
                        </a:rPr>
                      </a:br>
                      <a:r>
                        <a:rPr lang="en-US" sz="1200" b="0" i="0" u="none" strike="noStrike">
                          <a:solidFill>
                            <a:srgbClr val="000000"/>
                          </a:solidFill>
                          <a:latin typeface="Maiandra GD"/>
                        </a:rPr>
                        <a:t>Continual improvement</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5639">
                <a:tc>
                  <a:txBody>
                    <a:bodyPr/>
                    <a:lstStyle/>
                    <a:p>
                      <a:pPr algn="l" fontAlgn="t"/>
                      <a:r>
                        <a:rPr lang="en-US" sz="1200" b="1" i="0" u="none" strike="noStrike" dirty="0">
                          <a:solidFill>
                            <a:srgbClr val="000000"/>
                          </a:solidFill>
                          <a:latin typeface="Cambria"/>
                        </a:rPr>
                        <a:t>4.4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Implementation and</a:t>
                      </a:r>
                      <a:r>
                        <a:rPr lang="en-US" sz="1200" b="0" i="0" u="none" strike="noStrike">
                          <a:solidFill>
                            <a:srgbClr val="000000"/>
                          </a:solidFill>
                          <a:latin typeface="Times New Roman"/>
                        </a:rPr>
                        <a:t> </a:t>
                      </a:r>
                      <a:r>
                        <a:rPr lang="en-US" sz="1200" b="0" i="0" u="none" strike="noStrike">
                          <a:solidFill>
                            <a:srgbClr val="000000"/>
                          </a:solidFill>
                          <a:latin typeface="Maiandra GD"/>
                        </a:rPr>
                        <a:t>operation (title only)</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Implementation and</a:t>
                      </a:r>
                      <a:r>
                        <a:rPr lang="en-US" sz="1200" b="0" i="0" u="none" strike="noStrike">
                          <a:solidFill>
                            <a:srgbClr val="000000"/>
                          </a:solidFill>
                          <a:latin typeface="Times New Roman"/>
                        </a:rPr>
                        <a:t> </a:t>
                      </a:r>
                      <a:r>
                        <a:rPr lang="en-US" sz="1200" b="0" i="0" u="none" strike="noStrike">
                          <a:solidFill>
                            <a:srgbClr val="000000"/>
                          </a:solidFill>
                          <a:latin typeface="Maiandra GD"/>
                        </a:rPr>
                        <a:t>operation (title only)</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7</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Product realization (title</a:t>
                      </a:r>
                      <a:r>
                        <a:rPr lang="en-US" sz="1200" b="0" i="0" u="none" strike="noStrike">
                          <a:solidFill>
                            <a:srgbClr val="000000"/>
                          </a:solidFill>
                          <a:latin typeface="Times New Roman"/>
                        </a:rPr>
                        <a:t> </a:t>
                      </a:r>
                      <a:r>
                        <a:rPr lang="en-US" sz="1200" b="0" i="0" u="none" strike="noStrike">
                          <a:solidFill>
                            <a:srgbClr val="000000"/>
                          </a:solidFill>
                          <a:latin typeface="Maiandra GD"/>
                        </a:rPr>
                        <a:t>only)</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51434">
                <a:tc>
                  <a:txBody>
                    <a:bodyPr/>
                    <a:lstStyle/>
                    <a:p>
                      <a:pPr algn="l" fontAlgn="t"/>
                      <a:r>
                        <a:rPr lang="en-US" sz="1200" b="1" i="0" u="none" strike="noStrike" dirty="0">
                          <a:solidFill>
                            <a:srgbClr val="000000"/>
                          </a:solidFill>
                          <a:latin typeface="Cambria"/>
                        </a:rPr>
                        <a:t>4.4.1</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Resources, roles,</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responsibility,</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accountability and</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authority</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200" b="1" i="0" u="none" strike="noStrike" dirty="0">
                          <a:solidFill>
                            <a:srgbClr val="000000"/>
                          </a:solidFill>
                          <a:latin typeface="Cambria"/>
                        </a:rPr>
                        <a:t>4.4.1</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200" b="0" i="0" u="none" strike="noStrike" dirty="0">
                          <a:solidFill>
                            <a:srgbClr val="000000"/>
                          </a:solidFill>
                          <a:latin typeface="Maiandra GD"/>
                        </a:rPr>
                        <a:t>Resources, roles,</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responsibility and</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authority</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200" b="1" i="0" u="none" strike="noStrike" dirty="0">
                          <a:solidFill>
                            <a:srgbClr val="000000"/>
                          </a:solidFill>
                          <a:latin typeface="Cambria"/>
                        </a:rPr>
                        <a:t>5.1</a:t>
                      </a:r>
                      <a:br>
                        <a:rPr lang="en-US" sz="1200" b="1" i="0" u="none" strike="noStrike" dirty="0">
                          <a:solidFill>
                            <a:srgbClr val="000000"/>
                          </a:solidFill>
                          <a:latin typeface="Cambria"/>
                        </a:rPr>
                      </a:br>
                      <a:r>
                        <a:rPr lang="en-US" sz="1200" b="1" i="0" u="none" strike="noStrike" dirty="0">
                          <a:solidFill>
                            <a:srgbClr val="000000"/>
                          </a:solidFill>
                          <a:latin typeface="Cambria"/>
                        </a:rPr>
                        <a:t>5.5.1</a:t>
                      </a:r>
                      <a:br>
                        <a:rPr lang="en-US" sz="1200" b="1" i="0" u="none" strike="noStrike" dirty="0">
                          <a:solidFill>
                            <a:srgbClr val="000000"/>
                          </a:solidFill>
                          <a:latin typeface="Cambria"/>
                        </a:rPr>
                      </a:br>
                      <a:r>
                        <a:rPr lang="en-US" sz="1200" b="1" i="0" u="none" strike="noStrike" dirty="0">
                          <a:solidFill>
                            <a:srgbClr val="000000"/>
                          </a:solidFill>
                          <a:latin typeface="Cambria"/>
                        </a:rPr>
                        <a:t>5.5.2</a:t>
                      </a:r>
                      <a:br>
                        <a:rPr lang="en-US" sz="1200" b="1" i="0" u="none" strike="noStrike" dirty="0">
                          <a:solidFill>
                            <a:srgbClr val="000000"/>
                          </a:solidFill>
                          <a:latin typeface="Cambria"/>
                        </a:rPr>
                      </a:br>
                      <a:r>
                        <a:rPr lang="en-US" sz="1200" b="1" i="0" u="none" strike="noStrike" dirty="0">
                          <a:solidFill>
                            <a:srgbClr val="000000"/>
                          </a:solidFill>
                          <a:latin typeface="Cambria"/>
                        </a:rPr>
                        <a:t>6.1</a:t>
                      </a:r>
                      <a:br>
                        <a:rPr lang="en-US" sz="1200" b="1" i="0" u="none" strike="noStrike" dirty="0">
                          <a:solidFill>
                            <a:srgbClr val="000000"/>
                          </a:solidFill>
                          <a:latin typeface="Cambria"/>
                        </a:rPr>
                      </a:br>
                      <a:r>
                        <a:rPr lang="en-US" sz="1200" b="1" i="0" u="none" strike="noStrike" dirty="0">
                          <a:solidFill>
                            <a:srgbClr val="000000"/>
                          </a:solidFill>
                          <a:latin typeface="Cambria"/>
                        </a:rPr>
                        <a:t>6.3</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Management  commitment</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Responsibility and authority</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Management representative</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Provision of resources</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Infrastructure</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41F3DE9-3587-4706-9F6B-50DCA2072C0A}" type="slidenum">
              <a:rPr lang="en-US"/>
              <a:pPr>
                <a:defRPr/>
              </a:pPr>
              <a:t>16</a:t>
            </a:fld>
            <a:endParaRPr lang="en-US"/>
          </a:p>
        </p:txBody>
      </p:sp>
      <p:graphicFrame>
        <p:nvGraphicFramePr>
          <p:cNvPr id="3" name="Table 2"/>
          <p:cNvGraphicFramePr>
            <a:graphicFrameLocks noGrp="1"/>
          </p:cNvGraphicFramePr>
          <p:nvPr/>
        </p:nvGraphicFramePr>
        <p:xfrm>
          <a:off x="228600" y="228600"/>
          <a:ext cx="8686801" cy="6450302"/>
        </p:xfrm>
        <a:graphic>
          <a:graphicData uri="http://schemas.openxmlformats.org/drawingml/2006/table">
            <a:tbl>
              <a:tblPr/>
              <a:tblGrid>
                <a:gridCol w="432837"/>
                <a:gridCol w="1731349"/>
                <a:gridCol w="336650"/>
                <a:gridCol w="2308465"/>
                <a:gridCol w="441855"/>
                <a:gridCol w="3435645"/>
              </a:tblGrid>
              <a:tr h="246381">
                <a:tc gridSpan="2">
                  <a:txBody>
                    <a:bodyPr/>
                    <a:lstStyle/>
                    <a:p>
                      <a:pPr algn="l" fontAlgn="t"/>
                      <a:r>
                        <a:rPr lang="en-US" sz="1200" b="1" i="0" u="none" strike="noStrike" dirty="0">
                          <a:solidFill>
                            <a:srgbClr val="000000"/>
                          </a:solidFill>
                          <a:latin typeface="Cambria"/>
                        </a:rPr>
                        <a:t>OHSAS 18001:2007</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200" b="1" i="0" u="none" strike="noStrike">
                          <a:solidFill>
                            <a:srgbClr val="000000"/>
                          </a:solidFill>
                          <a:latin typeface="Cambria"/>
                        </a:rPr>
                        <a:t>ISO 14001:2004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200" b="1" i="0" u="none" strike="noStrike">
                          <a:solidFill>
                            <a:srgbClr val="000000"/>
                          </a:solidFill>
                          <a:latin typeface="Cambria"/>
                        </a:rPr>
                        <a:t>ISO 9001:2000</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591313">
                <a:tc>
                  <a:txBody>
                    <a:bodyPr/>
                    <a:lstStyle/>
                    <a:p>
                      <a:pPr algn="l" fontAlgn="t"/>
                      <a:r>
                        <a:rPr lang="en-US" sz="1200" b="1" i="0" u="none" strike="noStrike" dirty="0">
                          <a:solidFill>
                            <a:srgbClr val="000000"/>
                          </a:solidFill>
                          <a:latin typeface="Cambria"/>
                        </a:rPr>
                        <a:t>4.4.2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Competence, training</a:t>
                      </a:r>
                      <a:r>
                        <a:rPr lang="en-US" sz="1200" b="0" i="0" u="none" strike="noStrike">
                          <a:solidFill>
                            <a:srgbClr val="000000"/>
                          </a:solidFill>
                          <a:latin typeface="Times New Roman"/>
                        </a:rPr>
                        <a:t> </a:t>
                      </a:r>
                      <a:r>
                        <a:rPr lang="en-US" sz="1200" b="0" i="0" u="none" strike="noStrike">
                          <a:solidFill>
                            <a:srgbClr val="000000"/>
                          </a:solidFill>
                          <a:latin typeface="Maiandra GD"/>
                        </a:rPr>
                        <a:t>and awareness</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4.4.2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Competence, training and</a:t>
                      </a:r>
                      <a:r>
                        <a:rPr lang="en-US" sz="1200" b="0" i="0" u="none" strike="noStrike">
                          <a:solidFill>
                            <a:srgbClr val="000000"/>
                          </a:solidFill>
                          <a:latin typeface="Times New Roman"/>
                        </a:rPr>
                        <a:t> </a:t>
                      </a:r>
                      <a:r>
                        <a:rPr lang="en-US" sz="1200" b="0" i="0" u="none" strike="noStrike">
                          <a:solidFill>
                            <a:srgbClr val="000000"/>
                          </a:solidFill>
                          <a:latin typeface="Maiandra GD"/>
                        </a:rPr>
                        <a:t>awareness</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6.2.1</a:t>
                      </a:r>
                      <a:br>
                        <a:rPr lang="en-US" sz="1200" b="1" i="0" u="none" strike="noStrike">
                          <a:solidFill>
                            <a:srgbClr val="000000"/>
                          </a:solidFill>
                          <a:latin typeface="Cambria"/>
                        </a:rPr>
                      </a:br>
                      <a:r>
                        <a:rPr lang="en-US" sz="1200" b="1" i="0" u="none" strike="noStrike">
                          <a:solidFill>
                            <a:srgbClr val="000000"/>
                          </a:solidFill>
                          <a:latin typeface="Cambria"/>
                        </a:rPr>
                        <a:t>6.2.2</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(Human resources) General</a:t>
                      </a:r>
                      <a:r>
                        <a:rPr lang="en-US" sz="1200" b="0" i="0" u="none" strike="noStrike">
                          <a:solidFill>
                            <a:srgbClr val="000000"/>
                          </a:solidFill>
                          <a:latin typeface="Times New Roman"/>
                        </a:rPr>
                        <a:t> </a:t>
                      </a:r>
                      <a:r>
                        <a:rPr lang="en-US" sz="1200" b="0" i="0" u="none" strike="noStrike">
                          <a:solidFill>
                            <a:srgbClr val="000000"/>
                          </a:solidFill>
                          <a:latin typeface="Maiandra GD"/>
                        </a:rPr>
                        <a:t>Competence, awareness and</a:t>
                      </a:r>
                      <a:r>
                        <a:rPr lang="en-US" sz="1200" b="0" i="0" u="none" strike="noStrike">
                          <a:solidFill>
                            <a:srgbClr val="000000"/>
                          </a:solidFill>
                          <a:latin typeface="Times New Roman"/>
                        </a:rPr>
                        <a:t> </a:t>
                      </a:r>
                      <a:r>
                        <a:rPr lang="en-US" sz="1200" b="0" i="0" u="none" strike="noStrike">
                          <a:solidFill>
                            <a:srgbClr val="000000"/>
                          </a:solidFill>
                          <a:latin typeface="Maiandra GD"/>
                        </a:rPr>
                        <a:t>training</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0590">
                <a:tc>
                  <a:txBody>
                    <a:bodyPr/>
                    <a:lstStyle/>
                    <a:p>
                      <a:pPr algn="l" fontAlgn="t"/>
                      <a:r>
                        <a:rPr lang="en-US" sz="1200" b="1" i="0" u="none" strike="noStrike" dirty="0">
                          <a:solidFill>
                            <a:srgbClr val="000000"/>
                          </a:solidFill>
                          <a:latin typeface="Cambria"/>
                        </a:rPr>
                        <a:t>4.4.3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Communication,</a:t>
                      </a:r>
                      <a:r>
                        <a:rPr lang="en-US" sz="1200" b="0" i="0" u="none" strike="noStrike">
                          <a:solidFill>
                            <a:srgbClr val="000000"/>
                          </a:solidFill>
                          <a:latin typeface="Times New Roman"/>
                        </a:rPr>
                        <a:t> </a:t>
                      </a:r>
                      <a:r>
                        <a:rPr lang="en-US" sz="1200" b="0" i="0" u="none" strike="noStrike">
                          <a:solidFill>
                            <a:srgbClr val="000000"/>
                          </a:solidFill>
                          <a:latin typeface="Maiandra GD"/>
                        </a:rPr>
                        <a:t>participation and</a:t>
                      </a:r>
                      <a:r>
                        <a:rPr lang="en-US" sz="1200" b="0" i="0" u="none" strike="noStrike">
                          <a:solidFill>
                            <a:srgbClr val="000000"/>
                          </a:solidFill>
                          <a:latin typeface="Times New Roman"/>
                        </a:rPr>
                        <a:t> </a:t>
                      </a:r>
                      <a:r>
                        <a:rPr lang="en-US" sz="1200" b="0" i="0" u="none" strike="noStrike">
                          <a:solidFill>
                            <a:srgbClr val="000000"/>
                          </a:solidFill>
                          <a:latin typeface="Maiandra GD"/>
                        </a:rPr>
                        <a:t>consultation</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4.4.3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Communication</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5.5.3</a:t>
                      </a:r>
                      <a:br>
                        <a:rPr lang="en-US" sz="1200" b="1" i="0" u="none" strike="noStrike">
                          <a:solidFill>
                            <a:srgbClr val="000000"/>
                          </a:solidFill>
                          <a:latin typeface="Cambria"/>
                        </a:rPr>
                      </a:br>
                      <a:r>
                        <a:rPr lang="en-US" sz="1200" b="1" i="0" u="none" strike="noStrike">
                          <a:solidFill>
                            <a:srgbClr val="000000"/>
                          </a:solidFill>
                          <a:latin typeface="Cambria"/>
                        </a:rPr>
                        <a:t>7.2.3</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Internal communication</a:t>
                      </a:r>
                      <a:r>
                        <a:rPr lang="en-US" sz="1200" b="0" i="0" u="none" strike="noStrike">
                          <a:solidFill>
                            <a:srgbClr val="000000"/>
                          </a:solidFill>
                          <a:latin typeface="Times New Roman"/>
                        </a:rPr>
                        <a:t> </a:t>
                      </a:r>
                      <a:r>
                        <a:rPr lang="en-US" sz="1200" b="0" i="0" u="none" strike="noStrike">
                          <a:solidFill>
                            <a:srgbClr val="000000"/>
                          </a:solidFill>
                          <a:latin typeface="Maiandra GD"/>
                        </a:rPr>
                        <a:t>Customer communication</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8848">
                <a:tc>
                  <a:txBody>
                    <a:bodyPr/>
                    <a:lstStyle/>
                    <a:p>
                      <a:pPr algn="l" fontAlgn="t"/>
                      <a:r>
                        <a:rPr lang="en-US" sz="1200" b="1" i="0" u="none" strike="noStrike" dirty="0">
                          <a:solidFill>
                            <a:srgbClr val="000000"/>
                          </a:solidFill>
                          <a:latin typeface="Cambria"/>
                        </a:rPr>
                        <a:t>4.4.4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Documentation</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4.4.4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Documentation</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4.2.1</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(Documentation requirements)</a:t>
                      </a:r>
                      <a:r>
                        <a:rPr lang="en-US" sz="1200" b="0" i="0" u="none" strike="noStrike">
                          <a:solidFill>
                            <a:srgbClr val="000000"/>
                          </a:solidFill>
                          <a:latin typeface="Times New Roman"/>
                        </a:rPr>
                        <a:t> </a:t>
                      </a:r>
                      <a:r>
                        <a:rPr lang="en-US" sz="1200" b="0" i="0" u="none" strike="noStrike">
                          <a:solidFill>
                            <a:srgbClr val="000000"/>
                          </a:solidFill>
                          <a:latin typeface="Maiandra GD"/>
                        </a:rPr>
                        <a:t>General</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6381">
                <a:tc>
                  <a:txBody>
                    <a:bodyPr/>
                    <a:lstStyle/>
                    <a:p>
                      <a:pPr algn="l" fontAlgn="t"/>
                      <a:r>
                        <a:rPr lang="en-US" sz="1200" b="1" i="0" u="none" strike="noStrike" dirty="0">
                          <a:solidFill>
                            <a:srgbClr val="000000"/>
                          </a:solidFill>
                          <a:latin typeface="Cambria"/>
                        </a:rPr>
                        <a:t>4.4.5</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Control of documents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4.4.5</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Control of documents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4.2.3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Control of documents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53122">
                <a:tc>
                  <a:txBody>
                    <a:bodyPr/>
                    <a:lstStyle/>
                    <a:p>
                      <a:pPr algn="l" fontAlgn="t"/>
                      <a:r>
                        <a:rPr lang="en-US" sz="1200" b="1" i="0" u="none" strike="noStrike" dirty="0">
                          <a:solidFill>
                            <a:srgbClr val="000000"/>
                          </a:solidFill>
                          <a:latin typeface="Cambria"/>
                        </a:rPr>
                        <a:t>4.4.6</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Operational control</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4.4.6</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Operational control</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7.1</a:t>
                      </a:r>
                      <a:br>
                        <a:rPr lang="en-US" sz="1200" b="1" i="0" u="none" strike="noStrike">
                          <a:solidFill>
                            <a:srgbClr val="000000"/>
                          </a:solidFill>
                          <a:latin typeface="Cambria"/>
                        </a:rPr>
                      </a:br>
                      <a:r>
                        <a:rPr lang="en-US" sz="1200" b="1" i="0" u="none" strike="noStrike">
                          <a:solidFill>
                            <a:srgbClr val="000000"/>
                          </a:solidFill>
                          <a:latin typeface="Cambria"/>
                        </a:rPr>
                        <a:t>7.2</a:t>
                      </a:r>
                      <a:br>
                        <a:rPr lang="en-US" sz="1200" b="1" i="0" u="none" strike="noStrike">
                          <a:solidFill>
                            <a:srgbClr val="000000"/>
                          </a:solidFill>
                          <a:latin typeface="Cambria"/>
                        </a:rPr>
                      </a:br>
                      <a:r>
                        <a:rPr lang="en-US" sz="1200" b="1" i="0" u="none" strike="noStrike">
                          <a:solidFill>
                            <a:srgbClr val="000000"/>
                          </a:solidFill>
                          <a:latin typeface="Cambria"/>
                        </a:rPr>
                        <a:t>7.2.1</a:t>
                      </a:r>
                      <a:br>
                        <a:rPr lang="en-US" sz="1200" b="1" i="0" u="none" strike="noStrike">
                          <a:solidFill>
                            <a:srgbClr val="000000"/>
                          </a:solidFill>
                          <a:latin typeface="Cambria"/>
                        </a:rPr>
                      </a:br>
                      <a:r>
                        <a:rPr lang="en-US" sz="1200" b="1" i="0" u="none" strike="noStrike">
                          <a:solidFill>
                            <a:srgbClr val="000000"/>
                          </a:solidFill>
                          <a:latin typeface="Cambria"/>
                        </a:rPr>
                        <a:t>7.2.2</a:t>
                      </a:r>
                      <a:br>
                        <a:rPr lang="en-US" sz="1200" b="1" i="0" u="none" strike="noStrike">
                          <a:solidFill>
                            <a:srgbClr val="000000"/>
                          </a:solidFill>
                          <a:latin typeface="Cambria"/>
                        </a:rPr>
                      </a:br>
                      <a:r>
                        <a:rPr lang="en-US" sz="1200" b="1" i="0" u="none" strike="noStrike">
                          <a:solidFill>
                            <a:srgbClr val="000000"/>
                          </a:solidFill>
                          <a:latin typeface="Cambria"/>
                        </a:rPr>
                        <a:t>7.3.1</a:t>
                      </a:r>
                      <a:br>
                        <a:rPr lang="en-US" sz="1200" b="1" i="0" u="none" strike="noStrike">
                          <a:solidFill>
                            <a:srgbClr val="000000"/>
                          </a:solidFill>
                          <a:latin typeface="Cambria"/>
                        </a:rPr>
                      </a:br>
                      <a:r>
                        <a:rPr lang="en-US" sz="1200" b="1" i="0" u="none" strike="noStrike">
                          <a:solidFill>
                            <a:srgbClr val="000000"/>
                          </a:solidFill>
                          <a:latin typeface="Cambria"/>
                        </a:rPr>
                        <a:t>7.3.2</a:t>
                      </a:r>
                      <a:br>
                        <a:rPr lang="en-US" sz="1200" b="1" i="0" u="none" strike="noStrike">
                          <a:solidFill>
                            <a:srgbClr val="000000"/>
                          </a:solidFill>
                          <a:latin typeface="Cambria"/>
                        </a:rPr>
                      </a:br>
                      <a:r>
                        <a:rPr lang="en-US" sz="1200" b="1" i="0" u="none" strike="noStrike">
                          <a:solidFill>
                            <a:srgbClr val="000000"/>
                          </a:solidFill>
                          <a:latin typeface="Cambria"/>
                        </a:rPr>
                        <a:t>7.3.3</a:t>
                      </a:r>
                      <a:br>
                        <a:rPr lang="en-US" sz="1200" b="1" i="0" u="none" strike="noStrike">
                          <a:solidFill>
                            <a:srgbClr val="000000"/>
                          </a:solidFill>
                          <a:latin typeface="Cambria"/>
                        </a:rPr>
                      </a:br>
                      <a:r>
                        <a:rPr lang="en-US" sz="1200" b="1" i="0" u="none" strike="noStrike">
                          <a:solidFill>
                            <a:srgbClr val="000000"/>
                          </a:solidFill>
                          <a:latin typeface="Cambria"/>
                        </a:rPr>
                        <a:t>7.3.4</a:t>
                      </a:r>
                      <a:br>
                        <a:rPr lang="en-US" sz="1200" b="1" i="0" u="none" strike="noStrike">
                          <a:solidFill>
                            <a:srgbClr val="000000"/>
                          </a:solidFill>
                          <a:latin typeface="Cambria"/>
                        </a:rPr>
                      </a:br>
                      <a:r>
                        <a:rPr lang="en-US" sz="1200" b="1" i="0" u="none" strike="noStrike">
                          <a:solidFill>
                            <a:srgbClr val="000000"/>
                          </a:solidFill>
                          <a:latin typeface="Cambria"/>
                        </a:rPr>
                        <a:t>7.3.5</a:t>
                      </a:r>
                      <a:br>
                        <a:rPr lang="en-US" sz="1200" b="1" i="0" u="none" strike="noStrike">
                          <a:solidFill>
                            <a:srgbClr val="000000"/>
                          </a:solidFill>
                          <a:latin typeface="Cambria"/>
                        </a:rPr>
                      </a:br>
                      <a:r>
                        <a:rPr lang="en-US" sz="1200" b="1" i="0" u="none" strike="noStrike">
                          <a:solidFill>
                            <a:srgbClr val="000000"/>
                          </a:solidFill>
                          <a:latin typeface="Cambria"/>
                        </a:rPr>
                        <a:t>7.3.6</a:t>
                      </a:r>
                      <a:br>
                        <a:rPr lang="en-US" sz="1200" b="1" i="0" u="none" strike="noStrike">
                          <a:solidFill>
                            <a:srgbClr val="000000"/>
                          </a:solidFill>
                          <a:latin typeface="Cambria"/>
                        </a:rPr>
                      </a:br>
                      <a:r>
                        <a:rPr lang="en-US" sz="1200" b="1" i="0" u="none" strike="noStrike">
                          <a:solidFill>
                            <a:srgbClr val="000000"/>
                          </a:solidFill>
                          <a:latin typeface="Cambria"/>
                        </a:rPr>
                        <a:t>7.3.7</a:t>
                      </a:r>
                      <a:br>
                        <a:rPr lang="en-US" sz="1200" b="1" i="0" u="none" strike="noStrike">
                          <a:solidFill>
                            <a:srgbClr val="000000"/>
                          </a:solidFill>
                          <a:latin typeface="Cambria"/>
                        </a:rPr>
                      </a:br>
                      <a:r>
                        <a:rPr lang="en-US" sz="1200" b="1" i="0" u="none" strike="noStrike">
                          <a:solidFill>
                            <a:srgbClr val="000000"/>
                          </a:solidFill>
                          <a:latin typeface="Cambria"/>
                        </a:rPr>
                        <a:t>7.4.1</a:t>
                      </a:r>
                      <a:br>
                        <a:rPr lang="en-US" sz="1200" b="1" i="0" u="none" strike="noStrike">
                          <a:solidFill>
                            <a:srgbClr val="000000"/>
                          </a:solidFill>
                          <a:latin typeface="Cambria"/>
                        </a:rPr>
                      </a:br>
                      <a:r>
                        <a:rPr lang="en-US" sz="1200" b="1" i="0" u="none" strike="noStrike">
                          <a:solidFill>
                            <a:srgbClr val="000000"/>
                          </a:solidFill>
                          <a:latin typeface="Cambria"/>
                        </a:rPr>
                        <a:t>7.4.2</a:t>
                      </a:r>
                      <a:br>
                        <a:rPr lang="en-US" sz="1200" b="1" i="0" u="none" strike="noStrike">
                          <a:solidFill>
                            <a:srgbClr val="000000"/>
                          </a:solidFill>
                          <a:latin typeface="Cambria"/>
                        </a:rPr>
                      </a:br>
                      <a:r>
                        <a:rPr lang="en-US" sz="1200" b="1" i="0" u="none" strike="noStrike">
                          <a:solidFill>
                            <a:srgbClr val="000000"/>
                          </a:solidFill>
                          <a:latin typeface="Cambria"/>
                        </a:rPr>
                        <a:t>7.4.3</a:t>
                      </a:r>
                      <a:br>
                        <a:rPr lang="en-US" sz="1200" b="1" i="0" u="none" strike="noStrike">
                          <a:solidFill>
                            <a:srgbClr val="000000"/>
                          </a:solidFill>
                          <a:latin typeface="Cambria"/>
                        </a:rPr>
                      </a:br>
                      <a:r>
                        <a:rPr lang="en-US" sz="1200" b="1" i="0" u="none" strike="noStrike">
                          <a:solidFill>
                            <a:srgbClr val="000000"/>
                          </a:solidFill>
                          <a:latin typeface="Cambria"/>
                        </a:rPr>
                        <a:t>7.5</a:t>
                      </a:r>
                      <a:br>
                        <a:rPr lang="en-US" sz="1200" b="1" i="0" u="none" strike="noStrike">
                          <a:solidFill>
                            <a:srgbClr val="000000"/>
                          </a:solidFill>
                          <a:latin typeface="Cambria"/>
                        </a:rPr>
                      </a:br>
                      <a:r>
                        <a:rPr lang="en-US" sz="1200" b="1" i="0" u="none" strike="noStrike">
                          <a:solidFill>
                            <a:srgbClr val="000000"/>
                          </a:solidFill>
                          <a:latin typeface="Cambria"/>
                        </a:rPr>
                        <a:t>7.5.1</a:t>
                      </a:r>
                      <a:br>
                        <a:rPr lang="en-US" sz="1200" b="1" i="0" u="none" strike="noStrike">
                          <a:solidFill>
                            <a:srgbClr val="000000"/>
                          </a:solidFill>
                          <a:latin typeface="Cambria"/>
                        </a:rPr>
                      </a:br>
                      <a:r>
                        <a:rPr lang="en-US" sz="1200" b="1" i="0" u="none" strike="noStrike">
                          <a:solidFill>
                            <a:srgbClr val="000000"/>
                          </a:solidFill>
                          <a:latin typeface="Cambria"/>
                        </a:rPr>
                        <a:t>7.5.2</a:t>
                      </a:r>
                      <a:br>
                        <a:rPr lang="en-US" sz="1200" b="1" i="0" u="none" strike="noStrike">
                          <a:solidFill>
                            <a:srgbClr val="000000"/>
                          </a:solidFill>
                          <a:latin typeface="Cambria"/>
                        </a:rPr>
                      </a:br>
                      <a:r>
                        <a:rPr lang="en-US" sz="1200" b="1" i="0" u="none" strike="noStrike">
                          <a:solidFill>
                            <a:srgbClr val="000000"/>
                          </a:solidFill>
                          <a:latin typeface="Cambria"/>
                        </a:rPr>
                        <a:t>7.5.5</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Planning of product realization</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Customer-related  processes</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Determination of requirements</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related to the product</a:t>
                      </a:r>
                      <a:br>
                        <a:rPr lang="en-US" sz="1200" b="0" i="0" u="none" strike="noStrike" dirty="0">
                          <a:solidFill>
                            <a:srgbClr val="000000"/>
                          </a:solidFill>
                          <a:latin typeface="Maiandra GD"/>
                        </a:rPr>
                      </a:br>
                      <a:r>
                        <a:rPr lang="en-US" sz="1200" b="0" i="0" u="none" strike="noStrike" dirty="0">
                          <a:solidFill>
                            <a:srgbClr val="000000"/>
                          </a:solidFill>
                          <a:latin typeface="Maiandra GD"/>
                        </a:rPr>
                        <a:t>Review of requirements related</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to the product</a:t>
                      </a:r>
                      <a:br>
                        <a:rPr lang="en-US" sz="1200" b="0" i="0" u="none" strike="noStrike" dirty="0">
                          <a:solidFill>
                            <a:srgbClr val="000000"/>
                          </a:solidFill>
                          <a:latin typeface="Maiandra GD"/>
                        </a:rPr>
                      </a:br>
                      <a:r>
                        <a:rPr lang="en-US" sz="1200" b="0" i="0" u="none" strike="noStrike" dirty="0">
                          <a:solidFill>
                            <a:srgbClr val="000000"/>
                          </a:solidFill>
                          <a:latin typeface="Maiandra GD"/>
                        </a:rPr>
                        <a:t>Design and development</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planning</a:t>
                      </a:r>
                      <a:br>
                        <a:rPr lang="en-US" sz="1200" b="0" i="0" u="none" strike="noStrike" dirty="0">
                          <a:solidFill>
                            <a:srgbClr val="000000"/>
                          </a:solidFill>
                          <a:latin typeface="Maiandra GD"/>
                        </a:rPr>
                      </a:br>
                      <a:r>
                        <a:rPr lang="en-US" sz="1200" b="0" i="0" u="none" strike="noStrike" dirty="0">
                          <a:solidFill>
                            <a:srgbClr val="000000"/>
                          </a:solidFill>
                          <a:latin typeface="Maiandra GD"/>
                        </a:rPr>
                        <a:t>Design and development</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inputs</a:t>
                      </a:r>
                      <a:br>
                        <a:rPr lang="en-US" sz="1200" b="0" i="0" u="none" strike="noStrike" dirty="0">
                          <a:solidFill>
                            <a:srgbClr val="000000"/>
                          </a:solidFill>
                          <a:latin typeface="Maiandra GD"/>
                        </a:rPr>
                      </a:br>
                      <a:r>
                        <a:rPr lang="en-US" sz="1200" b="0" i="0" u="none" strike="noStrike" dirty="0">
                          <a:solidFill>
                            <a:srgbClr val="000000"/>
                          </a:solidFill>
                          <a:latin typeface="Maiandra GD"/>
                        </a:rPr>
                        <a:t>Design and development</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outputs</a:t>
                      </a:r>
                      <a:br>
                        <a:rPr lang="en-US" sz="1200" b="0" i="0" u="none" strike="noStrike" dirty="0">
                          <a:solidFill>
                            <a:srgbClr val="000000"/>
                          </a:solidFill>
                          <a:latin typeface="Maiandra GD"/>
                        </a:rPr>
                      </a:br>
                      <a:r>
                        <a:rPr lang="en-US" sz="1200" b="0" i="0" u="none" strike="noStrike" dirty="0">
                          <a:solidFill>
                            <a:srgbClr val="000000"/>
                          </a:solidFill>
                          <a:latin typeface="Maiandra GD"/>
                        </a:rPr>
                        <a:t>Design and development</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review</a:t>
                      </a:r>
                      <a:br>
                        <a:rPr lang="en-US" sz="1200" b="0" i="0" u="none" strike="noStrike" dirty="0">
                          <a:solidFill>
                            <a:srgbClr val="000000"/>
                          </a:solidFill>
                          <a:latin typeface="Maiandra GD"/>
                        </a:rPr>
                      </a:br>
                      <a:r>
                        <a:rPr lang="en-US" sz="1200" b="0" i="0" u="none" strike="noStrike" dirty="0">
                          <a:solidFill>
                            <a:srgbClr val="000000"/>
                          </a:solidFill>
                          <a:latin typeface="Maiandra GD"/>
                        </a:rPr>
                        <a:t>Design and development</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verification</a:t>
                      </a:r>
                      <a:br>
                        <a:rPr lang="en-US" sz="1200" b="0" i="0" u="none" strike="noStrike" dirty="0">
                          <a:solidFill>
                            <a:srgbClr val="000000"/>
                          </a:solidFill>
                          <a:latin typeface="Maiandra GD"/>
                        </a:rPr>
                      </a:br>
                      <a:r>
                        <a:rPr lang="en-US" sz="1200" b="0" i="0" u="none" strike="noStrike" dirty="0">
                          <a:solidFill>
                            <a:srgbClr val="000000"/>
                          </a:solidFill>
                          <a:latin typeface="Maiandra GD"/>
                        </a:rPr>
                        <a:t>Design and development</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validation</a:t>
                      </a:r>
                      <a:br>
                        <a:rPr lang="en-US" sz="1200" b="0" i="0" u="none" strike="noStrike" dirty="0">
                          <a:solidFill>
                            <a:srgbClr val="000000"/>
                          </a:solidFill>
                          <a:latin typeface="Maiandra GD"/>
                        </a:rPr>
                      </a:br>
                      <a:r>
                        <a:rPr lang="en-US" sz="1200" b="0" i="0" u="none" strike="noStrike" dirty="0">
                          <a:solidFill>
                            <a:srgbClr val="000000"/>
                          </a:solidFill>
                          <a:latin typeface="Maiandra GD"/>
                        </a:rPr>
                        <a:t>Control of design and</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development changes</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Purchasing  process</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Purchasing information</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Verification of purchased</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product</a:t>
                      </a:r>
                      <a:br>
                        <a:rPr lang="en-US" sz="1200" b="0" i="0" u="none" strike="noStrike" dirty="0">
                          <a:solidFill>
                            <a:srgbClr val="000000"/>
                          </a:solidFill>
                          <a:latin typeface="Maiandra GD"/>
                        </a:rPr>
                      </a:br>
                      <a:r>
                        <a:rPr lang="en-US" sz="1200" b="0" i="0" u="none" strike="noStrike" dirty="0">
                          <a:solidFill>
                            <a:srgbClr val="000000"/>
                          </a:solidFill>
                          <a:latin typeface="Maiandra GD"/>
                        </a:rPr>
                        <a:t>Production and service</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provision</a:t>
                      </a:r>
                      <a:br>
                        <a:rPr lang="en-US" sz="1200" b="0" i="0" u="none" strike="noStrike" dirty="0">
                          <a:solidFill>
                            <a:srgbClr val="000000"/>
                          </a:solidFill>
                          <a:latin typeface="Maiandra GD"/>
                        </a:rPr>
                      </a:br>
                      <a:r>
                        <a:rPr lang="en-US" sz="1200" b="0" i="0" u="none" strike="noStrike" dirty="0">
                          <a:solidFill>
                            <a:srgbClr val="000000"/>
                          </a:solidFill>
                          <a:latin typeface="Maiandra GD"/>
                        </a:rPr>
                        <a:t>Control of production and</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service provision</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Validation of processes for</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production and service</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provision</a:t>
                      </a:r>
                      <a:br>
                        <a:rPr lang="en-US" sz="1200" b="0" i="0" u="none" strike="noStrike" dirty="0">
                          <a:solidFill>
                            <a:srgbClr val="000000"/>
                          </a:solidFill>
                          <a:latin typeface="Maiandra GD"/>
                        </a:rPr>
                      </a:br>
                      <a:r>
                        <a:rPr lang="en-US" sz="1200" b="0" i="0" u="none" strike="noStrike" dirty="0">
                          <a:solidFill>
                            <a:srgbClr val="000000"/>
                          </a:solidFill>
                          <a:latin typeface="Maiandra GD"/>
                        </a:rPr>
                        <a:t>Preservation of product</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7964">
                <a:tc>
                  <a:txBody>
                    <a:bodyPr/>
                    <a:lstStyle/>
                    <a:p>
                      <a:pPr algn="l" fontAlgn="t"/>
                      <a:r>
                        <a:rPr lang="en-US" sz="1200" b="1" i="0" u="none" strike="noStrike" dirty="0">
                          <a:solidFill>
                            <a:srgbClr val="000000"/>
                          </a:solidFill>
                          <a:latin typeface="Cambria"/>
                        </a:rPr>
                        <a:t>4.4.7</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Emergency preparedness</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and response</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mbria"/>
                        </a:rPr>
                        <a:t>4.4.7</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200" b="0" i="0" u="none" strike="noStrike" dirty="0">
                          <a:solidFill>
                            <a:srgbClr val="000000"/>
                          </a:solidFill>
                          <a:latin typeface="Maiandra GD"/>
                        </a:rPr>
                        <a:t>Emergency  preparedness</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and response</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t"/>
                      <a:r>
                        <a:rPr lang="en-US" sz="1200" b="1" i="0" u="none" strike="noStrike" dirty="0">
                          <a:solidFill>
                            <a:srgbClr val="000000"/>
                          </a:solidFill>
                          <a:latin typeface="Cambria"/>
                        </a:rPr>
                        <a:t>8.3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Control of nonconforming</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product</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9A9EC76-BE76-4FDD-8530-0A40598E0DD0}" type="slidenum">
              <a:rPr lang="en-US"/>
              <a:pPr>
                <a:defRPr/>
              </a:pPr>
              <a:t>17</a:t>
            </a:fld>
            <a:endParaRPr lang="en-US"/>
          </a:p>
        </p:txBody>
      </p:sp>
      <p:graphicFrame>
        <p:nvGraphicFramePr>
          <p:cNvPr id="3" name="Table 2"/>
          <p:cNvGraphicFramePr>
            <a:graphicFrameLocks noGrp="1"/>
          </p:cNvGraphicFramePr>
          <p:nvPr/>
        </p:nvGraphicFramePr>
        <p:xfrm>
          <a:off x="228600" y="152400"/>
          <a:ext cx="8915400" cy="6579161"/>
        </p:xfrm>
        <a:graphic>
          <a:graphicData uri="http://schemas.openxmlformats.org/drawingml/2006/table">
            <a:tbl>
              <a:tblPr/>
              <a:tblGrid>
                <a:gridCol w="444227"/>
                <a:gridCol w="1776911"/>
                <a:gridCol w="345509"/>
                <a:gridCol w="2369214"/>
                <a:gridCol w="453482"/>
                <a:gridCol w="3526057"/>
              </a:tblGrid>
              <a:tr h="242267">
                <a:tc gridSpan="2">
                  <a:txBody>
                    <a:bodyPr/>
                    <a:lstStyle/>
                    <a:p>
                      <a:pPr algn="l" fontAlgn="t"/>
                      <a:r>
                        <a:rPr lang="en-US" sz="1200" b="1" i="0" u="none" strike="noStrike" dirty="0">
                          <a:solidFill>
                            <a:srgbClr val="000000"/>
                          </a:solidFill>
                          <a:latin typeface="Cambria"/>
                        </a:rPr>
                        <a:t>OHSAS 18001:2007</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200" b="1" i="0" u="none" strike="noStrike">
                          <a:solidFill>
                            <a:srgbClr val="000000"/>
                          </a:solidFill>
                          <a:latin typeface="Cambria"/>
                        </a:rPr>
                        <a:t>ISO 14001:2004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t"/>
                      <a:r>
                        <a:rPr lang="en-US" sz="1200" b="1" i="0" u="none" strike="noStrike">
                          <a:solidFill>
                            <a:srgbClr val="000000"/>
                          </a:solidFill>
                          <a:latin typeface="Cambria"/>
                        </a:rPr>
                        <a:t>ISO 9001:2000</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363401">
                <a:tc>
                  <a:txBody>
                    <a:bodyPr/>
                    <a:lstStyle/>
                    <a:p>
                      <a:pPr algn="r" fontAlgn="t"/>
                      <a:r>
                        <a:rPr lang="en-US" sz="1200" b="1" i="0" u="none" strike="noStrike" dirty="0">
                          <a:solidFill>
                            <a:srgbClr val="000000"/>
                          </a:solidFill>
                          <a:latin typeface="Cambria"/>
                        </a:rPr>
                        <a:t>4.5</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Checking (title only)</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4.5</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Checking (title only)</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8</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Measurement, analysis and</a:t>
                      </a:r>
                      <a:r>
                        <a:rPr lang="en-US" sz="1200" b="0" i="0" u="none" strike="noStrike">
                          <a:solidFill>
                            <a:srgbClr val="000000"/>
                          </a:solidFill>
                          <a:latin typeface="Times New Roman"/>
                        </a:rPr>
                        <a:t> </a:t>
                      </a:r>
                      <a:r>
                        <a:rPr lang="en-US" sz="1200" b="0" i="0" u="none" strike="noStrike">
                          <a:solidFill>
                            <a:srgbClr val="000000"/>
                          </a:solidFill>
                          <a:latin typeface="Maiandra GD"/>
                        </a:rPr>
                        <a:t>improvement (title only)</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38225">
                <a:tc>
                  <a:txBody>
                    <a:bodyPr/>
                    <a:lstStyle/>
                    <a:p>
                      <a:pPr algn="l" fontAlgn="t"/>
                      <a:r>
                        <a:rPr lang="en-US" sz="1200" b="1" i="0" u="none" strike="noStrike" dirty="0">
                          <a:solidFill>
                            <a:srgbClr val="000000"/>
                          </a:solidFill>
                          <a:latin typeface="Cambria"/>
                        </a:rPr>
                        <a:t>4.5.1</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Performance</a:t>
                      </a:r>
                      <a:r>
                        <a:rPr lang="en-US" sz="1200" b="0" i="0" u="none" strike="noStrike">
                          <a:solidFill>
                            <a:srgbClr val="000000"/>
                          </a:solidFill>
                          <a:latin typeface="Times New Roman"/>
                        </a:rPr>
                        <a:t> </a:t>
                      </a:r>
                      <a:r>
                        <a:rPr lang="en-US" sz="1200" b="0" i="0" u="none" strike="noStrike">
                          <a:solidFill>
                            <a:srgbClr val="000000"/>
                          </a:solidFill>
                          <a:latin typeface="Maiandra GD"/>
                        </a:rPr>
                        <a:t>measurement and</a:t>
                      </a:r>
                      <a:r>
                        <a:rPr lang="en-US" sz="1200" b="0" i="0" u="none" strike="noStrike">
                          <a:solidFill>
                            <a:srgbClr val="000000"/>
                          </a:solidFill>
                          <a:latin typeface="Times New Roman"/>
                        </a:rPr>
                        <a:t> </a:t>
                      </a:r>
                      <a:r>
                        <a:rPr lang="en-US" sz="1200" b="0" i="0" u="none" strike="noStrike">
                          <a:solidFill>
                            <a:srgbClr val="000000"/>
                          </a:solidFill>
                          <a:latin typeface="Maiandra GD"/>
                        </a:rPr>
                        <a:t>monitoring</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4.5.1</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Monitoring and</a:t>
                      </a:r>
                      <a:r>
                        <a:rPr lang="en-US" sz="1200" b="0" i="0" u="none" strike="noStrike">
                          <a:solidFill>
                            <a:srgbClr val="000000"/>
                          </a:solidFill>
                          <a:latin typeface="Times New Roman"/>
                        </a:rPr>
                        <a:t> </a:t>
                      </a:r>
                      <a:r>
                        <a:rPr lang="en-US" sz="1200" b="0" i="0" u="none" strike="noStrike">
                          <a:solidFill>
                            <a:srgbClr val="000000"/>
                          </a:solidFill>
                          <a:latin typeface="Maiandra GD"/>
                        </a:rPr>
                        <a:t>measurement</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7.6</a:t>
                      </a:r>
                      <a:br>
                        <a:rPr lang="en-US" sz="1200" b="1" i="0" u="none" strike="noStrike">
                          <a:solidFill>
                            <a:srgbClr val="000000"/>
                          </a:solidFill>
                          <a:latin typeface="Cambria"/>
                        </a:rPr>
                      </a:br>
                      <a:r>
                        <a:rPr lang="en-US" sz="1200" b="1" i="0" u="none" strike="noStrike">
                          <a:solidFill>
                            <a:srgbClr val="000000"/>
                          </a:solidFill>
                          <a:latin typeface="Cambria"/>
                        </a:rPr>
                        <a:t>8.1</a:t>
                      </a:r>
                      <a:br>
                        <a:rPr lang="en-US" sz="1200" b="1" i="0" u="none" strike="noStrike">
                          <a:solidFill>
                            <a:srgbClr val="000000"/>
                          </a:solidFill>
                          <a:latin typeface="Cambria"/>
                        </a:rPr>
                      </a:br>
                      <a:r>
                        <a:rPr lang="en-US" sz="1200" b="1" i="0" u="none" strike="noStrike">
                          <a:solidFill>
                            <a:srgbClr val="000000"/>
                          </a:solidFill>
                          <a:latin typeface="Cambria"/>
                        </a:rPr>
                        <a:t>8.2.3</a:t>
                      </a:r>
                      <a:br>
                        <a:rPr lang="en-US" sz="1200" b="1" i="0" u="none" strike="noStrike">
                          <a:solidFill>
                            <a:srgbClr val="000000"/>
                          </a:solidFill>
                          <a:latin typeface="Cambria"/>
                        </a:rPr>
                      </a:br>
                      <a:r>
                        <a:rPr lang="en-US" sz="1200" b="1" i="0" u="none" strike="noStrike">
                          <a:solidFill>
                            <a:srgbClr val="000000"/>
                          </a:solidFill>
                          <a:latin typeface="Cambria"/>
                        </a:rPr>
                        <a:t>8.2.4</a:t>
                      </a:r>
                      <a:br>
                        <a:rPr lang="en-US" sz="1200" b="1" i="0" u="none" strike="noStrike">
                          <a:solidFill>
                            <a:srgbClr val="000000"/>
                          </a:solidFill>
                          <a:latin typeface="Cambria"/>
                        </a:rPr>
                      </a:br>
                      <a:r>
                        <a:rPr lang="en-US" sz="1200" b="1" i="0" u="none" strike="noStrike">
                          <a:solidFill>
                            <a:srgbClr val="000000"/>
                          </a:solidFill>
                          <a:latin typeface="Cambria"/>
                        </a:rPr>
                        <a:t>8.4</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Control of monitoring and</a:t>
                      </a:r>
                      <a:r>
                        <a:rPr lang="en-US" sz="1200" b="0" i="0" u="none" strike="noStrike">
                          <a:solidFill>
                            <a:srgbClr val="000000"/>
                          </a:solidFill>
                          <a:latin typeface="Times New Roman"/>
                        </a:rPr>
                        <a:t> </a:t>
                      </a:r>
                      <a:r>
                        <a:rPr lang="en-US" sz="1200" b="0" i="0" u="none" strike="noStrike">
                          <a:solidFill>
                            <a:srgbClr val="000000"/>
                          </a:solidFill>
                          <a:latin typeface="Maiandra GD"/>
                        </a:rPr>
                        <a:t>measuring devices</a:t>
                      </a:r>
                      <a:r>
                        <a:rPr lang="en-US" sz="1200" b="0" i="0" u="none" strike="noStrike">
                          <a:solidFill>
                            <a:srgbClr val="000000"/>
                          </a:solidFill>
                          <a:latin typeface="Times New Roman"/>
                        </a:rPr>
                        <a:t> </a:t>
                      </a:r>
                      <a:r>
                        <a:rPr lang="en-US" sz="1200" b="0" i="0" u="none" strike="noStrike">
                          <a:solidFill>
                            <a:srgbClr val="000000"/>
                          </a:solidFill>
                          <a:latin typeface="Maiandra GD"/>
                        </a:rPr>
                        <a:t>(Measurement, analysis and</a:t>
                      </a:r>
                      <a:r>
                        <a:rPr lang="en-US" sz="1200" b="0" i="0" u="none" strike="noStrike">
                          <a:solidFill>
                            <a:srgbClr val="000000"/>
                          </a:solidFill>
                          <a:latin typeface="Times New Roman"/>
                        </a:rPr>
                        <a:t> </a:t>
                      </a:r>
                      <a:r>
                        <a:rPr lang="en-US" sz="1200" b="0" i="0" u="none" strike="noStrike">
                          <a:solidFill>
                            <a:srgbClr val="000000"/>
                          </a:solidFill>
                          <a:latin typeface="Maiandra GD"/>
                        </a:rPr>
                        <a:t>improvement)</a:t>
                      </a:r>
                      <a:br>
                        <a:rPr lang="en-US" sz="1200" b="0" i="0" u="none" strike="noStrike">
                          <a:solidFill>
                            <a:srgbClr val="000000"/>
                          </a:solidFill>
                          <a:latin typeface="Maiandra GD"/>
                        </a:rPr>
                      </a:br>
                      <a:r>
                        <a:rPr lang="en-US" sz="1200" b="0" i="0" u="none" strike="noStrike">
                          <a:solidFill>
                            <a:srgbClr val="000000"/>
                          </a:solidFill>
                          <a:latin typeface="Maiandra GD"/>
                        </a:rPr>
                        <a:t>General</a:t>
                      </a:r>
                      <a:br>
                        <a:rPr lang="en-US" sz="1200" b="0" i="0" u="none" strike="noStrike">
                          <a:solidFill>
                            <a:srgbClr val="000000"/>
                          </a:solidFill>
                          <a:latin typeface="Maiandra GD"/>
                        </a:rPr>
                      </a:br>
                      <a:r>
                        <a:rPr lang="en-US" sz="1200" b="0" i="0" u="none" strike="noStrike">
                          <a:solidFill>
                            <a:srgbClr val="000000"/>
                          </a:solidFill>
                          <a:latin typeface="Maiandra GD"/>
                        </a:rPr>
                        <a:t>Monitoring and measurement</a:t>
                      </a:r>
                      <a:r>
                        <a:rPr lang="en-US" sz="1200" b="0" i="0" u="none" strike="noStrike">
                          <a:solidFill>
                            <a:srgbClr val="000000"/>
                          </a:solidFill>
                          <a:latin typeface="Times New Roman"/>
                        </a:rPr>
                        <a:t> </a:t>
                      </a:r>
                      <a:r>
                        <a:rPr lang="en-US" sz="1200" b="0" i="0" u="none" strike="noStrike">
                          <a:solidFill>
                            <a:srgbClr val="000000"/>
                          </a:solidFill>
                          <a:latin typeface="Maiandra GD"/>
                        </a:rPr>
                        <a:t>of processes</a:t>
                      </a:r>
                      <a:br>
                        <a:rPr lang="en-US" sz="1200" b="0" i="0" u="none" strike="noStrike">
                          <a:solidFill>
                            <a:srgbClr val="000000"/>
                          </a:solidFill>
                          <a:latin typeface="Maiandra GD"/>
                        </a:rPr>
                      </a:br>
                      <a:r>
                        <a:rPr lang="en-US" sz="1200" b="0" i="0" u="none" strike="noStrike">
                          <a:solidFill>
                            <a:srgbClr val="000000"/>
                          </a:solidFill>
                          <a:latin typeface="Maiandra GD"/>
                        </a:rPr>
                        <a:t>Monitoring and measurement</a:t>
                      </a:r>
                      <a:r>
                        <a:rPr lang="en-US" sz="1200" b="0" i="0" u="none" strike="noStrike">
                          <a:solidFill>
                            <a:srgbClr val="000000"/>
                          </a:solidFill>
                          <a:latin typeface="Times New Roman"/>
                        </a:rPr>
                        <a:t> </a:t>
                      </a:r>
                      <a:r>
                        <a:rPr lang="en-US" sz="1200" b="0" i="0" u="none" strike="noStrike">
                          <a:solidFill>
                            <a:srgbClr val="000000"/>
                          </a:solidFill>
                          <a:latin typeface="Maiandra GD"/>
                        </a:rPr>
                        <a:t>of product</a:t>
                      </a:r>
                      <a:br>
                        <a:rPr lang="en-US" sz="1200" b="0" i="0" u="none" strike="noStrike">
                          <a:solidFill>
                            <a:srgbClr val="000000"/>
                          </a:solidFill>
                          <a:latin typeface="Maiandra GD"/>
                        </a:rPr>
                      </a:br>
                      <a:r>
                        <a:rPr lang="en-US" sz="1200" b="0" i="0" u="none" strike="noStrike">
                          <a:solidFill>
                            <a:srgbClr val="000000"/>
                          </a:solidFill>
                          <a:latin typeface="Maiandra GD"/>
                        </a:rPr>
                        <a:t>Analysis of data</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0873">
                <a:tc>
                  <a:txBody>
                    <a:bodyPr/>
                    <a:lstStyle/>
                    <a:p>
                      <a:pPr algn="l" fontAlgn="t"/>
                      <a:r>
                        <a:rPr lang="en-US" sz="1200" b="1" i="0" u="none" strike="noStrike" dirty="0">
                          <a:solidFill>
                            <a:srgbClr val="000000"/>
                          </a:solidFill>
                          <a:latin typeface="Cambria"/>
                        </a:rPr>
                        <a:t>4.5.2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Evaluation of compliance</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4.5.2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Evaluation of compliance</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8.2.3</a:t>
                      </a:r>
                      <a:br>
                        <a:rPr lang="en-US" sz="1200" b="1" i="0" u="none" strike="noStrike">
                          <a:solidFill>
                            <a:srgbClr val="000000"/>
                          </a:solidFill>
                          <a:latin typeface="Cambria"/>
                        </a:rPr>
                      </a:br>
                      <a:r>
                        <a:rPr lang="en-US" sz="1200" b="1" i="0" u="none" strike="noStrike">
                          <a:solidFill>
                            <a:srgbClr val="000000"/>
                          </a:solidFill>
                          <a:latin typeface="Cambria"/>
                        </a:rPr>
                        <a:t>8.2.4</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Monitoring and measurement</a:t>
                      </a:r>
                      <a:r>
                        <a:rPr lang="en-US" sz="1200" b="0" i="0" u="none" strike="noStrike">
                          <a:solidFill>
                            <a:srgbClr val="000000"/>
                          </a:solidFill>
                          <a:latin typeface="Times New Roman"/>
                        </a:rPr>
                        <a:t> </a:t>
                      </a:r>
                      <a:r>
                        <a:rPr lang="en-US" sz="1200" b="0" i="0" u="none" strike="noStrike">
                          <a:solidFill>
                            <a:srgbClr val="000000"/>
                          </a:solidFill>
                          <a:latin typeface="Maiandra GD"/>
                        </a:rPr>
                        <a:t>of processes</a:t>
                      </a:r>
                      <a:br>
                        <a:rPr lang="en-US" sz="1200" b="0" i="0" u="none" strike="noStrike">
                          <a:solidFill>
                            <a:srgbClr val="000000"/>
                          </a:solidFill>
                          <a:latin typeface="Maiandra GD"/>
                        </a:rPr>
                      </a:br>
                      <a:r>
                        <a:rPr lang="en-US" sz="1200" b="0" i="0" u="none" strike="noStrike">
                          <a:solidFill>
                            <a:srgbClr val="000000"/>
                          </a:solidFill>
                          <a:latin typeface="Maiandra GD"/>
                        </a:rPr>
                        <a:t>Monitoring and measurement</a:t>
                      </a:r>
                      <a:r>
                        <a:rPr lang="en-US" sz="1200" b="0" i="0" u="none" strike="noStrike">
                          <a:solidFill>
                            <a:srgbClr val="000000"/>
                          </a:solidFill>
                          <a:latin typeface="Times New Roman"/>
                        </a:rPr>
                        <a:t> </a:t>
                      </a:r>
                      <a:r>
                        <a:rPr lang="en-US" sz="1200" b="0" i="0" u="none" strike="noStrike">
                          <a:solidFill>
                            <a:srgbClr val="000000"/>
                          </a:solidFill>
                          <a:latin typeface="Maiandra GD"/>
                        </a:rPr>
                        <a:t>of product</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29521">
                <a:tc>
                  <a:txBody>
                    <a:bodyPr/>
                    <a:lstStyle/>
                    <a:p>
                      <a:pPr algn="l" fontAlgn="t"/>
                      <a:r>
                        <a:rPr lang="en-US" sz="1200" b="1" i="0" u="none" strike="noStrike" dirty="0">
                          <a:solidFill>
                            <a:srgbClr val="000000"/>
                          </a:solidFill>
                          <a:latin typeface="Cambria"/>
                        </a:rPr>
                        <a:t>4.5.3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Incident investigation,</a:t>
                      </a:r>
                      <a:r>
                        <a:rPr lang="en-US" sz="1200" b="0" i="0" u="none" strike="noStrike">
                          <a:solidFill>
                            <a:srgbClr val="000000"/>
                          </a:solidFill>
                          <a:latin typeface="Times New Roman"/>
                        </a:rPr>
                        <a:t> </a:t>
                      </a:r>
                      <a:r>
                        <a:rPr lang="en-US" sz="1200" b="0" i="0" u="none" strike="noStrike">
                          <a:solidFill>
                            <a:srgbClr val="000000"/>
                          </a:solidFill>
                          <a:latin typeface="Maiandra GD"/>
                        </a:rPr>
                        <a:t>nonconformity,</a:t>
                      </a:r>
                      <a:r>
                        <a:rPr lang="en-US" sz="1200" b="0" i="0" u="none" strike="noStrike">
                          <a:solidFill>
                            <a:srgbClr val="000000"/>
                          </a:solidFill>
                          <a:latin typeface="Times New Roman"/>
                        </a:rPr>
                        <a:t> </a:t>
                      </a:r>
                      <a:r>
                        <a:rPr lang="en-US" sz="1200" b="0" i="0" u="none" strike="noStrike">
                          <a:solidFill>
                            <a:srgbClr val="000000"/>
                          </a:solidFill>
                          <a:latin typeface="Maiandra GD"/>
                        </a:rPr>
                        <a:t>corrective action and</a:t>
                      </a:r>
                      <a:r>
                        <a:rPr lang="en-US" sz="1200" b="0" i="0" u="none" strike="noStrike">
                          <a:solidFill>
                            <a:srgbClr val="000000"/>
                          </a:solidFill>
                          <a:latin typeface="Times New Roman"/>
                        </a:rPr>
                        <a:t> </a:t>
                      </a:r>
                      <a:r>
                        <a:rPr lang="en-US" sz="1200" b="0" i="0" u="none" strike="noStrike">
                          <a:solidFill>
                            <a:srgbClr val="000000"/>
                          </a:solidFill>
                          <a:latin typeface="Maiandra GD"/>
                        </a:rPr>
                        <a:t>preventive action (title</a:t>
                      </a:r>
                      <a:r>
                        <a:rPr lang="en-US" sz="1200" b="0" i="0" u="none" strike="noStrike">
                          <a:solidFill>
                            <a:srgbClr val="000000"/>
                          </a:solidFill>
                          <a:latin typeface="Times New Roman"/>
                        </a:rPr>
                        <a:t> </a:t>
                      </a:r>
                      <a:r>
                        <a:rPr lang="en-US" sz="1200" b="0" i="0" u="none" strike="noStrike">
                          <a:solidFill>
                            <a:srgbClr val="000000"/>
                          </a:solidFill>
                          <a:latin typeface="Maiandra GD"/>
                        </a:rPr>
                        <a:t>only)</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0720">
                <a:tc>
                  <a:txBody>
                    <a:bodyPr/>
                    <a:lstStyle/>
                    <a:p>
                      <a:pPr algn="l" fontAlgn="t"/>
                      <a:r>
                        <a:rPr lang="en-US" sz="1200" b="1" i="0" u="none" strike="noStrike" dirty="0">
                          <a:solidFill>
                            <a:srgbClr val="000000"/>
                          </a:solidFill>
                          <a:latin typeface="Cambria"/>
                        </a:rPr>
                        <a:t>4.5.3.1</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Incident investigation</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908500">
                <a:tc>
                  <a:txBody>
                    <a:bodyPr/>
                    <a:lstStyle/>
                    <a:p>
                      <a:pPr algn="l" fontAlgn="t"/>
                      <a:r>
                        <a:rPr lang="en-US" sz="1200" b="1" i="0" u="none" strike="noStrike" dirty="0">
                          <a:solidFill>
                            <a:srgbClr val="000000"/>
                          </a:solidFill>
                          <a:latin typeface="Cambria"/>
                        </a:rPr>
                        <a:t>4.5.3.2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Nonconformity,</a:t>
                      </a:r>
                      <a:r>
                        <a:rPr lang="en-US" sz="1200" b="0" i="0" u="none" strike="noStrike">
                          <a:solidFill>
                            <a:srgbClr val="000000"/>
                          </a:solidFill>
                          <a:latin typeface="Times New Roman"/>
                        </a:rPr>
                        <a:t> </a:t>
                      </a:r>
                      <a:r>
                        <a:rPr lang="en-US" sz="1200" b="0" i="0" u="none" strike="noStrike">
                          <a:solidFill>
                            <a:srgbClr val="000000"/>
                          </a:solidFill>
                          <a:latin typeface="Maiandra GD"/>
                        </a:rPr>
                        <a:t>corrective and preventive</a:t>
                      </a:r>
                      <a:r>
                        <a:rPr lang="en-US" sz="1200" b="0" i="0" u="none" strike="noStrike">
                          <a:solidFill>
                            <a:srgbClr val="000000"/>
                          </a:solidFill>
                          <a:latin typeface="Times New Roman"/>
                        </a:rPr>
                        <a:t> </a:t>
                      </a:r>
                      <a:r>
                        <a:rPr lang="en-US" sz="1200" b="0" i="0" u="none" strike="noStrike">
                          <a:solidFill>
                            <a:srgbClr val="000000"/>
                          </a:solidFill>
                          <a:latin typeface="Maiandra GD"/>
                        </a:rPr>
                        <a:t>action</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4.5.3</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Nonconformity, corrective</a:t>
                      </a:r>
                      <a:r>
                        <a:rPr lang="en-US" sz="1200" b="0" i="0" u="none" strike="noStrike">
                          <a:solidFill>
                            <a:srgbClr val="000000"/>
                          </a:solidFill>
                          <a:latin typeface="Times New Roman"/>
                        </a:rPr>
                        <a:t> </a:t>
                      </a:r>
                      <a:r>
                        <a:rPr lang="en-US" sz="1200" b="0" i="0" u="none" strike="noStrike">
                          <a:solidFill>
                            <a:srgbClr val="000000"/>
                          </a:solidFill>
                          <a:latin typeface="Maiandra GD"/>
                        </a:rPr>
                        <a:t>action and preventive</a:t>
                      </a:r>
                      <a:r>
                        <a:rPr lang="en-US" sz="1200" b="0" i="0" u="none" strike="noStrike">
                          <a:solidFill>
                            <a:srgbClr val="000000"/>
                          </a:solidFill>
                          <a:latin typeface="Times New Roman"/>
                        </a:rPr>
                        <a:t> </a:t>
                      </a:r>
                      <a:r>
                        <a:rPr lang="en-US" sz="1200" b="0" i="0" u="none" strike="noStrike">
                          <a:solidFill>
                            <a:srgbClr val="000000"/>
                          </a:solidFill>
                          <a:latin typeface="Maiandra GD"/>
                        </a:rPr>
                        <a:t>action</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8.3</a:t>
                      </a:r>
                      <a:br>
                        <a:rPr lang="en-US" sz="1200" b="1" i="0" u="none" strike="noStrike">
                          <a:solidFill>
                            <a:srgbClr val="000000"/>
                          </a:solidFill>
                          <a:latin typeface="Cambria"/>
                        </a:rPr>
                      </a:br>
                      <a:r>
                        <a:rPr lang="en-US" sz="1200" b="1" i="0" u="none" strike="noStrike">
                          <a:solidFill>
                            <a:srgbClr val="000000"/>
                          </a:solidFill>
                          <a:latin typeface="Cambria"/>
                        </a:rPr>
                        <a:t>8.4</a:t>
                      </a:r>
                      <a:br>
                        <a:rPr lang="en-US" sz="1200" b="1" i="0" u="none" strike="noStrike">
                          <a:solidFill>
                            <a:srgbClr val="000000"/>
                          </a:solidFill>
                          <a:latin typeface="Cambria"/>
                        </a:rPr>
                      </a:br>
                      <a:r>
                        <a:rPr lang="en-US" sz="1200" b="1" i="0" u="none" strike="noStrike">
                          <a:solidFill>
                            <a:srgbClr val="000000"/>
                          </a:solidFill>
                          <a:latin typeface="Cambria"/>
                        </a:rPr>
                        <a:t>8.5.2</a:t>
                      </a:r>
                      <a:br>
                        <a:rPr lang="en-US" sz="1200" b="1" i="0" u="none" strike="noStrike">
                          <a:solidFill>
                            <a:srgbClr val="000000"/>
                          </a:solidFill>
                          <a:latin typeface="Cambria"/>
                        </a:rPr>
                      </a:br>
                      <a:r>
                        <a:rPr lang="en-US" sz="1200" b="1" i="0" u="none" strike="noStrike">
                          <a:solidFill>
                            <a:srgbClr val="000000"/>
                          </a:solidFill>
                          <a:latin typeface="Cambria"/>
                        </a:rPr>
                        <a:t>8.5.3</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Control of nonconforming</a:t>
                      </a:r>
                      <a:r>
                        <a:rPr lang="en-US" sz="1200" b="0" i="0" u="none" strike="noStrike">
                          <a:solidFill>
                            <a:srgbClr val="000000"/>
                          </a:solidFill>
                          <a:latin typeface="Times New Roman"/>
                        </a:rPr>
                        <a:t> </a:t>
                      </a:r>
                      <a:r>
                        <a:rPr lang="en-US" sz="1200" b="0" i="0" u="none" strike="noStrike">
                          <a:solidFill>
                            <a:srgbClr val="000000"/>
                          </a:solidFill>
                          <a:latin typeface="Maiandra GD"/>
                        </a:rPr>
                        <a:t>product</a:t>
                      </a:r>
                      <a:br>
                        <a:rPr lang="en-US" sz="1200" b="0" i="0" u="none" strike="noStrike">
                          <a:solidFill>
                            <a:srgbClr val="000000"/>
                          </a:solidFill>
                          <a:latin typeface="Maiandra GD"/>
                        </a:rPr>
                      </a:br>
                      <a:r>
                        <a:rPr lang="en-US" sz="1200" b="0" i="0" u="none" strike="noStrike">
                          <a:solidFill>
                            <a:srgbClr val="000000"/>
                          </a:solidFill>
                          <a:latin typeface="Maiandra GD"/>
                        </a:rPr>
                        <a:t>Analysis of data</a:t>
                      </a:r>
                      <a:r>
                        <a:rPr lang="en-US" sz="1200" b="0" i="0" u="none" strike="noStrike">
                          <a:solidFill>
                            <a:srgbClr val="000000"/>
                          </a:solidFill>
                          <a:latin typeface="Times New Roman"/>
                        </a:rPr>
                        <a:t> </a:t>
                      </a:r>
                      <a:r>
                        <a:rPr lang="en-US" sz="1200" b="0" i="0" u="none" strike="noStrike">
                          <a:solidFill>
                            <a:srgbClr val="000000"/>
                          </a:solidFill>
                          <a:latin typeface="Maiandra GD"/>
                        </a:rPr>
                        <a:t>Corrective action</a:t>
                      </a:r>
                      <a:r>
                        <a:rPr lang="en-US" sz="1200" b="0" i="0" u="none" strike="noStrike">
                          <a:solidFill>
                            <a:srgbClr val="000000"/>
                          </a:solidFill>
                          <a:latin typeface="Times New Roman"/>
                        </a:rPr>
                        <a:t> </a:t>
                      </a:r>
                      <a:r>
                        <a:rPr lang="en-US" sz="1200" b="0" i="0" u="none" strike="noStrike">
                          <a:solidFill>
                            <a:srgbClr val="000000"/>
                          </a:solidFill>
                          <a:latin typeface="Maiandra GD"/>
                        </a:rPr>
                        <a:t>Preventive action</a:t>
                      </a:r>
                      <a:endParaRPr lang="en-US" sz="1200" b="0" i="0" u="none" strike="noStrike">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1287">
                <a:tc>
                  <a:txBody>
                    <a:bodyPr/>
                    <a:lstStyle/>
                    <a:p>
                      <a:pPr algn="l" fontAlgn="t"/>
                      <a:r>
                        <a:rPr lang="en-US" sz="1200" b="1" i="0" u="none" strike="noStrike" dirty="0">
                          <a:solidFill>
                            <a:srgbClr val="000000"/>
                          </a:solidFill>
                          <a:latin typeface="Cambria"/>
                        </a:rPr>
                        <a:t>4.5.4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Control of records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4.5.4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Control of records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4.2.4</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Control of records</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1853">
                <a:tc>
                  <a:txBody>
                    <a:bodyPr/>
                    <a:lstStyle/>
                    <a:p>
                      <a:pPr algn="l" fontAlgn="t"/>
                      <a:r>
                        <a:rPr lang="en-US" sz="1200" b="1" i="0" u="none" strike="noStrike" dirty="0">
                          <a:solidFill>
                            <a:srgbClr val="000000"/>
                          </a:solidFill>
                          <a:latin typeface="Cambria"/>
                        </a:rPr>
                        <a:t>4.5.5</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Internal audit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4.5.5</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Internal audit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a:solidFill>
                            <a:srgbClr val="000000"/>
                          </a:solidFill>
                          <a:latin typeface="Cambria"/>
                        </a:rPr>
                        <a:t>8.2.2</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a:solidFill>
                            <a:srgbClr val="000000"/>
                          </a:solidFill>
                          <a:latin typeface="Maiandra GD"/>
                        </a:rPr>
                        <a:t>Internal audit</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20353">
                <a:tc>
                  <a:txBody>
                    <a:bodyPr/>
                    <a:lstStyle/>
                    <a:p>
                      <a:pPr algn="r" fontAlgn="t"/>
                      <a:r>
                        <a:rPr lang="en-US" sz="1200" b="1" i="0" u="none" strike="noStrike" dirty="0">
                          <a:solidFill>
                            <a:srgbClr val="000000"/>
                          </a:solidFill>
                          <a:latin typeface="Cambria"/>
                        </a:rPr>
                        <a:t>4.6</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Management review</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mbria"/>
                        </a:rPr>
                        <a:t>4.6</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Management review</a:t>
                      </a: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1" i="0" u="none" strike="noStrike" dirty="0">
                          <a:solidFill>
                            <a:srgbClr val="000000"/>
                          </a:solidFill>
                          <a:latin typeface="Cambria"/>
                        </a:rPr>
                        <a:t>5.1</a:t>
                      </a:r>
                      <a:br>
                        <a:rPr lang="en-US" sz="1200" b="1" i="0" u="none" strike="noStrike" dirty="0">
                          <a:solidFill>
                            <a:srgbClr val="000000"/>
                          </a:solidFill>
                          <a:latin typeface="Cambria"/>
                        </a:rPr>
                      </a:br>
                      <a:r>
                        <a:rPr lang="en-US" sz="1200" b="1" i="0" u="none" strike="noStrike" dirty="0">
                          <a:solidFill>
                            <a:srgbClr val="000000"/>
                          </a:solidFill>
                          <a:latin typeface="Cambria"/>
                        </a:rPr>
                        <a:t>5.6</a:t>
                      </a:r>
                      <a:br>
                        <a:rPr lang="en-US" sz="1200" b="1" i="0" u="none" strike="noStrike" dirty="0">
                          <a:solidFill>
                            <a:srgbClr val="000000"/>
                          </a:solidFill>
                          <a:latin typeface="Cambria"/>
                        </a:rPr>
                      </a:br>
                      <a:r>
                        <a:rPr lang="en-US" sz="1200" b="1" i="0" u="none" strike="noStrike" dirty="0">
                          <a:solidFill>
                            <a:srgbClr val="000000"/>
                          </a:solidFill>
                          <a:latin typeface="Cambria"/>
                        </a:rPr>
                        <a:t>5.6.1</a:t>
                      </a:r>
                      <a:br>
                        <a:rPr lang="en-US" sz="1200" b="1" i="0" u="none" strike="noStrike" dirty="0">
                          <a:solidFill>
                            <a:srgbClr val="000000"/>
                          </a:solidFill>
                          <a:latin typeface="Cambria"/>
                        </a:rPr>
                      </a:br>
                      <a:r>
                        <a:rPr lang="en-US" sz="1200" b="1" i="0" u="none" strike="noStrike" dirty="0">
                          <a:solidFill>
                            <a:srgbClr val="000000"/>
                          </a:solidFill>
                          <a:latin typeface="Cambria"/>
                        </a:rPr>
                        <a:t>5.6.2</a:t>
                      </a:r>
                      <a:br>
                        <a:rPr lang="en-US" sz="1200" b="1" i="0" u="none" strike="noStrike" dirty="0">
                          <a:solidFill>
                            <a:srgbClr val="000000"/>
                          </a:solidFill>
                          <a:latin typeface="Cambria"/>
                        </a:rPr>
                      </a:br>
                      <a:r>
                        <a:rPr lang="en-US" sz="1200" b="1" i="0" u="none" strike="noStrike" dirty="0">
                          <a:solidFill>
                            <a:srgbClr val="000000"/>
                          </a:solidFill>
                          <a:latin typeface="Cambria"/>
                        </a:rPr>
                        <a:t>5.6.3</a:t>
                      </a:r>
                      <a:br>
                        <a:rPr lang="en-US" sz="1200" b="1" i="0" u="none" strike="noStrike" dirty="0">
                          <a:solidFill>
                            <a:srgbClr val="000000"/>
                          </a:solidFill>
                          <a:latin typeface="Cambria"/>
                        </a:rPr>
                      </a:br>
                      <a:r>
                        <a:rPr lang="en-US" sz="1200" b="1" i="0" u="none" strike="noStrike" dirty="0">
                          <a:solidFill>
                            <a:srgbClr val="000000"/>
                          </a:solidFill>
                          <a:latin typeface="Cambria"/>
                        </a:rPr>
                        <a:t>8.5.1</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000000"/>
                          </a:solidFill>
                          <a:latin typeface="Maiandra GD"/>
                        </a:rPr>
                        <a:t>Management  commitment</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Management review (title only)</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General</a:t>
                      </a:r>
                      <a:br>
                        <a:rPr lang="en-US" sz="1200" b="0" i="0" u="none" strike="noStrike" dirty="0">
                          <a:solidFill>
                            <a:srgbClr val="000000"/>
                          </a:solidFill>
                          <a:latin typeface="Maiandra GD"/>
                        </a:rPr>
                      </a:br>
                      <a:r>
                        <a:rPr lang="en-US" sz="1200" b="0" i="0" u="none" strike="noStrike" dirty="0">
                          <a:solidFill>
                            <a:srgbClr val="000000"/>
                          </a:solidFill>
                          <a:latin typeface="Maiandra GD"/>
                        </a:rPr>
                        <a:t>Review input</a:t>
                      </a:r>
                      <a:r>
                        <a:rPr lang="en-US" sz="1200" b="0" i="0" u="none" strike="noStrike" dirty="0">
                          <a:solidFill>
                            <a:srgbClr val="000000"/>
                          </a:solidFill>
                          <a:latin typeface="Times New Roman"/>
                        </a:rPr>
                        <a:t> </a:t>
                      </a:r>
                      <a:r>
                        <a:rPr lang="en-US" sz="1200" b="0" i="0" u="none" strike="noStrike" dirty="0">
                          <a:solidFill>
                            <a:srgbClr val="000000"/>
                          </a:solidFill>
                          <a:latin typeface="Maiandra GD"/>
                        </a:rPr>
                        <a:t>Review output</a:t>
                      </a:r>
                      <a:br>
                        <a:rPr lang="en-US" sz="1200" b="0" i="0" u="none" strike="noStrike" dirty="0">
                          <a:solidFill>
                            <a:srgbClr val="000000"/>
                          </a:solidFill>
                          <a:latin typeface="Maiandra GD"/>
                        </a:rPr>
                      </a:br>
                      <a:r>
                        <a:rPr lang="en-US" sz="1200" b="0" i="0" u="none" strike="noStrike" dirty="0">
                          <a:solidFill>
                            <a:srgbClr val="000000"/>
                          </a:solidFill>
                          <a:latin typeface="Maiandra GD"/>
                        </a:rPr>
                        <a:t>Continual improvement</a:t>
                      </a:r>
                      <a:endParaRPr lang="en-US" sz="1200" b="0" i="0" u="none" strike="noStrike" dirty="0">
                        <a:solidFill>
                          <a:srgbClr val="000000"/>
                        </a:solidFill>
                        <a:latin typeface="Calibri"/>
                      </a:endParaRPr>
                    </a:p>
                  </a:txBody>
                  <a:tcPr marL="6324" marR="6324" marT="632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914400" y="274638"/>
            <a:ext cx="7772400" cy="792162"/>
          </a:xfrm>
        </p:spPr>
        <p:txBody>
          <a:bodyPr/>
          <a:lstStyle/>
          <a:p>
            <a:pPr eaLnBrk="1" hangingPunct="1"/>
            <a:r>
              <a:rPr lang="en-US" sz="3200" b="1" dirty="0" smtClean="0">
                <a:solidFill>
                  <a:schemeClr val="accent6">
                    <a:lumMod val="75000"/>
                  </a:schemeClr>
                </a:solidFill>
              </a:rPr>
              <a:t>Similar clause of QMS,EMS &amp; OHS</a:t>
            </a:r>
          </a:p>
        </p:txBody>
      </p:sp>
      <p:sp>
        <p:nvSpPr>
          <p:cNvPr id="27651" name="Content Placeholder 2"/>
          <p:cNvSpPr>
            <a:spLocks noGrp="1"/>
          </p:cNvSpPr>
          <p:nvPr>
            <p:ph idx="1"/>
          </p:nvPr>
        </p:nvSpPr>
        <p:spPr>
          <a:xfrm>
            <a:off x="914400" y="1447800"/>
            <a:ext cx="7772400" cy="5029200"/>
          </a:xfrm>
        </p:spPr>
        <p:txBody>
          <a:bodyPr/>
          <a:lstStyle/>
          <a:p>
            <a:pPr marL="342900" indent="-342900" eaLnBrk="1" hangingPunct="1">
              <a:buFont typeface="Franklin Gothic Book" pitchFamily="34" charset="0"/>
              <a:buAutoNum type="arabicPeriod"/>
            </a:pPr>
            <a:r>
              <a:rPr lang="en-US" sz="1800" b="1" dirty="0" smtClean="0"/>
              <a:t>QMS/EMS/OHS Policy- </a:t>
            </a:r>
            <a:r>
              <a:rPr lang="en-US" sz="1800" dirty="0" smtClean="0"/>
              <a:t> </a:t>
            </a:r>
          </a:p>
          <a:p>
            <a:pPr marL="342900" indent="-342900" eaLnBrk="1" hangingPunct="1">
              <a:buFont typeface="Franklin Gothic Book" pitchFamily="34" charset="0"/>
              <a:buAutoNum type="arabicPeriod"/>
            </a:pPr>
            <a:r>
              <a:rPr lang="en-US" sz="1800" b="1" dirty="0" smtClean="0"/>
              <a:t>Legal and Other Requirements-</a:t>
            </a:r>
            <a:r>
              <a:rPr lang="en-US" sz="1800" dirty="0" smtClean="0"/>
              <a:t> </a:t>
            </a:r>
            <a:r>
              <a:rPr lang="en-US" sz="1800" b="1" dirty="0" smtClean="0"/>
              <a:t> </a:t>
            </a:r>
          </a:p>
          <a:p>
            <a:pPr marL="342900" indent="-342900" eaLnBrk="1" hangingPunct="1">
              <a:buFont typeface="Franklin Gothic Book" pitchFamily="34" charset="0"/>
              <a:buAutoNum type="arabicPeriod"/>
            </a:pPr>
            <a:r>
              <a:rPr lang="en-US" sz="1800" b="1" dirty="0" smtClean="0"/>
              <a:t>Objectives Targets &amp; Program</a:t>
            </a:r>
            <a:r>
              <a:rPr lang="en-US" sz="1800" dirty="0" smtClean="0"/>
              <a:t> </a:t>
            </a:r>
          </a:p>
          <a:p>
            <a:pPr marL="342900" indent="-342900" eaLnBrk="1" hangingPunct="1">
              <a:buFont typeface="Franklin Gothic Book" pitchFamily="34" charset="0"/>
              <a:buAutoNum type="arabicPeriod"/>
            </a:pPr>
            <a:r>
              <a:rPr lang="en-US" sz="1800" b="1" dirty="0" smtClean="0"/>
              <a:t>Resources, roles, responsibility and authority</a:t>
            </a:r>
            <a:r>
              <a:rPr lang="en-US" sz="1800" dirty="0" smtClean="0"/>
              <a:t> </a:t>
            </a:r>
            <a:r>
              <a:rPr lang="en-US" sz="1800" b="1" dirty="0" smtClean="0"/>
              <a:t> </a:t>
            </a:r>
          </a:p>
          <a:p>
            <a:pPr marL="342900" indent="-342900" eaLnBrk="1" hangingPunct="1">
              <a:buFont typeface="Franklin Gothic Book" pitchFamily="34" charset="0"/>
              <a:buAutoNum type="arabicPeriod"/>
            </a:pPr>
            <a:r>
              <a:rPr lang="en-US" sz="1800" b="1" dirty="0" smtClean="0"/>
              <a:t>Competence, training and awareness-</a:t>
            </a:r>
            <a:r>
              <a:rPr lang="en-US" sz="1800" dirty="0" smtClean="0"/>
              <a:t> </a:t>
            </a:r>
          </a:p>
          <a:p>
            <a:pPr marL="342900" indent="-342900" eaLnBrk="1" hangingPunct="1">
              <a:buFont typeface="Franklin Gothic Book" pitchFamily="34" charset="0"/>
              <a:buAutoNum type="arabicPeriod"/>
            </a:pPr>
            <a:r>
              <a:rPr lang="en-US" sz="1800" b="1" dirty="0" smtClean="0"/>
              <a:t>Communication</a:t>
            </a:r>
            <a:r>
              <a:rPr lang="en-US" sz="1800" dirty="0" smtClean="0"/>
              <a:t> </a:t>
            </a:r>
            <a:r>
              <a:rPr lang="en-US" sz="1800" b="1" dirty="0" smtClean="0"/>
              <a:t> </a:t>
            </a:r>
          </a:p>
          <a:p>
            <a:pPr marL="342900" indent="-342900" eaLnBrk="1" hangingPunct="1">
              <a:buFont typeface="Franklin Gothic Book" pitchFamily="34" charset="0"/>
              <a:buAutoNum type="arabicPeriod"/>
            </a:pPr>
            <a:r>
              <a:rPr lang="en-US" sz="1800" b="1" dirty="0" smtClean="0"/>
              <a:t>Documentation</a:t>
            </a:r>
            <a:r>
              <a:rPr lang="en-US" sz="1800" dirty="0" smtClean="0"/>
              <a:t> </a:t>
            </a:r>
            <a:endParaRPr lang="en-US" sz="1800" b="1" dirty="0" smtClean="0"/>
          </a:p>
          <a:p>
            <a:pPr marL="342900" indent="-342900" eaLnBrk="1" hangingPunct="1">
              <a:buFont typeface="Franklin Gothic Book" pitchFamily="34" charset="0"/>
              <a:buAutoNum type="arabicPeriod"/>
            </a:pPr>
            <a:r>
              <a:rPr lang="en-US" sz="1800" b="1" dirty="0" smtClean="0"/>
              <a:t>Document Control</a:t>
            </a:r>
            <a:r>
              <a:rPr lang="en-US" sz="1800" dirty="0" smtClean="0"/>
              <a:t> </a:t>
            </a:r>
            <a:r>
              <a:rPr lang="en-US" sz="1800" b="1" dirty="0" smtClean="0"/>
              <a:t> </a:t>
            </a:r>
          </a:p>
          <a:p>
            <a:pPr marL="342900" indent="-342900" eaLnBrk="1" hangingPunct="1">
              <a:buFont typeface="Franklin Gothic Book" pitchFamily="34" charset="0"/>
              <a:buAutoNum type="arabicPeriod"/>
            </a:pPr>
            <a:r>
              <a:rPr lang="en-US" sz="1800" b="1" dirty="0" smtClean="0"/>
              <a:t>Operational Control</a:t>
            </a:r>
            <a:r>
              <a:rPr lang="en-US" sz="1800" dirty="0" smtClean="0"/>
              <a:t> </a:t>
            </a:r>
            <a:r>
              <a:rPr lang="en-US" sz="1800" b="1" dirty="0" smtClean="0"/>
              <a:t> </a:t>
            </a:r>
          </a:p>
          <a:p>
            <a:pPr marL="342900" indent="-342900" eaLnBrk="1" hangingPunct="1">
              <a:buFont typeface="Franklin Gothic Book" pitchFamily="34" charset="0"/>
              <a:buAutoNum type="arabicPeriod"/>
            </a:pPr>
            <a:r>
              <a:rPr lang="en-US" sz="1800" b="1" dirty="0" smtClean="0"/>
              <a:t>Monitoring and measurement-</a:t>
            </a:r>
            <a:r>
              <a:rPr lang="en-US" sz="1800" dirty="0" smtClean="0"/>
              <a:t> </a:t>
            </a:r>
          </a:p>
          <a:p>
            <a:pPr marL="342900" indent="-342900" eaLnBrk="1" hangingPunct="1">
              <a:buFont typeface="Franklin Gothic Book" pitchFamily="34" charset="0"/>
              <a:buAutoNum type="arabicPeriod"/>
            </a:pPr>
            <a:r>
              <a:rPr lang="en-US" sz="1800" b="1" dirty="0" smtClean="0"/>
              <a:t>Nonconformity and preventative and corrective action</a:t>
            </a:r>
            <a:r>
              <a:rPr lang="en-US" sz="1800" dirty="0" smtClean="0"/>
              <a:t> </a:t>
            </a:r>
          </a:p>
          <a:p>
            <a:pPr marL="342900" indent="-342900" eaLnBrk="1" hangingPunct="1">
              <a:buFont typeface="Franklin Gothic Book" pitchFamily="34" charset="0"/>
              <a:buAutoNum type="arabicPeriod"/>
            </a:pPr>
            <a:r>
              <a:rPr lang="en-US" sz="1800" b="1" dirty="0" smtClean="0"/>
              <a:t>Records </a:t>
            </a:r>
            <a:r>
              <a:rPr lang="en-US" sz="1800" dirty="0" smtClean="0"/>
              <a:t> </a:t>
            </a:r>
          </a:p>
          <a:p>
            <a:pPr marL="342900" indent="-342900" eaLnBrk="1" hangingPunct="1">
              <a:buFont typeface="Franklin Gothic Book" pitchFamily="34" charset="0"/>
              <a:buAutoNum type="arabicPeriod"/>
            </a:pPr>
            <a:r>
              <a:rPr lang="en-US" sz="1800" b="1" dirty="0" smtClean="0"/>
              <a:t>Internal audit-</a:t>
            </a:r>
            <a:r>
              <a:rPr lang="en-US" sz="1800" dirty="0" smtClean="0"/>
              <a:t> </a:t>
            </a:r>
          </a:p>
          <a:p>
            <a:pPr marL="342900" indent="-342900" eaLnBrk="1" hangingPunct="1">
              <a:buFont typeface="Franklin Gothic Book" pitchFamily="34" charset="0"/>
              <a:buAutoNum type="arabicPeriod"/>
            </a:pPr>
            <a:r>
              <a:rPr lang="en-US" sz="1800" b="1" dirty="0" smtClean="0"/>
              <a:t>Management review</a:t>
            </a:r>
            <a:r>
              <a:rPr lang="en-US" sz="1800" dirty="0" smtClean="0"/>
              <a:t> </a:t>
            </a:r>
          </a:p>
        </p:txBody>
      </p:sp>
      <p:sp>
        <p:nvSpPr>
          <p:cNvPr id="4" name="Slide Number Placeholder 3"/>
          <p:cNvSpPr>
            <a:spLocks noGrp="1"/>
          </p:cNvSpPr>
          <p:nvPr>
            <p:ph type="sldNum" sz="quarter" idx="12"/>
          </p:nvPr>
        </p:nvSpPr>
        <p:spPr/>
        <p:txBody>
          <a:bodyPr/>
          <a:lstStyle/>
          <a:p>
            <a:pPr>
              <a:defRPr/>
            </a:pPr>
            <a:fld id="{0F757DD0-68F8-437E-B936-A5ED95C5BC0E}"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solidFill>
                  <a:schemeClr val="accent6">
                    <a:lumMod val="75000"/>
                  </a:schemeClr>
                </a:solidFill>
              </a:rPr>
              <a:t>Customer Satisfaction</a:t>
            </a:r>
            <a:r>
              <a:rPr lang="en-US" dirty="0" smtClean="0"/>
              <a:t/>
            </a:r>
            <a:br>
              <a:rPr lang="en-US" dirty="0" smtClean="0"/>
            </a:br>
            <a:endParaRPr lang="en-US" dirty="0"/>
          </a:p>
        </p:txBody>
      </p:sp>
      <p:sp>
        <p:nvSpPr>
          <p:cNvPr id="4" name="Content Placeholder 3"/>
          <p:cNvSpPr>
            <a:spLocks noGrp="1"/>
          </p:cNvSpPr>
          <p:nvPr>
            <p:ph idx="1"/>
          </p:nvPr>
        </p:nvSpPr>
        <p:spPr/>
        <p:txBody>
          <a:bodyPr>
            <a:normAutofit/>
          </a:bodyPr>
          <a:lstStyle/>
          <a:p>
            <a:pPr>
              <a:buNone/>
            </a:pPr>
            <a:r>
              <a:rPr lang="en-US" dirty="0" smtClean="0"/>
              <a:t>FEEDBACK</a:t>
            </a:r>
          </a:p>
          <a:p>
            <a:pPr>
              <a:buNone/>
            </a:pPr>
            <a:endParaRPr lang="en-US" sz="1400" dirty="0" smtClean="0"/>
          </a:p>
          <a:p>
            <a:r>
              <a:rPr lang="en-US" sz="2400" b="1" dirty="0" smtClean="0"/>
              <a:t>Comment Card </a:t>
            </a:r>
          </a:p>
          <a:p>
            <a:r>
              <a:rPr lang="en-US" sz="2400" b="1" dirty="0" smtClean="0"/>
              <a:t>Customer Questionnaire </a:t>
            </a:r>
          </a:p>
          <a:p>
            <a:r>
              <a:rPr lang="en-US" sz="2400" b="1" dirty="0" smtClean="0"/>
              <a:t>Focus Group</a:t>
            </a:r>
          </a:p>
          <a:p>
            <a:r>
              <a:rPr lang="en-US" sz="2400" b="1" dirty="0" smtClean="0"/>
              <a:t>Telephone </a:t>
            </a:r>
          </a:p>
          <a:p>
            <a:r>
              <a:rPr lang="en-US" sz="2400" b="1" dirty="0" smtClean="0"/>
              <a:t>Customer Visit </a:t>
            </a:r>
            <a:endParaRPr lang="en-US" sz="2400" b="1" dirty="0"/>
          </a:p>
          <a:p>
            <a:r>
              <a:rPr lang="en-US" sz="2400" b="1" dirty="0" smtClean="0"/>
              <a:t>Online feedback </a:t>
            </a:r>
          </a:p>
          <a:p>
            <a:r>
              <a:rPr lang="en-US" sz="2400" b="1" dirty="0" smtClean="0"/>
              <a:t>Suggestion Box</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solidFill>
                  <a:schemeClr val="accent6">
                    <a:lumMod val="75000"/>
                  </a:schemeClr>
                </a:solidFill>
              </a:rPr>
              <a:t>Introduction</a:t>
            </a:r>
            <a:endParaRPr lang="en-US" sz="6000"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6">
                    <a:lumMod val="75000"/>
                  </a:schemeClr>
                </a:solidFill>
              </a:rPr>
              <a:t>Benefits of Feed Back</a:t>
            </a:r>
            <a:br>
              <a:rPr lang="en-US" b="1" dirty="0" smtClean="0">
                <a:solidFill>
                  <a:schemeClr val="accent6">
                    <a:lumMod val="75000"/>
                  </a:schemeClr>
                </a:solidFill>
              </a:rPr>
            </a:br>
            <a:endParaRPr lang="en-US" b="1"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en-US" dirty="0" smtClean="0"/>
              <a:t>Customer Dissatisfaction  </a:t>
            </a:r>
          </a:p>
          <a:p>
            <a:r>
              <a:rPr lang="en-US" dirty="0" smtClean="0"/>
              <a:t>Analysis existing quality</a:t>
            </a:r>
          </a:p>
          <a:p>
            <a:r>
              <a:rPr lang="en-US" dirty="0" smtClean="0"/>
              <a:t>Root cause identify </a:t>
            </a:r>
          </a:p>
          <a:p>
            <a:r>
              <a:rPr lang="en-US" dirty="0" smtClean="0"/>
              <a:t>Performance Appraisal</a:t>
            </a:r>
          </a:p>
          <a:p>
            <a:r>
              <a:rPr lang="en-US" dirty="0" smtClean="0"/>
              <a:t>Customer Needs-Requirements in Design</a:t>
            </a:r>
          </a:p>
          <a:p>
            <a:r>
              <a:rPr lang="en-US" dirty="0" smtClean="0"/>
              <a:t>Improvements in Every Stage</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chemeClr val="accent6">
                    <a:lumMod val="75000"/>
                  </a:schemeClr>
                </a:solidFill>
              </a:rPr>
              <a:t>EMS-14001 Not similar with QMS </a:t>
            </a:r>
            <a:endParaRPr lang="en-US" dirty="0">
              <a:solidFill>
                <a:schemeClr val="accent6">
                  <a:lumMod val="75000"/>
                </a:schemeClr>
              </a:solidFill>
            </a:endParaRPr>
          </a:p>
        </p:txBody>
      </p:sp>
      <p:sp>
        <p:nvSpPr>
          <p:cNvPr id="30723" name="Content Placeholder 2"/>
          <p:cNvSpPr>
            <a:spLocks noGrp="1"/>
          </p:cNvSpPr>
          <p:nvPr>
            <p:ph idx="1"/>
          </p:nvPr>
        </p:nvSpPr>
        <p:spPr/>
        <p:txBody>
          <a:bodyPr/>
          <a:lstStyle/>
          <a:p>
            <a:pPr eaLnBrk="1" hangingPunct="1">
              <a:buFont typeface="Wingdings 2" pitchFamily="18" charset="2"/>
              <a:buNone/>
            </a:pPr>
            <a:r>
              <a:rPr lang="en-US" smtClean="0"/>
              <a:t>Environmental Aspects- 4.3.1</a:t>
            </a:r>
          </a:p>
          <a:p>
            <a:pPr eaLnBrk="1" hangingPunct="1">
              <a:buFont typeface="Wingdings 2" pitchFamily="18" charset="2"/>
              <a:buNone/>
            </a:pPr>
            <a:r>
              <a:rPr lang="en-US" smtClean="0"/>
              <a:t>Legal and Other Requirements- 4.3.2</a:t>
            </a:r>
          </a:p>
          <a:p>
            <a:pPr eaLnBrk="1" hangingPunct="1">
              <a:buFont typeface="Wingdings 2" pitchFamily="18" charset="2"/>
              <a:buNone/>
            </a:pPr>
            <a:r>
              <a:rPr lang="en-US" smtClean="0"/>
              <a:t>Emergency preparedness and response- 4.4.7</a:t>
            </a:r>
          </a:p>
          <a:p>
            <a:pPr eaLnBrk="1" hangingPunct="1">
              <a:buFont typeface="Wingdings 2" pitchFamily="18" charset="2"/>
              <a:buNone/>
            </a:pPr>
            <a:r>
              <a:rPr lang="en-US" smtClean="0"/>
              <a:t>Evaluation of legal compliance- 4.5.2</a:t>
            </a:r>
          </a:p>
          <a:p>
            <a:pPr eaLnBrk="1" hangingPunct="1">
              <a:buFont typeface="Wingdings 2" pitchFamily="18" charset="2"/>
              <a:buNone/>
            </a:pPr>
            <a:endParaRPr lang="en-US" smtClean="0"/>
          </a:p>
        </p:txBody>
      </p:sp>
      <p:sp>
        <p:nvSpPr>
          <p:cNvPr id="4" name="Slide Number Placeholder 3"/>
          <p:cNvSpPr>
            <a:spLocks noGrp="1"/>
          </p:cNvSpPr>
          <p:nvPr>
            <p:ph type="sldNum" sz="quarter" idx="12"/>
          </p:nvPr>
        </p:nvSpPr>
        <p:spPr/>
        <p:txBody>
          <a:bodyPr/>
          <a:lstStyle/>
          <a:p>
            <a:pPr>
              <a:defRPr/>
            </a:pPr>
            <a:fld id="{739A7A12-DCF5-4C65-9A8F-E904CE1BFF84}"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sz="3600" b="1" dirty="0" smtClean="0">
                <a:solidFill>
                  <a:schemeClr val="accent6">
                    <a:lumMod val="75000"/>
                  </a:schemeClr>
                </a:solidFill>
              </a:rPr>
              <a:t>OHSAS-18001 Not similar with QMS</a:t>
            </a:r>
            <a:r>
              <a:rPr lang="en-US" sz="3600" b="1" dirty="0" smtClean="0"/>
              <a:t> </a:t>
            </a:r>
          </a:p>
        </p:txBody>
      </p:sp>
      <p:sp>
        <p:nvSpPr>
          <p:cNvPr id="53251" name="Content Placeholder 2"/>
          <p:cNvSpPr>
            <a:spLocks noGrp="1"/>
          </p:cNvSpPr>
          <p:nvPr>
            <p:ph idx="1"/>
          </p:nvPr>
        </p:nvSpPr>
        <p:spPr/>
        <p:txBody>
          <a:bodyPr/>
          <a:lstStyle/>
          <a:p>
            <a:pPr eaLnBrk="1" hangingPunct="1">
              <a:buFont typeface="Wingdings 2" pitchFamily="18" charset="2"/>
              <a:buNone/>
            </a:pPr>
            <a:r>
              <a:rPr lang="en-US" dirty="0" smtClean="0"/>
              <a:t>Hazard identification, risk assessment and</a:t>
            </a:r>
          </a:p>
          <a:p>
            <a:pPr eaLnBrk="1" hangingPunct="1">
              <a:buFont typeface="Wingdings 2" pitchFamily="18" charset="2"/>
              <a:buNone/>
            </a:pPr>
            <a:r>
              <a:rPr lang="en-US" dirty="0" smtClean="0"/>
              <a:t>determining controls- 4.3.1</a:t>
            </a:r>
          </a:p>
          <a:p>
            <a:pPr eaLnBrk="1" hangingPunct="1">
              <a:buFont typeface="Wingdings 2" pitchFamily="18" charset="2"/>
              <a:buNone/>
            </a:pPr>
            <a:r>
              <a:rPr lang="en-US" dirty="0" smtClean="0"/>
              <a:t>Legal and Other Requirements- 4.3.2</a:t>
            </a:r>
          </a:p>
          <a:p>
            <a:pPr eaLnBrk="1" hangingPunct="1">
              <a:buFont typeface="Wingdings 2" pitchFamily="18" charset="2"/>
              <a:buNone/>
            </a:pPr>
            <a:r>
              <a:rPr lang="en-US" dirty="0" smtClean="0"/>
              <a:t>Emergency preparedness and response- 4.4.7</a:t>
            </a:r>
          </a:p>
          <a:p>
            <a:pPr eaLnBrk="1" hangingPunct="1">
              <a:buFont typeface="Wingdings 2" pitchFamily="18" charset="2"/>
              <a:buNone/>
            </a:pPr>
            <a:r>
              <a:rPr lang="en-US" dirty="0" smtClean="0"/>
              <a:t>Evaluation of legal compliance- 4.5.2</a:t>
            </a:r>
          </a:p>
          <a:p>
            <a:pPr eaLnBrk="1" hangingPunct="1">
              <a:buFont typeface="Wingdings 2"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9B03E356-0F23-4BB0-ADF8-6B8579B4F9A8}"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Role of Senior Management</a:t>
            </a:r>
            <a:endParaRPr lang="en-US" b="1" dirty="0">
              <a:solidFill>
                <a:schemeClr val="accent6">
                  <a:lumMod val="75000"/>
                </a:schemeClr>
              </a:solidFill>
            </a:endParaRPr>
          </a:p>
        </p:txBody>
      </p:sp>
      <p:sp>
        <p:nvSpPr>
          <p:cNvPr id="3" name="Content Placeholder 2"/>
          <p:cNvSpPr>
            <a:spLocks noGrp="1"/>
          </p:cNvSpPr>
          <p:nvPr>
            <p:ph idx="1"/>
          </p:nvPr>
        </p:nvSpPr>
        <p:spPr>
          <a:xfrm>
            <a:off x="0" y="1676400"/>
            <a:ext cx="8534400" cy="4525963"/>
          </a:xfrm>
        </p:spPr>
        <p:txBody>
          <a:bodyPr>
            <a:normAutofit fontScale="92500" lnSpcReduction="20000"/>
          </a:bodyPr>
          <a:lstStyle/>
          <a:p>
            <a:r>
              <a:rPr lang="en-US" dirty="0" smtClean="0"/>
              <a:t>Establish Policies</a:t>
            </a:r>
          </a:p>
          <a:p>
            <a:r>
              <a:rPr lang="en-US" dirty="0" smtClean="0"/>
              <a:t>Develop a Leadership System</a:t>
            </a:r>
          </a:p>
          <a:p>
            <a:r>
              <a:rPr lang="en-US" dirty="0" smtClean="0"/>
              <a:t>Clearly Define Roles &amp; Responsibilities- Fire, </a:t>
            </a:r>
            <a:r>
              <a:rPr lang="en-US" dirty="0" err="1" smtClean="0"/>
              <a:t>Env</a:t>
            </a:r>
            <a:r>
              <a:rPr lang="en-US" dirty="0" smtClean="0"/>
              <a:t>, OHS.</a:t>
            </a:r>
          </a:p>
          <a:p>
            <a:r>
              <a:rPr lang="en-US" dirty="0" smtClean="0"/>
              <a:t>Train The Employees </a:t>
            </a:r>
          </a:p>
          <a:p>
            <a:r>
              <a:rPr lang="en-US" dirty="0" smtClean="0"/>
              <a:t>Award and Recognition </a:t>
            </a:r>
          </a:p>
          <a:p>
            <a:r>
              <a:rPr lang="en-US" dirty="0" smtClean="0"/>
              <a:t>Emphasis More on Quality Than Quantity</a:t>
            </a:r>
          </a:p>
          <a:p>
            <a:r>
              <a:rPr lang="en-US" dirty="0" smtClean="0"/>
              <a:t>Effective Communication</a:t>
            </a:r>
          </a:p>
          <a:p>
            <a:r>
              <a:rPr lang="en-US" dirty="0" smtClean="0"/>
              <a:t>Fix Responsibility on Everyone</a:t>
            </a:r>
          </a:p>
          <a:p>
            <a:r>
              <a:rPr lang="en-US" dirty="0" smtClean="0"/>
              <a:t>Care For Customers </a:t>
            </a:r>
          </a:p>
          <a:p>
            <a:pPr>
              <a:buNone/>
            </a:pP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COMMUNICATION</a:t>
            </a:r>
            <a:endParaRPr lang="en-US" b="1"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en-US" dirty="0" smtClean="0"/>
              <a:t>Two Way Process</a:t>
            </a:r>
          </a:p>
          <a:p>
            <a:r>
              <a:rPr lang="en-US" dirty="0" smtClean="0"/>
              <a:t>Feedback </a:t>
            </a:r>
          </a:p>
          <a:p>
            <a:r>
              <a:rPr lang="en-US" dirty="0" smtClean="0"/>
              <a:t>Simple in Language </a:t>
            </a:r>
          </a:p>
          <a:p>
            <a:r>
              <a:rPr lang="en-US" dirty="0" smtClean="0"/>
              <a:t>Specific to the topic</a:t>
            </a:r>
          </a:p>
          <a:p>
            <a:r>
              <a:rPr lang="en-US" dirty="0" smtClean="0"/>
              <a:t>Written Format</a:t>
            </a:r>
          </a:p>
          <a:p>
            <a:r>
              <a:rPr lang="en-US" dirty="0" smtClean="0"/>
              <a:t>Legally Binding</a:t>
            </a:r>
          </a:p>
          <a:p>
            <a:r>
              <a:rPr lang="en-US" dirty="0" smtClean="0"/>
              <a:t>Decision Making</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10200"/>
            <a:ext cx="8229600" cy="1143000"/>
          </a:xfrm>
        </p:spPr>
        <p:txBody>
          <a:bodyPr/>
          <a:lstStyle/>
          <a:p>
            <a:r>
              <a:rPr lang="en-US" b="1" dirty="0" smtClean="0">
                <a:solidFill>
                  <a:srgbClr val="FFC000"/>
                </a:solidFill>
              </a:rPr>
              <a:t>Impact of Pollution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ASUS\Desktop\REB\env\Graph1.jpg"/>
          <p:cNvPicPr>
            <a:picLocks noChangeAspect="1" noChangeArrowheads="1"/>
          </p:cNvPicPr>
          <p:nvPr/>
        </p:nvPicPr>
        <p:blipFill>
          <a:blip r:embed="rId2"/>
          <a:srcRect/>
          <a:stretch>
            <a:fillRect/>
          </a:stretch>
        </p:blipFill>
        <p:spPr bwMode="auto">
          <a:xfrm>
            <a:off x="0" y="58739"/>
            <a:ext cx="9225856" cy="6799261"/>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ASUS\Desktop\REB\env\air\air-pollution-presentationppt-33-638.jpg"/>
          <p:cNvPicPr>
            <a:picLocks noChangeAspect="1" noChangeArrowheads="1"/>
          </p:cNvPicPr>
          <p:nvPr/>
        </p:nvPicPr>
        <p:blipFill>
          <a:blip r:embed="rId2"/>
          <a:srcRect/>
          <a:stretch>
            <a:fillRect/>
          </a:stretch>
        </p:blipFill>
        <p:spPr bwMode="auto">
          <a:xfrm>
            <a:off x="228600" y="168047"/>
            <a:ext cx="8915400" cy="6693536"/>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ASUS\Desktop\REB\env\air\Graph-3 .jpg"/>
          <p:cNvPicPr>
            <a:picLocks noChangeAspect="1" noChangeArrowheads="1"/>
          </p:cNvPicPr>
          <p:nvPr/>
        </p:nvPicPr>
        <p:blipFill>
          <a:blip r:embed="rId2"/>
          <a:srcRect/>
          <a:stretch>
            <a:fillRect/>
          </a:stretch>
        </p:blipFill>
        <p:spPr bwMode="auto">
          <a:xfrm>
            <a:off x="0" y="0"/>
            <a:ext cx="9154607" cy="68580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ASUS\Desktop\REB\env\water\Graph-4.jpg"/>
          <p:cNvPicPr>
            <a:picLocks noChangeAspect="1" noChangeArrowheads="1"/>
          </p:cNvPicPr>
          <p:nvPr/>
        </p:nvPicPr>
        <p:blipFill>
          <a:blip r:embed="rId2"/>
          <a:srcRect/>
          <a:stretch>
            <a:fillRect/>
          </a:stretch>
        </p:blipFill>
        <p:spPr bwMode="auto">
          <a:xfrm>
            <a:off x="185793" y="152400"/>
            <a:ext cx="8976421" cy="6705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715962"/>
          </a:xfrm>
        </p:spPr>
        <p:txBody>
          <a:bodyPr>
            <a:normAutofit/>
          </a:bodyPr>
          <a:lstStyle/>
          <a:p>
            <a:r>
              <a:rPr lang="en-US" sz="2800" b="1" dirty="0" smtClean="0"/>
              <a:t>Introduction of</a:t>
            </a:r>
            <a:endParaRPr lang="en-US" sz="2800" dirty="0" smtClean="0"/>
          </a:p>
        </p:txBody>
      </p:sp>
      <p:sp>
        <p:nvSpPr>
          <p:cNvPr id="22531" name="Content Placeholder 2"/>
          <p:cNvSpPr>
            <a:spLocks noGrp="1"/>
          </p:cNvSpPr>
          <p:nvPr>
            <p:ph idx="1"/>
          </p:nvPr>
        </p:nvSpPr>
        <p:spPr>
          <a:xfrm>
            <a:off x="685800" y="685800"/>
            <a:ext cx="8229600" cy="5867400"/>
          </a:xfrm>
        </p:spPr>
        <p:txBody>
          <a:bodyPr>
            <a:normAutofit lnSpcReduction="10000"/>
          </a:bodyPr>
          <a:lstStyle/>
          <a:p>
            <a:pPr algn="ctr">
              <a:buFont typeface="Arial" pitchFamily="34" charset="0"/>
              <a:buNone/>
            </a:pPr>
            <a:r>
              <a:rPr lang="en-US" sz="2400" b="1" baseline="-25000" dirty="0" smtClean="0">
                <a:cs typeface="Arial" pitchFamily="34" charset="0"/>
              </a:rPr>
              <a:t> </a:t>
            </a:r>
            <a:r>
              <a:rPr lang="en-US" sz="3600" b="1" dirty="0" smtClean="0">
                <a:solidFill>
                  <a:srgbClr val="C00000"/>
                </a:solidFill>
                <a:cs typeface="Arial" pitchFamily="34" charset="0"/>
              </a:rPr>
              <a:t>MD.KAISER HAMID </a:t>
            </a:r>
          </a:p>
          <a:p>
            <a:pPr algn="ctr">
              <a:buFont typeface="Arial" pitchFamily="34" charset="0"/>
              <a:buNone/>
            </a:pPr>
            <a:r>
              <a:rPr lang="en-US" sz="2000" smtClean="0">
                <a:cs typeface="Arial" pitchFamily="34" charset="0"/>
                <a:hlinkClick r:id="rId2"/>
              </a:rPr>
              <a:t>kaiser.hr00@yahoo.com</a:t>
            </a:r>
            <a:r>
              <a:rPr lang="en-US" sz="2000" smtClean="0">
                <a:cs typeface="Arial" pitchFamily="34" charset="0"/>
              </a:rPr>
              <a:t> </a:t>
            </a:r>
            <a:r>
              <a:rPr lang="en-US" sz="2000" dirty="0" smtClean="0">
                <a:cs typeface="Arial" pitchFamily="34" charset="0"/>
              </a:rPr>
              <a:t>,   +88 01672 42 06 00</a:t>
            </a:r>
          </a:p>
          <a:p>
            <a:pPr algn="ctr">
              <a:buFont typeface="Arial" pitchFamily="34" charset="0"/>
              <a:buNone/>
            </a:pPr>
            <a:endParaRPr lang="en-US" sz="1100" dirty="0" smtClean="0">
              <a:solidFill>
                <a:srgbClr val="232DEF"/>
              </a:solidFill>
              <a:cs typeface="Arial" pitchFamily="34" charset="0"/>
            </a:endParaRPr>
          </a:p>
          <a:p>
            <a:pPr>
              <a:buFont typeface="Arial" pitchFamily="34" charset="0"/>
              <a:buNone/>
            </a:pPr>
            <a:r>
              <a:rPr lang="en-US" sz="2050" b="1" dirty="0" smtClean="0">
                <a:solidFill>
                  <a:srgbClr val="0000FF"/>
                </a:solidFill>
                <a:cs typeface="Arial" pitchFamily="34" charset="0"/>
              </a:rPr>
              <a:t>Consultant/Lead Auditor/Trainer on:</a:t>
            </a:r>
          </a:p>
          <a:p>
            <a:r>
              <a:rPr lang="en-US" sz="2050" b="1" dirty="0" smtClean="0"/>
              <a:t>ISO 9001:2008 </a:t>
            </a:r>
            <a:r>
              <a:rPr lang="en-US" sz="2050" dirty="0" smtClean="0"/>
              <a:t>(Quality Management System) Lead Auditor </a:t>
            </a:r>
          </a:p>
          <a:p>
            <a:pPr lvl="0"/>
            <a:r>
              <a:rPr lang="en-US" sz="2050" b="1" dirty="0" smtClean="0"/>
              <a:t>ISO 14001:2004 </a:t>
            </a:r>
            <a:r>
              <a:rPr lang="en-US" sz="2050" dirty="0" smtClean="0"/>
              <a:t>(Environmental Management System) </a:t>
            </a:r>
            <a:r>
              <a:rPr lang="en-US" sz="2050" dirty="0" smtClean="0">
                <a:solidFill>
                  <a:srgbClr val="0000FF"/>
                </a:solidFill>
                <a:cs typeface="Arial" pitchFamily="34" charset="0"/>
              </a:rPr>
              <a:t> </a:t>
            </a:r>
            <a:r>
              <a:rPr lang="en-US" sz="2050" dirty="0" smtClean="0">
                <a:cs typeface="Arial" pitchFamily="34" charset="0"/>
              </a:rPr>
              <a:t>Consultant</a:t>
            </a:r>
            <a:endParaRPr lang="en-US" sz="2050" dirty="0" smtClean="0"/>
          </a:p>
          <a:p>
            <a:pPr lvl="0"/>
            <a:r>
              <a:rPr lang="en-US" sz="2050" b="1" dirty="0" smtClean="0"/>
              <a:t>OHSAS 18001: 2007 </a:t>
            </a:r>
            <a:r>
              <a:rPr lang="en-US" sz="2050" dirty="0" smtClean="0"/>
              <a:t>Occupational Health &amp; Safety(OHS)</a:t>
            </a:r>
            <a:r>
              <a:rPr lang="en-US" sz="2050" dirty="0" smtClean="0">
                <a:cs typeface="Arial" pitchFamily="34" charset="0"/>
              </a:rPr>
              <a:t> Consultant</a:t>
            </a:r>
            <a:endParaRPr lang="en-US" sz="2050" dirty="0" smtClean="0"/>
          </a:p>
          <a:p>
            <a:pPr lvl="0"/>
            <a:r>
              <a:rPr lang="en-US" sz="2050" b="1" dirty="0" smtClean="0"/>
              <a:t>Human Resource Management </a:t>
            </a:r>
            <a:r>
              <a:rPr lang="en-US" sz="2050" dirty="0" smtClean="0"/>
              <a:t>(HRM) </a:t>
            </a:r>
            <a:r>
              <a:rPr lang="en-US" sz="2050" dirty="0" smtClean="0">
                <a:cs typeface="Arial" pitchFamily="34" charset="0"/>
              </a:rPr>
              <a:t>Consultant</a:t>
            </a:r>
            <a:endParaRPr lang="en-US" sz="2050" dirty="0" smtClean="0"/>
          </a:p>
          <a:p>
            <a:pPr lvl="0"/>
            <a:r>
              <a:rPr lang="en-US" sz="2050" b="1" i="1" dirty="0" smtClean="0"/>
              <a:t>Social Compliance – </a:t>
            </a:r>
            <a:r>
              <a:rPr lang="en-US" sz="2050" dirty="0" smtClean="0">
                <a:cs typeface="Arial" pitchFamily="34" charset="0"/>
              </a:rPr>
              <a:t>Consultant</a:t>
            </a:r>
          </a:p>
          <a:p>
            <a:pPr lvl="0">
              <a:buNone/>
            </a:pPr>
            <a:endParaRPr lang="en-US" sz="2050" dirty="0" smtClean="0">
              <a:cs typeface="Arial" pitchFamily="34" charset="0"/>
            </a:endParaRPr>
          </a:p>
          <a:p>
            <a:pPr lvl="0">
              <a:buNone/>
            </a:pPr>
            <a:r>
              <a:rPr lang="en-US" sz="2050" b="1" dirty="0" smtClean="0">
                <a:solidFill>
                  <a:srgbClr val="3333FF"/>
                </a:solidFill>
                <a:cs typeface="Arial" pitchFamily="34" charset="0"/>
              </a:rPr>
              <a:t>Education- BBA,MBA,PGD</a:t>
            </a:r>
          </a:p>
          <a:p>
            <a:pPr lvl="0">
              <a:buNone/>
            </a:pPr>
            <a:endParaRPr lang="en-US" sz="800" dirty="0" smtClean="0"/>
          </a:p>
          <a:p>
            <a:pPr>
              <a:buNone/>
            </a:pPr>
            <a:endParaRPr lang="en-US" sz="800" dirty="0" smtClean="0"/>
          </a:p>
          <a:p>
            <a:pPr>
              <a:buFont typeface="Arial" pitchFamily="34" charset="0"/>
              <a:buNone/>
            </a:pPr>
            <a:r>
              <a:rPr lang="en-US" sz="2050" b="1" dirty="0" smtClean="0">
                <a:solidFill>
                  <a:srgbClr val="0000FF"/>
                </a:solidFill>
                <a:cs typeface="Arial" pitchFamily="34" charset="0"/>
              </a:rPr>
              <a:t>Previous Employer :</a:t>
            </a:r>
          </a:p>
          <a:p>
            <a:pPr>
              <a:buNone/>
            </a:pPr>
            <a:r>
              <a:rPr lang="en-US" sz="2050" i="1" dirty="0" smtClean="0"/>
              <a:t>Asst. Manager- Bay City GmbH- </a:t>
            </a:r>
            <a:r>
              <a:rPr lang="en-US" sz="2050" dirty="0" smtClean="0"/>
              <a:t>(Germanys Brand)</a:t>
            </a:r>
          </a:p>
          <a:p>
            <a:pPr>
              <a:buNone/>
            </a:pPr>
            <a:r>
              <a:rPr lang="en-US" sz="2050" dirty="0" smtClean="0"/>
              <a:t>Coordinator-TAKKO Holding GmbH – (Germanys Brand)</a:t>
            </a:r>
          </a:p>
          <a:p>
            <a:pPr>
              <a:buNone/>
            </a:pPr>
            <a:r>
              <a:rPr lang="en-US" sz="2050" i="1" dirty="0" smtClean="0"/>
              <a:t>Asst. Manager- </a:t>
            </a:r>
            <a:r>
              <a:rPr lang="en-US" sz="2050" dirty="0" err="1" smtClean="0"/>
              <a:t>Maruhisa</a:t>
            </a:r>
            <a:r>
              <a:rPr lang="en-US" sz="2050" dirty="0" smtClean="0"/>
              <a:t> Pacific co Ltd (Japanese) </a:t>
            </a:r>
          </a:p>
          <a:p>
            <a:pPr lvl="0">
              <a:buNone/>
            </a:pPr>
            <a:endParaRPr lang="en-US" sz="1800" dirty="0" smtClean="0"/>
          </a:p>
          <a:p>
            <a:pPr>
              <a:buFont typeface="Arial" pitchFamily="34" charset="0"/>
              <a:buNone/>
            </a:pPr>
            <a:endParaRPr lang="en-US" sz="1800" dirty="0" smtClean="0">
              <a:cs typeface="Arial" pitchFamily="34" charset="0"/>
            </a:endParaRPr>
          </a:p>
          <a:p>
            <a:pPr>
              <a:buFont typeface="Arial" pitchFamily="34" charset="0"/>
              <a:buNone/>
            </a:pPr>
            <a:endParaRPr lang="en-US" sz="1800" dirty="0" smtClean="0">
              <a:cs typeface="Arial" pitchFamily="34" charset="0"/>
            </a:endParaRPr>
          </a:p>
          <a:p>
            <a:pPr>
              <a:buFont typeface="Arial" pitchFamily="34" charset="0"/>
              <a:buNone/>
            </a:pPr>
            <a:endParaRPr lang="en-US" sz="1800" dirty="0" smtClean="0">
              <a:cs typeface="Arial" pitchFamily="34" charset="0"/>
            </a:endParaRPr>
          </a:p>
        </p:txBody>
      </p:sp>
      <p:pic>
        <p:nvPicPr>
          <p:cNvPr id="2" name="Picture 2" descr="Hamid Final"/>
          <p:cNvPicPr>
            <a:picLocks noChangeAspect="1" noChangeArrowheads="1"/>
          </p:cNvPicPr>
          <p:nvPr/>
        </p:nvPicPr>
        <p:blipFill>
          <a:blip r:embed="rId3" cstate="print"/>
          <a:srcRect/>
          <a:stretch>
            <a:fillRect/>
          </a:stretch>
        </p:blipFill>
        <p:spPr bwMode="auto">
          <a:xfrm>
            <a:off x="7543800" y="0"/>
            <a:ext cx="1600200" cy="215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SUS\Desktop\REB\env\Graph-3.jpg"/>
          <p:cNvPicPr>
            <a:picLocks noChangeAspect="1" noChangeArrowheads="1"/>
          </p:cNvPicPr>
          <p:nvPr/>
        </p:nvPicPr>
        <p:blipFill>
          <a:blip r:embed="rId2"/>
          <a:srcRect/>
          <a:stretch>
            <a:fillRect/>
          </a:stretch>
        </p:blipFill>
        <p:spPr bwMode="auto">
          <a:xfrm>
            <a:off x="36000" y="0"/>
            <a:ext cx="9108000" cy="6858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ASUS\Desktop\REB\env\2015_11_14_12.11.43.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What Are Hazard?</a:t>
            </a:r>
          </a:p>
        </p:txBody>
      </p:sp>
      <p:sp>
        <p:nvSpPr>
          <p:cNvPr id="13315" name="Content Placeholder 2"/>
          <p:cNvSpPr>
            <a:spLocks noGrp="1"/>
          </p:cNvSpPr>
          <p:nvPr>
            <p:ph idx="1"/>
          </p:nvPr>
        </p:nvSpPr>
        <p:spPr/>
        <p:txBody>
          <a:bodyPr/>
          <a:lstStyle/>
          <a:p>
            <a:pPr eaLnBrk="1" hangingPunct="1">
              <a:buFont typeface="Arial" pitchFamily="34" charset="0"/>
              <a:buNone/>
            </a:pPr>
            <a:r>
              <a:rPr lang="en-US" b="1" smtClean="0"/>
              <a:t>Anything</a:t>
            </a:r>
            <a:r>
              <a:rPr lang="en-US" smtClean="0"/>
              <a:t> with the </a:t>
            </a:r>
            <a:r>
              <a:rPr lang="en-US" b="1" smtClean="0"/>
              <a:t>Potential</a:t>
            </a:r>
            <a:r>
              <a:rPr lang="en-US" smtClean="0"/>
              <a:t> to Cause </a:t>
            </a:r>
            <a:r>
              <a:rPr lang="en-US" b="1" smtClean="0"/>
              <a:t>Harm</a:t>
            </a:r>
          </a:p>
        </p:txBody>
      </p:sp>
      <p:sp>
        <p:nvSpPr>
          <p:cNvPr id="4" name="Down Arrow 3"/>
          <p:cNvSpPr/>
          <p:nvPr/>
        </p:nvSpPr>
        <p:spPr>
          <a:xfrm>
            <a:off x="1295400" y="2133600"/>
            <a:ext cx="2286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Down Arrow 4"/>
          <p:cNvSpPr/>
          <p:nvPr/>
        </p:nvSpPr>
        <p:spPr>
          <a:xfrm>
            <a:off x="4191000" y="2133600"/>
            <a:ext cx="2286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Down Arrow 5"/>
          <p:cNvSpPr/>
          <p:nvPr/>
        </p:nvSpPr>
        <p:spPr>
          <a:xfrm>
            <a:off x="7010400" y="2133600"/>
            <a:ext cx="2286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ounded Rectangle 6"/>
          <p:cNvSpPr/>
          <p:nvPr/>
        </p:nvSpPr>
        <p:spPr>
          <a:xfrm>
            <a:off x="304800" y="2971800"/>
            <a:ext cx="2209800" cy="21336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Ask  the question: Does it have the potential to cause harm?</a:t>
            </a:r>
          </a:p>
          <a:p>
            <a:pPr algn="ctr" fontAlgn="auto">
              <a:spcBef>
                <a:spcPts val="0"/>
              </a:spcBef>
              <a:spcAft>
                <a:spcPts val="0"/>
              </a:spcAft>
              <a:defRPr/>
            </a:pPr>
            <a:r>
              <a:rPr lang="en-US" dirty="0"/>
              <a:t>If the  answer is yes,</a:t>
            </a:r>
          </a:p>
          <a:p>
            <a:pPr algn="ctr" fontAlgn="auto">
              <a:spcBef>
                <a:spcPts val="0"/>
              </a:spcBef>
              <a:spcAft>
                <a:spcPts val="0"/>
              </a:spcAft>
              <a:defRPr/>
            </a:pPr>
            <a:r>
              <a:rPr lang="en-US" dirty="0"/>
              <a:t>Then it is a hazard.</a:t>
            </a:r>
          </a:p>
        </p:txBody>
      </p:sp>
      <p:sp>
        <p:nvSpPr>
          <p:cNvPr id="8" name="Rounded Rectangle 7"/>
          <p:cNvSpPr/>
          <p:nvPr/>
        </p:nvSpPr>
        <p:spPr>
          <a:xfrm>
            <a:off x="3276600" y="2971800"/>
            <a:ext cx="2057400" cy="10668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Usually hidden and in latent form</a:t>
            </a:r>
          </a:p>
        </p:txBody>
      </p:sp>
      <p:sp>
        <p:nvSpPr>
          <p:cNvPr id="9" name="Rounded Rectangle 8"/>
          <p:cNvSpPr/>
          <p:nvPr/>
        </p:nvSpPr>
        <p:spPr>
          <a:xfrm>
            <a:off x="5715000" y="2895600"/>
            <a:ext cx="3276600" cy="236220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2000" dirty="0"/>
              <a:t>People: Poor health, injury or fatality</a:t>
            </a:r>
          </a:p>
          <a:p>
            <a:pPr algn="ctr" fontAlgn="auto">
              <a:spcBef>
                <a:spcPts val="0"/>
              </a:spcBef>
              <a:spcAft>
                <a:spcPts val="0"/>
              </a:spcAft>
              <a:defRPr/>
            </a:pPr>
            <a:r>
              <a:rPr lang="en-US" sz="2000" dirty="0"/>
              <a:t>Environment: Negative Impact</a:t>
            </a:r>
          </a:p>
          <a:p>
            <a:pPr algn="ctr" fontAlgn="auto">
              <a:spcBef>
                <a:spcPts val="0"/>
              </a:spcBef>
              <a:spcAft>
                <a:spcPts val="0"/>
              </a:spcAft>
              <a:defRPr/>
            </a:pPr>
            <a:r>
              <a:rPr lang="en-US" sz="2000" dirty="0"/>
              <a:t>Asset:  Property Damage</a:t>
            </a:r>
          </a:p>
          <a:p>
            <a:pPr algn="ctr" fontAlgn="auto">
              <a:spcBef>
                <a:spcPts val="0"/>
              </a:spcBef>
              <a:spcAft>
                <a:spcPts val="0"/>
              </a:spcAft>
              <a:defRPr/>
            </a:pPr>
            <a:r>
              <a:rPr lang="en-US" sz="2000" dirty="0"/>
              <a:t>Reputation: Loss</a:t>
            </a:r>
          </a:p>
        </p:txBody>
      </p:sp>
      <p:pic>
        <p:nvPicPr>
          <p:cNvPr id="13322" name="Picture 10" descr="C:\Users\Shahin-01613084160\Desktop\images (3).jpg"/>
          <p:cNvPicPr>
            <a:picLocks noChangeAspect="1" noChangeArrowheads="1"/>
          </p:cNvPicPr>
          <p:nvPr/>
        </p:nvPicPr>
        <p:blipFill>
          <a:blip r:embed="rId2"/>
          <a:srcRect/>
          <a:stretch>
            <a:fillRect/>
          </a:stretch>
        </p:blipFill>
        <p:spPr bwMode="auto">
          <a:xfrm>
            <a:off x="2819400" y="4648200"/>
            <a:ext cx="2590800" cy="177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What are Hazards?</a:t>
            </a:r>
          </a:p>
        </p:txBody>
      </p:sp>
      <p:sp>
        <p:nvSpPr>
          <p:cNvPr id="14339" name="Content Placeholder 2"/>
          <p:cNvSpPr>
            <a:spLocks noGrp="1"/>
          </p:cNvSpPr>
          <p:nvPr>
            <p:ph idx="1"/>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buFont typeface="Arial" pitchFamily="34" charset="0"/>
              <a:buNone/>
            </a:pPr>
            <a:endParaRPr lang="en-US" smtClean="0"/>
          </a:p>
        </p:txBody>
      </p:sp>
      <p:pic>
        <p:nvPicPr>
          <p:cNvPr id="14340" name="Picture 4" descr="C:\Users\Shahin-01613084160\Desktop\images (5).jpg"/>
          <p:cNvPicPr>
            <a:picLocks noChangeAspect="1" noChangeArrowheads="1"/>
          </p:cNvPicPr>
          <p:nvPr/>
        </p:nvPicPr>
        <p:blipFill>
          <a:blip r:embed="rId2"/>
          <a:srcRect/>
          <a:stretch>
            <a:fillRect/>
          </a:stretch>
        </p:blipFill>
        <p:spPr bwMode="auto">
          <a:xfrm>
            <a:off x="762000" y="1600200"/>
            <a:ext cx="3657600" cy="3505200"/>
          </a:xfrm>
          <a:prstGeom prst="rect">
            <a:avLst/>
          </a:prstGeom>
          <a:noFill/>
          <a:ln w="9525">
            <a:noFill/>
            <a:miter lim="800000"/>
            <a:headEnd/>
            <a:tailEnd/>
          </a:ln>
        </p:spPr>
      </p:pic>
      <p:pic>
        <p:nvPicPr>
          <p:cNvPr id="14341" name="Picture 5" descr="C:\Users\Shahin-01613084160\Desktop\images (4).jpg"/>
          <p:cNvPicPr>
            <a:picLocks noChangeAspect="1" noChangeArrowheads="1"/>
          </p:cNvPicPr>
          <p:nvPr/>
        </p:nvPicPr>
        <p:blipFill>
          <a:blip r:embed="rId3"/>
          <a:srcRect/>
          <a:stretch>
            <a:fillRect/>
          </a:stretch>
        </p:blipFill>
        <p:spPr bwMode="auto">
          <a:xfrm>
            <a:off x="4876800" y="1600200"/>
            <a:ext cx="38608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Identify the Hazards?</a:t>
            </a:r>
          </a:p>
        </p:txBody>
      </p:sp>
      <p:pic>
        <p:nvPicPr>
          <p:cNvPr id="15363" name="Picture 4" descr="C:\Users\Shahin-01613084160\Desktop\Mechanics_Hazards.png"/>
          <p:cNvPicPr>
            <a:picLocks noChangeAspect="1" noChangeArrowheads="1"/>
          </p:cNvPicPr>
          <p:nvPr/>
        </p:nvPicPr>
        <p:blipFill>
          <a:blip r:embed="rId2"/>
          <a:srcRect/>
          <a:stretch>
            <a:fillRect/>
          </a:stretch>
        </p:blipFill>
        <p:spPr bwMode="auto">
          <a:xfrm>
            <a:off x="228600" y="1295400"/>
            <a:ext cx="86106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Identify the Hazards?</a:t>
            </a:r>
          </a:p>
        </p:txBody>
      </p:sp>
      <p:pic>
        <p:nvPicPr>
          <p:cNvPr id="16387" name="Picture 4" descr="C:\Users\Shahin-01613084160\Desktop\wor002b_20150329-102536_1.jpg"/>
          <p:cNvPicPr>
            <a:picLocks noChangeAspect="1" noChangeArrowheads="1"/>
          </p:cNvPicPr>
          <p:nvPr/>
        </p:nvPicPr>
        <p:blipFill>
          <a:blip r:embed="rId2"/>
          <a:srcRect/>
          <a:stretch>
            <a:fillRect/>
          </a:stretch>
        </p:blipFill>
        <p:spPr bwMode="auto">
          <a:xfrm>
            <a:off x="228600" y="1392238"/>
            <a:ext cx="8610600" cy="5160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Shahin-01613084160\Desktop\niosh1-64-638.jpg"/>
          <p:cNvPicPr>
            <a:picLocks noChangeAspect="1" noChangeArrowheads="1"/>
          </p:cNvPicPr>
          <p:nvPr/>
        </p:nvPicPr>
        <p:blipFill>
          <a:blip r:embed="rId2"/>
          <a:srcRect/>
          <a:stretch>
            <a:fillRect/>
          </a:stretch>
        </p:blipFill>
        <p:spPr bwMode="auto">
          <a:xfrm>
            <a:off x="228600" y="1087438"/>
            <a:ext cx="8686800" cy="5618162"/>
          </a:xfrm>
          <a:prstGeom prst="rect">
            <a:avLst/>
          </a:prstGeom>
          <a:noFill/>
          <a:ln w="9525">
            <a:noFill/>
            <a:miter lim="800000"/>
            <a:headEnd/>
            <a:tailEnd/>
          </a:ln>
        </p:spPr>
      </p:pic>
      <p:sp>
        <p:nvSpPr>
          <p:cNvPr id="17411" name="Title 1"/>
          <p:cNvSpPr>
            <a:spLocks noGrp="1"/>
          </p:cNvSpPr>
          <p:nvPr>
            <p:ph type="title"/>
          </p:nvPr>
        </p:nvSpPr>
        <p:spPr>
          <a:xfrm>
            <a:off x="457200" y="228600"/>
            <a:ext cx="8229600" cy="808038"/>
          </a:xfrm>
        </p:spPr>
        <p:txBody>
          <a:bodyPr/>
          <a:lstStyle/>
          <a:p>
            <a:pPr eaLnBrk="1" hangingPunct="1"/>
            <a:r>
              <a:rPr lang="en-US" smtClean="0"/>
              <a:t>Identify the Hazards?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Major Incidents </a:t>
            </a:r>
          </a:p>
        </p:txBody>
      </p:sp>
      <p:pic>
        <p:nvPicPr>
          <p:cNvPr id="7171" name="Picture 5" descr="C:\Users\Shahin-01613084160\Desktop\download.jpg"/>
          <p:cNvPicPr>
            <a:picLocks noGrp="1" noChangeAspect="1" noChangeArrowheads="1"/>
          </p:cNvPicPr>
          <p:nvPr>
            <p:ph idx="1"/>
          </p:nvPr>
        </p:nvPicPr>
        <p:blipFill>
          <a:blip r:embed="rId2"/>
          <a:srcRect/>
          <a:stretch>
            <a:fillRect/>
          </a:stretch>
        </p:blipFill>
        <p:spPr>
          <a:xfrm>
            <a:off x="152400" y="1524000"/>
            <a:ext cx="4122738" cy="3276600"/>
          </a:xfrm>
          <a:noFill/>
        </p:spPr>
      </p:pic>
      <p:pic>
        <p:nvPicPr>
          <p:cNvPr id="7172" name="Picture 6" descr="C:\Users\Shahin-01613084160\Desktop\1227_bangladesh_630x420.jpg"/>
          <p:cNvPicPr>
            <a:picLocks noChangeAspect="1" noChangeArrowheads="1"/>
          </p:cNvPicPr>
          <p:nvPr/>
        </p:nvPicPr>
        <p:blipFill>
          <a:blip r:embed="rId3"/>
          <a:srcRect/>
          <a:stretch>
            <a:fillRect/>
          </a:stretch>
        </p:blipFill>
        <p:spPr bwMode="auto">
          <a:xfrm>
            <a:off x="4572000" y="1524000"/>
            <a:ext cx="4267200" cy="3302000"/>
          </a:xfrm>
          <a:prstGeom prst="rect">
            <a:avLst/>
          </a:prstGeom>
          <a:noFill/>
          <a:ln w="9525">
            <a:noFill/>
            <a:miter lim="800000"/>
            <a:headEnd/>
            <a:tailEnd/>
          </a:ln>
        </p:spPr>
      </p:pic>
      <p:sp>
        <p:nvSpPr>
          <p:cNvPr id="7" name="Title 1"/>
          <p:cNvSpPr txBox="1">
            <a:spLocks/>
          </p:cNvSpPr>
          <p:nvPr/>
        </p:nvSpPr>
        <p:spPr bwMode="auto">
          <a:xfrm>
            <a:off x="304800" y="4953000"/>
            <a:ext cx="3886200" cy="914400"/>
          </a:xfrm>
          <a:prstGeom prst="rect">
            <a:avLst/>
          </a:prstGeom>
          <a:noFill/>
          <a:ln w="9525">
            <a:noFill/>
            <a:miter lim="800000"/>
            <a:headEnd/>
            <a:tailEnd/>
          </a:ln>
        </p:spPr>
        <p:txBody>
          <a:bodyPr anchor="ctr"/>
          <a:lstStyle/>
          <a:p>
            <a:pPr algn="ctr">
              <a:defRPr/>
            </a:pPr>
            <a:r>
              <a:rPr lang="en-US" sz="4400" dirty="0" err="1">
                <a:latin typeface="+mj-lt"/>
                <a:ea typeface="+mj-ea"/>
                <a:cs typeface="+mj-cs"/>
              </a:rPr>
              <a:t>Rana</a:t>
            </a:r>
            <a:r>
              <a:rPr lang="en-US" sz="4400" dirty="0">
                <a:latin typeface="+mj-lt"/>
                <a:ea typeface="+mj-ea"/>
                <a:cs typeface="+mj-cs"/>
              </a:rPr>
              <a:t> Plaza </a:t>
            </a:r>
          </a:p>
        </p:txBody>
      </p:sp>
      <p:sp>
        <p:nvSpPr>
          <p:cNvPr id="8" name="Title 1"/>
          <p:cNvSpPr txBox="1">
            <a:spLocks/>
          </p:cNvSpPr>
          <p:nvPr/>
        </p:nvSpPr>
        <p:spPr bwMode="auto">
          <a:xfrm>
            <a:off x="4572000" y="5029200"/>
            <a:ext cx="3886200" cy="914400"/>
          </a:xfrm>
          <a:prstGeom prst="rect">
            <a:avLst/>
          </a:prstGeom>
          <a:noFill/>
          <a:ln w="9525">
            <a:noFill/>
            <a:miter lim="800000"/>
            <a:headEnd/>
            <a:tailEnd/>
          </a:ln>
        </p:spPr>
        <p:txBody>
          <a:bodyPr anchor="ctr"/>
          <a:lstStyle/>
          <a:p>
            <a:pPr algn="ctr">
              <a:defRPr/>
            </a:pPr>
            <a:r>
              <a:rPr lang="en-US" sz="4400" dirty="0" err="1">
                <a:latin typeface="+mj-lt"/>
                <a:ea typeface="+mj-ea"/>
                <a:cs typeface="+mj-cs"/>
              </a:rPr>
              <a:t>Tazree</a:t>
            </a:r>
            <a:r>
              <a:rPr lang="en-US" sz="4400" dirty="0">
                <a:latin typeface="+mj-lt"/>
                <a:ea typeface="+mj-ea"/>
                <a:cs typeface="+mj-cs"/>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143000" y="1143000"/>
          <a:ext cx="6781800" cy="4995508"/>
        </p:xfrm>
        <a:graphic>
          <a:graphicData uri="http://schemas.openxmlformats.org/drawingml/2006/table">
            <a:tbl>
              <a:tblPr firstRow="1" bandRow="1">
                <a:tableStyleId>{5940675A-B579-460E-94D1-54222C63F5DA}</a:tableStyleId>
              </a:tblPr>
              <a:tblGrid>
                <a:gridCol w="3048000"/>
                <a:gridCol w="2514600"/>
                <a:gridCol w="1219200"/>
              </a:tblGrid>
              <a:tr h="152400">
                <a:tc>
                  <a:txBody>
                    <a:bodyPr/>
                    <a:lstStyle/>
                    <a:p>
                      <a:r>
                        <a:rPr lang="en-US" sz="1400" b="1" dirty="0" smtClean="0"/>
                        <a:t>Factory</a:t>
                      </a:r>
                      <a:r>
                        <a:rPr lang="en-US" sz="1400" b="1" baseline="0" dirty="0" smtClean="0"/>
                        <a:t> Name</a:t>
                      </a:r>
                      <a:endParaRPr lang="en-US" sz="1400" b="1" dirty="0"/>
                    </a:p>
                  </a:txBody>
                  <a:tcPr/>
                </a:tc>
                <a:tc>
                  <a:txBody>
                    <a:bodyPr/>
                    <a:lstStyle/>
                    <a:p>
                      <a:r>
                        <a:rPr lang="en-US" sz="1400" b="1" dirty="0" smtClean="0"/>
                        <a:t>Number</a:t>
                      </a:r>
                      <a:r>
                        <a:rPr lang="en-US" sz="1400" b="1" baseline="0" dirty="0" smtClean="0"/>
                        <a:t> of Fatality</a:t>
                      </a:r>
                      <a:endParaRPr lang="en-US" sz="1400" b="1" dirty="0"/>
                    </a:p>
                  </a:txBody>
                  <a:tcPr/>
                </a:tc>
                <a:tc>
                  <a:txBody>
                    <a:bodyPr/>
                    <a:lstStyle/>
                    <a:p>
                      <a:r>
                        <a:rPr lang="en-US" sz="1400" b="1" dirty="0" smtClean="0"/>
                        <a:t>Year </a:t>
                      </a:r>
                      <a:endParaRPr lang="en-US" sz="1400" b="1" dirty="0"/>
                    </a:p>
                  </a:txBody>
                  <a:tcPr/>
                </a:tc>
              </a:tr>
              <a:tr h="275924">
                <a:tc>
                  <a:txBody>
                    <a:bodyPr/>
                    <a:lstStyle/>
                    <a:p>
                      <a:r>
                        <a:rPr lang="en-US" sz="1100" dirty="0" err="1" smtClean="0"/>
                        <a:t>Sareka</a:t>
                      </a:r>
                      <a:r>
                        <a:rPr lang="en-US" sz="1100" dirty="0" smtClean="0"/>
                        <a:t> Garments</a:t>
                      </a:r>
                      <a:endParaRPr lang="en-US" sz="1100" dirty="0"/>
                    </a:p>
                  </a:txBody>
                  <a:tcPr/>
                </a:tc>
                <a:tc>
                  <a:txBody>
                    <a:bodyPr/>
                    <a:lstStyle/>
                    <a:p>
                      <a:r>
                        <a:rPr lang="en-US" sz="1100" dirty="0" smtClean="0"/>
                        <a:t>32</a:t>
                      </a:r>
                      <a:endParaRPr lang="en-US" sz="1100" dirty="0"/>
                    </a:p>
                  </a:txBody>
                  <a:tcPr/>
                </a:tc>
                <a:tc>
                  <a:txBody>
                    <a:bodyPr/>
                    <a:lstStyle/>
                    <a:p>
                      <a:r>
                        <a:rPr lang="en-US" sz="1100" dirty="0" smtClean="0"/>
                        <a:t>1990</a:t>
                      </a:r>
                      <a:endParaRPr lang="en-US" sz="1100" dirty="0"/>
                    </a:p>
                  </a:txBody>
                  <a:tcPr/>
                </a:tc>
              </a:tr>
              <a:tr h="275924">
                <a:tc>
                  <a:txBody>
                    <a:bodyPr/>
                    <a:lstStyle/>
                    <a:p>
                      <a:r>
                        <a:rPr lang="en-US" sz="1100" dirty="0" smtClean="0"/>
                        <a:t>Lusaka</a:t>
                      </a:r>
                      <a:r>
                        <a:rPr lang="en-US" sz="1100" baseline="0" dirty="0" smtClean="0"/>
                        <a:t> Garments</a:t>
                      </a:r>
                      <a:endParaRPr lang="en-US" sz="1100" dirty="0"/>
                    </a:p>
                  </a:txBody>
                  <a:tcPr/>
                </a:tc>
                <a:tc>
                  <a:txBody>
                    <a:bodyPr/>
                    <a:lstStyle/>
                    <a:p>
                      <a:r>
                        <a:rPr lang="en-US" sz="1100" dirty="0" smtClean="0"/>
                        <a:t>02</a:t>
                      </a:r>
                      <a:endParaRPr lang="en-US" sz="1100" dirty="0"/>
                    </a:p>
                  </a:txBody>
                  <a:tcPr/>
                </a:tc>
                <a:tc>
                  <a:txBody>
                    <a:bodyPr/>
                    <a:lstStyle/>
                    <a:p>
                      <a:r>
                        <a:rPr lang="en-US" sz="1100" dirty="0" smtClean="0"/>
                        <a:t>1996</a:t>
                      </a:r>
                      <a:endParaRPr lang="en-US" sz="1100" dirty="0"/>
                    </a:p>
                  </a:txBody>
                  <a:tcPr/>
                </a:tc>
              </a:tr>
              <a:tr h="275924">
                <a:tc>
                  <a:txBody>
                    <a:bodyPr/>
                    <a:lstStyle/>
                    <a:p>
                      <a:r>
                        <a:rPr lang="en-US" sz="1100" dirty="0" err="1" smtClean="0"/>
                        <a:t>Tamanna</a:t>
                      </a:r>
                      <a:r>
                        <a:rPr lang="en-US" sz="1100" dirty="0" smtClean="0"/>
                        <a:t> Garments</a:t>
                      </a:r>
                      <a:endParaRPr lang="en-US" sz="1100" dirty="0"/>
                    </a:p>
                  </a:txBody>
                  <a:tcPr/>
                </a:tc>
                <a:tc>
                  <a:txBody>
                    <a:bodyPr/>
                    <a:lstStyle/>
                    <a:p>
                      <a:r>
                        <a:rPr lang="en-US" sz="1100" dirty="0" smtClean="0"/>
                        <a:t>22</a:t>
                      </a:r>
                      <a:endParaRPr lang="en-US" sz="1100" dirty="0"/>
                    </a:p>
                  </a:txBody>
                  <a:tcPr/>
                </a:tc>
                <a:tc>
                  <a:txBody>
                    <a:bodyPr/>
                    <a:lstStyle/>
                    <a:p>
                      <a:r>
                        <a:rPr lang="en-US" sz="1100" dirty="0" smtClean="0"/>
                        <a:t>1997</a:t>
                      </a:r>
                      <a:endParaRPr lang="en-US" sz="1100" dirty="0"/>
                    </a:p>
                  </a:txBody>
                  <a:tcPr/>
                </a:tc>
              </a:tr>
              <a:tr h="275924">
                <a:tc>
                  <a:txBody>
                    <a:bodyPr/>
                    <a:lstStyle/>
                    <a:p>
                      <a:r>
                        <a:rPr lang="en-US" sz="1100" dirty="0" err="1" smtClean="0"/>
                        <a:t>Chowdhury</a:t>
                      </a:r>
                      <a:r>
                        <a:rPr lang="en-US" sz="1100" baseline="0" dirty="0" smtClean="0"/>
                        <a:t> Knitwear</a:t>
                      </a:r>
                      <a:endParaRPr lang="en-US" sz="1100" dirty="0"/>
                    </a:p>
                  </a:txBody>
                  <a:tcPr/>
                </a:tc>
                <a:tc>
                  <a:txBody>
                    <a:bodyPr/>
                    <a:lstStyle/>
                    <a:p>
                      <a:r>
                        <a:rPr lang="en-US" sz="1100" dirty="0" smtClean="0"/>
                        <a:t>53</a:t>
                      </a:r>
                      <a:endParaRPr lang="en-US" sz="1100" dirty="0"/>
                    </a:p>
                  </a:txBody>
                  <a:tcPr/>
                </a:tc>
                <a:tc>
                  <a:txBody>
                    <a:bodyPr/>
                    <a:lstStyle/>
                    <a:p>
                      <a:r>
                        <a:rPr lang="en-US" sz="1100" dirty="0" smtClean="0"/>
                        <a:t>2000</a:t>
                      </a:r>
                      <a:endParaRPr lang="en-US" sz="1100" dirty="0"/>
                    </a:p>
                  </a:txBody>
                  <a:tcPr/>
                </a:tc>
              </a:tr>
              <a:tr h="275924">
                <a:tc>
                  <a:txBody>
                    <a:bodyPr/>
                    <a:lstStyle/>
                    <a:p>
                      <a:r>
                        <a:rPr lang="en-US" sz="1100" dirty="0" err="1" smtClean="0"/>
                        <a:t>Maico</a:t>
                      </a:r>
                      <a:r>
                        <a:rPr lang="en-US" sz="1100" dirty="0" smtClean="0"/>
                        <a:t> Sweater</a:t>
                      </a:r>
                      <a:endParaRPr lang="en-US" sz="1100" dirty="0"/>
                    </a:p>
                  </a:txBody>
                  <a:tcPr/>
                </a:tc>
                <a:tc>
                  <a:txBody>
                    <a:bodyPr/>
                    <a:lstStyle/>
                    <a:p>
                      <a:r>
                        <a:rPr lang="en-US" sz="1100" dirty="0" smtClean="0"/>
                        <a:t>24</a:t>
                      </a:r>
                      <a:endParaRPr lang="en-US" sz="1100" dirty="0"/>
                    </a:p>
                  </a:txBody>
                  <a:tcPr/>
                </a:tc>
                <a:tc>
                  <a:txBody>
                    <a:bodyPr/>
                    <a:lstStyle/>
                    <a:p>
                      <a:r>
                        <a:rPr lang="en-US" sz="1100" dirty="0" smtClean="0"/>
                        <a:t>2001</a:t>
                      </a:r>
                      <a:endParaRPr lang="en-US" sz="1100" dirty="0"/>
                    </a:p>
                  </a:txBody>
                  <a:tcPr/>
                </a:tc>
              </a:tr>
              <a:tr h="275924">
                <a:tc>
                  <a:txBody>
                    <a:bodyPr/>
                    <a:lstStyle/>
                    <a:p>
                      <a:r>
                        <a:rPr lang="en-US" sz="1100" dirty="0" smtClean="0"/>
                        <a:t>Global </a:t>
                      </a:r>
                      <a:r>
                        <a:rPr lang="en-US" sz="1100" dirty="0" err="1" smtClean="0"/>
                        <a:t>Kniting</a:t>
                      </a:r>
                      <a:endParaRPr lang="en-US" sz="1100" dirty="0"/>
                    </a:p>
                  </a:txBody>
                  <a:tcPr/>
                </a:tc>
                <a:tc>
                  <a:txBody>
                    <a:bodyPr/>
                    <a:lstStyle/>
                    <a:p>
                      <a:r>
                        <a:rPr lang="en-US" sz="1100" dirty="0" smtClean="0"/>
                        <a:t>12</a:t>
                      </a:r>
                      <a:endParaRPr lang="en-US" sz="1100" dirty="0"/>
                    </a:p>
                  </a:txBody>
                  <a:tcPr/>
                </a:tc>
                <a:tc>
                  <a:txBody>
                    <a:bodyPr/>
                    <a:lstStyle/>
                    <a:p>
                      <a:r>
                        <a:rPr lang="en-US" sz="1100" dirty="0" smtClean="0"/>
                        <a:t>2002</a:t>
                      </a:r>
                      <a:endParaRPr lang="en-US" sz="1100" dirty="0"/>
                    </a:p>
                  </a:txBody>
                  <a:tcPr/>
                </a:tc>
              </a:tr>
              <a:tr h="275924">
                <a:tc>
                  <a:txBody>
                    <a:bodyPr/>
                    <a:lstStyle/>
                    <a:p>
                      <a:r>
                        <a:rPr lang="en-US" sz="1100" dirty="0" err="1" smtClean="0"/>
                        <a:t>Misco</a:t>
                      </a:r>
                      <a:r>
                        <a:rPr lang="en-US" sz="1100" baseline="0" dirty="0" smtClean="0"/>
                        <a:t> Super Market Building</a:t>
                      </a:r>
                      <a:endParaRPr lang="en-US" sz="1100" dirty="0"/>
                    </a:p>
                  </a:txBody>
                  <a:tcPr/>
                </a:tc>
                <a:tc>
                  <a:txBody>
                    <a:bodyPr/>
                    <a:lstStyle/>
                    <a:p>
                      <a:r>
                        <a:rPr lang="en-US" sz="1100" dirty="0" smtClean="0"/>
                        <a:t>09</a:t>
                      </a:r>
                      <a:endParaRPr lang="en-US" sz="1100" dirty="0"/>
                    </a:p>
                  </a:txBody>
                  <a:tcPr/>
                </a:tc>
                <a:tc>
                  <a:txBody>
                    <a:bodyPr/>
                    <a:lstStyle/>
                    <a:p>
                      <a:r>
                        <a:rPr lang="en-US" sz="1100" dirty="0" smtClean="0"/>
                        <a:t>2004</a:t>
                      </a:r>
                      <a:endParaRPr lang="en-US" sz="1100" dirty="0"/>
                    </a:p>
                  </a:txBody>
                  <a:tcPr/>
                </a:tc>
              </a:tr>
              <a:tr h="275924">
                <a:tc>
                  <a:txBody>
                    <a:bodyPr/>
                    <a:lstStyle/>
                    <a:p>
                      <a:r>
                        <a:rPr lang="en-US" sz="1100" dirty="0" smtClean="0"/>
                        <a:t>Shan </a:t>
                      </a:r>
                      <a:r>
                        <a:rPr lang="en-US" sz="1100" dirty="0" err="1" smtClean="0"/>
                        <a:t>Kniting</a:t>
                      </a:r>
                      <a:endParaRPr lang="en-US" sz="1100" dirty="0"/>
                    </a:p>
                  </a:txBody>
                  <a:tcPr/>
                </a:tc>
                <a:tc>
                  <a:txBody>
                    <a:bodyPr/>
                    <a:lstStyle/>
                    <a:p>
                      <a:r>
                        <a:rPr lang="en-US" sz="1100" dirty="0" smtClean="0"/>
                        <a:t>23</a:t>
                      </a:r>
                      <a:endParaRPr lang="en-US" sz="1100" dirty="0"/>
                    </a:p>
                  </a:txBody>
                  <a:tcPr/>
                </a:tc>
                <a:tc>
                  <a:txBody>
                    <a:bodyPr/>
                    <a:lstStyle/>
                    <a:p>
                      <a:r>
                        <a:rPr lang="en-US" sz="1100" dirty="0" smtClean="0"/>
                        <a:t>2005</a:t>
                      </a:r>
                      <a:endParaRPr lang="en-US" sz="1100" dirty="0"/>
                    </a:p>
                  </a:txBody>
                  <a:tcPr/>
                </a:tc>
              </a:tr>
              <a:tr h="275924">
                <a:tc>
                  <a:txBody>
                    <a:bodyPr/>
                    <a:lstStyle/>
                    <a:p>
                      <a:r>
                        <a:rPr lang="en-US" sz="1100" dirty="0" smtClean="0"/>
                        <a:t>Spectrum Factory</a:t>
                      </a:r>
                      <a:endParaRPr lang="en-US" sz="1100" dirty="0"/>
                    </a:p>
                  </a:txBody>
                  <a:tcPr/>
                </a:tc>
                <a:tc>
                  <a:txBody>
                    <a:bodyPr/>
                    <a:lstStyle/>
                    <a:p>
                      <a:r>
                        <a:rPr lang="en-US" sz="1100" dirty="0" smtClean="0"/>
                        <a:t>65</a:t>
                      </a:r>
                      <a:endParaRPr lang="en-US" sz="1100" dirty="0"/>
                    </a:p>
                  </a:txBody>
                  <a:tcPr/>
                </a:tc>
                <a:tc>
                  <a:txBody>
                    <a:bodyPr/>
                    <a:lstStyle/>
                    <a:p>
                      <a:r>
                        <a:rPr lang="en-US" sz="1100" dirty="0" smtClean="0"/>
                        <a:t>2005</a:t>
                      </a:r>
                      <a:endParaRPr lang="en-US" sz="1100" dirty="0"/>
                    </a:p>
                  </a:txBody>
                  <a:tcPr/>
                </a:tc>
              </a:tr>
              <a:tr h="275924">
                <a:tc>
                  <a:txBody>
                    <a:bodyPr/>
                    <a:lstStyle/>
                    <a:p>
                      <a:r>
                        <a:rPr lang="en-US" sz="1100" dirty="0" smtClean="0"/>
                        <a:t>KTS, Chittagong</a:t>
                      </a:r>
                      <a:endParaRPr lang="en-US" sz="1100" dirty="0"/>
                    </a:p>
                  </a:txBody>
                  <a:tcPr/>
                </a:tc>
                <a:tc>
                  <a:txBody>
                    <a:bodyPr/>
                    <a:lstStyle/>
                    <a:p>
                      <a:r>
                        <a:rPr lang="en-US" sz="1100" dirty="0" smtClean="0"/>
                        <a:t>67</a:t>
                      </a:r>
                      <a:endParaRPr lang="en-US" sz="1100" dirty="0"/>
                    </a:p>
                  </a:txBody>
                  <a:tcPr/>
                </a:tc>
                <a:tc>
                  <a:txBody>
                    <a:bodyPr/>
                    <a:lstStyle/>
                    <a:p>
                      <a:r>
                        <a:rPr lang="en-US" sz="1100" dirty="0" smtClean="0"/>
                        <a:t>2006</a:t>
                      </a:r>
                      <a:endParaRPr lang="en-US" sz="1100" dirty="0"/>
                    </a:p>
                  </a:txBody>
                  <a:tcPr/>
                </a:tc>
              </a:tr>
              <a:tr h="275924">
                <a:tc>
                  <a:txBody>
                    <a:bodyPr/>
                    <a:lstStyle/>
                    <a:p>
                      <a:r>
                        <a:rPr lang="en-US" sz="1100" dirty="0" err="1" smtClean="0"/>
                        <a:t>Jamuna</a:t>
                      </a:r>
                      <a:r>
                        <a:rPr lang="en-US" sz="1100" dirty="0" smtClean="0"/>
                        <a:t> Shipping</a:t>
                      </a:r>
                      <a:r>
                        <a:rPr lang="en-US" sz="1100" baseline="0" dirty="0" smtClean="0"/>
                        <a:t> Mill</a:t>
                      </a:r>
                      <a:endParaRPr lang="en-US" sz="1100" dirty="0"/>
                    </a:p>
                  </a:txBody>
                  <a:tcPr/>
                </a:tc>
                <a:tc>
                  <a:txBody>
                    <a:bodyPr/>
                    <a:lstStyle/>
                    <a:p>
                      <a:r>
                        <a:rPr lang="en-US" sz="1100" dirty="0" smtClean="0"/>
                        <a:t>06</a:t>
                      </a:r>
                      <a:endParaRPr lang="en-US" sz="1100" dirty="0"/>
                    </a:p>
                  </a:txBody>
                  <a:tcPr/>
                </a:tc>
                <a:tc>
                  <a:txBody>
                    <a:bodyPr/>
                    <a:lstStyle/>
                    <a:p>
                      <a:r>
                        <a:rPr lang="en-US" sz="1100" dirty="0" smtClean="0"/>
                        <a:t>2006</a:t>
                      </a:r>
                      <a:endParaRPr lang="en-US" sz="1100" dirty="0"/>
                    </a:p>
                  </a:txBody>
                  <a:tcPr/>
                </a:tc>
              </a:tr>
              <a:tr h="275924">
                <a:tc>
                  <a:txBody>
                    <a:bodyPr/>
                    <a:lstStyle/>
                    <a:p>
                      <a:r>
                        <a:rPr lang="en-US" sz="1100" dirty="0" smtClean="0"/>
                        <a:t>Phoenix</a:t>
                      </a:r>
                      <a:r>
                        <a:rPr lang="en-US" sz="1100" baseline="0" dirty="0" smtClean="0"/>
                        <a:t> Garments</a:t>
                      </a:r>
                      <a:endParaRPr lang="en-US" sz="1100" dirty="0"/>
                    </a:p>
                  </a:txBody>
                  <a:tcPr/>
                </a:tc>
                <a:tc>
                  <a:txBody>
                    <a:bodyPr/>
                    <a:lstStyle/>
                    <a:p>
                      <a:r>
                        <a:rPr lang="en-US" sz="1100" dirty="0" smtClean="0"/>
                        <a:t>22</a:t>
                      </a:r>
                      <a:endParaRPr lang="en-US" sz="1100" dirty="0"/>
                    </a:p>
                  </a:txBody>
                  <a:tcPr/>
                </a:tc>
                <a:tc>
                  <a:txBody>
                    <a:bodyPr/>
                    <a:lstStyle/>
                    <a:p>
                      <a:r>
                        <a:rPr lang="en-US" sz="1100" dirty="0" smtClean="0"/>
                        <a:t>2006</a:t>
                      </a:r>
                      <a:endParaRPr lang="en-US" sz="1100" dirty="0"/>
                    </a:p>
                  </a:txBody>
                  <a:tcPr/>
                </a:tc>
              </a:tr>
              <a:tr h="275924">
                <a:tc>
                  <a:txBody>
                    <a:bodyPr/>
                    <a:lstStyle/>
                    <a:p>
                      <a:r>
                        <a:rPr lang="en-US" sz="1100" dirty="0" err="1" smtClean="0"/>
                        <a:t>Garib</a:t>
                      </a:r>
                      <a:r>
                        <a:rPr lang="en-US" sz="1100" baseline="0" dirty="0" smtClean="0"/>
                        <a:t> &amp; </a:t>
                      </a:r>
                      <a:r>
                        <a:rPr lang="en-US" sz="1100" baseline="0" dirty="0" err="1" smtClean="0"/>
                        <a:t>garib</a:t>
                      </a:r>
                      <a:endParaRPr lang="en-US" sz="1100" dirty="0"/>
                    </a:p>
                  </a:txBody>
                  <a:tcPr/>
                </a:tc>
                <a:tc>
                  <a:txBody>
                    <a:bodyPr/>
                    <a:lstStyle/>
                    <a:p>
                      <a:r>
                        <a:rPr lang="en-US" sz="1100" dirty="0" smtClean="0"/>
                        <a:t>21</a:t>
                      </a:r>
                      <a:endParaRPr lang="en-US" sz="1100" dirty="0"/>
                    </a:p>
                  </a:txBody>
                  <a:tcPr/>
                </a:tc>
                <a:tc>
                  <a:txBody>
                    <a:bodyPr/>
                    <a:lstStyle/>
                    <a:p>
                      <a:r>
                        <a:rPr lang="en-US" sz="1100" dirty="0" smtClean="0"/>
                        <a:t>2010</a:t>
                      </a:r>
                      <a:endParaRPr lang="en-US" sz="1100" dirty="0"/>
                    </a:p>
                  </a:txBody>
                  <a:tcPr/>
                </a:tc>
              </a:tr>
              <a:tr h="275924">
                <a:tc>
                  <a:txBody>
                    <a:bodyPr/>
                    <a:lstStyle/>
                    <a:p>
                      <a:r>
                        <a:rPr lang="en-US" sz="1100" dirty="0" smtClean="0"/>
                        <a:t>That’s it Sweater (</a:t>
                      </a:r>
                      <a:r>
                        <a:rPr lang="en-US" sz="1100" dirty="0" err="1" smtClean="0"/>
                        <a:t>Hameem</a:t>
                      </a:r>
                      <a:r>
                        <a:rPr lang="en-US" sz="1100" baseline="0" dirty="0" smtClean="0"/>
                        <a:t> Group)</a:t>
                      </a:r>
                      <a:endParaRPr lang="en-US" sz="1100" dirty="0"/>
                    </a:p>
                  </a:txBody>
                  <a:tcPr/>
                </a:tc>
                <a:tc>
                  <a:txBody>
                    <a:bodyPr/>
                    <a:lstStyle/>
                    <a:p>
                      <a:r>
                        <a:rPr lang="en-US" sz="1100" dirty="0" smtClean="0"/>
                        <a:t>29</a:t>
                      </a:r>
                      <a:endParaRPr lang="en-US" sz="1100" dirty="0"/>
                    </a:p>
                  </a:txBody>
                  <a:tcPr/>
                </a:tc>
                <a:tc>
                  <a:txBody>
                    <a:bodyPr/>
                    <a:lstStyle/>
                    <a:p>
                      <a:r>
                        <a:rPr lang="en-US" sz="1100" dirty="0" smtClean="0"/>
                        <a:t>2010</a:t>
                      </a:r>
                      <a:endParaRPr lang="en-US" sz="1100" dirty="0"/>
                    </a:p>
                  </a:txBody>
                  <a:tcPr/>
                </a:tc>
              </a:tr>
              <a:tr h="275924">
                <a:tc>
                  <a:txBody>
                    <a:bodyPr/>
                    <a:lstStyle/>
                    <a:p>
                      <a:r>
                        <a:rPr lang="en-US" sz="1100" dirty="0" err="1" smtClean="0"/>
                        <a:t>Eurotex</a:t>
                      </a:r>
                      <a:endParaRPr lang="en-US" sz="1100" dirty="0"/>
                    </a:p>
                  </a:txBody>
                  <a:tcPr/>
                </a:tc>
                <a:tc>
                  <a:txBody>
                    <a:bodyPr/>
                    <a:lstStyle/>
                    <a:p>
                      <a:r>
                        <a:rPr lang="en-US" sz="1100" dirty="0" smtClean="0"/>
                        <a:t>02</a:t>
                      </a:r>
                      <a:endParaRPr lang="en-US" sz="1100" dirty="0"/>
                    </a:p>
                  </a:txBody>
                  <a:tcPr/>
                </a:tc>
                <a:tc>
                  <a:txBody>
                    <a:bodyPr/>
                    <a:lstStyle/>
                    <a:p>
                      <a:r>
                        <a:rPr lang="en-US" sz="1100" dirty="0" smtClean="0"/>
                        <a:t>2011</a:t>
                      </a:r>
                      <a:endParaRPr lang="en-US" sz="1100" dirty="0"/>
                    </a:p>
                  </a:txBody>
                  <a:tcPr/>
                </a:tc>
              </a:tr>
              <a:tr h="275924">
                <a:tc>
                  <a:txBody>
                    <a:bodyPr/>
                    <a:lstStyle/>
                    <a:p>
                      <a:r>
                        <a:rPr lang="en-US" sz="1100" dirty="0" err="1" smtClean="0"/>
                        <a:t>Tazrieen</a:t>
                      </a:r>
                      <a:r>
                        <a:rPr lang="en-US" sz="1100" baseline="0" dirty="0" smtClean="0"/>
                        <a:t> </a:t>
                      </a:r>
                      <a:r>
                        <a:rPr lang="en-US" sz="1100" baseline="0" dirty="0" err="1" smtClean="0"/>
                        <a:t>Fahion</a:t>
                      </a:r>
                      <a:endParaRPr lang="en-US" sz="1100" dirty="0"/>
                    </a:p>
                  </a:txBody>
                  <a:tcPr/>
                </a:tc>
                <a:tc>
                  <a:txBody>
                    <a:bodyPr/>
                    <a:lstStyle/>
                    <a:p>
                      <a:r>
                        <a:rPr lang="en-US" sz="1100" dirty="0" smtClean="0"/>
                        <a:t>114</a:t>
                      </a:r>
                      <a:endParaRPr lang="en-US" sz="1100" dirty="0"/>
                    </a:p>
                  </a:txBody>
                  <a:tcPr/>
                </a:tc>
                <a:tc>
                  <a:txBody>
                    <a:bodyPr/>
                    <a:lstStyle/>
                    <a:p>
                      <a:r>
                        <a:rPr lang="en-US" sz="1100" dirty="0" smtClean="0"/>
                        <a:t>2014</a:t>
                      </a:r>
                    </a:p>
                  </a:txBody>
                  <a:tcPr/>
                </a:tc>
              </a:tr>
              <a:tr h="275924">
                <a:tc>
                  <a:txBody>
                    <a:bodyPr/>
                    <a:lstStyle/>
                    <a:p>
                      <a:r>
                        <a:rPr lang="en-US" sz="1200" b="1" dirty="0" smtClean="0"/>
                        <a:t>RANA PLAZA</a:t>
                      </a:r>
                      <a:endParaRPr lang="en-US" sz="1200" b="1" dirty="0"/>
                    </a:p>
                  </a:txBody>
                  <a:tcPr/>
                </a:tc>
                <a:tc>
                  <a:txBody>
                    <a:bodyPr/>
                    <a:lstStyle/>
                    <a:p>
                      <a:r>
                        <a:rPr lang="en-US" sz="1200" b="1" dirty="0" smtClean="0"/>
                        <a:t>1126 In</a:t>
                      </a:r>
                      <a:r>
                        <a:rPr lang="en-US" sz="1200" b="1" baseline="0" dirty="0" smtClean="0"/>
                        <a:t> One Accident</a:t>
                      </a:r>
                      <a:endParaRPr lang="en-US" sz="1200" b="1" dirty="0"/>
                    </a:p>
                  </a:txBody>
                  <a:tcPr/>
                </a:tc>
                <a:tc>
                  <a:txBody>
                    <a:bodyPr/>
                    <a:lstStyle/>
                    <a:p>
                      <a:r>
                        <a:rPr lang="en-US" sz="1200" b="1" dirty="0" smtClean="0"/>
                        <a:t>2013</a:t>
                      </a:r>
                    </a:p>
                  </a:txBody>
                  <a:tcPr/>
                </a:tc>
              </a:tr>
            </a:tbl>
          </a:graphicData>
        </a:graphic>
      </p:graphicFrame>
      <p:sp>
        <p:nvSpPr>
          <p:cNvPr id="5" name="Title 4"/>
          <p:cNvSpPr>
            <a:spLocks noGrp="1"/>
          </p:cNvSpPr>
          <p:nvPr>
            <p:ph type="title"/>
          </p:nvPr>
        </p:nvSpPr>
        <p:spPr>
          <a:xfrm>
            <a:off x="457200" y="274638"/>
            <a:ext cx="8229600" cy="792162"/>
          </a:xfrm>
        </p:spPr>
        <p:txBody>
          <a:bodyPr/>
          <a:lstStyle/>
          <a:p>
            <a:r>
              <a:rPr lang="en-US" dirty="0" smtClean="0"/>
              <a:t>Result of Hazard</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https://tempestbooks.files.wordpress.com/2014/07/discussion.jpg"/>
          <p:cNvPicPr>
            <a:picLocks noChangeAspect="1" noChangeArrowheads="1"/>
          </p:cNvPicPr>
          <p:nvPr/>
        </p:nvPicPr>
        <p:blipFill>
          <a:blip r:embed="rId2"/>
          <a:srcRect/>
          <a:stretch>
            <a:fillRect/>
          </a:stretch>
        </p:blipFill>
        <p:spPr bwMode="auto">
          <a:xfrm>
            <a:off x="914400" y="1752600"/>
            <a:ext cx="7562850" cy="28670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eaLnBrk="1" hangingPunct="1"/>
            <a:r>
              <a:rPr lang="en-US" b="1" dirty="0" smtClean="0"/>
              <a:t>TRAINING ON</a:t>
            </a:r>
          </a:p>
        </p:txBody>
      </p:sp>
      <p:sp>
        <p:nvSpPr>
          <p:cNvPr id="16387" name="Content Placeholder 2"/>
          <p:cNvSpPr>
            <a:spLocks noGrp="1"/>
          </p:cNvSpPr>
          <p:nvPr>
            <p:ph idx="1"/>
          </p:nvPr>
        </p:nvSpPr>
        <p:spPr/>
        <p:txBody>
          <a:bodyPr/>
          <a:lstStyle/>
          <a:p>
            <a:pPr eaLnBrk="1" hangingPunct="1">
              <a:buFont typeface="Wingdings 2" pitchFamily="18" charset="2"/>
              <a:buNone/>
            </a:pPr>
            <a:endParaRPr lang="en-US" sz="2400" b="1" dirty="0" smtClean="0"/>
          </a:p>
          <a:p>
            <a:pPr eaLnBrk="1" hangingPunct="1">
              <a:buFont typeface="Wingdings 2" pitchFamily="18" charset="2"/>
              <a:buNone/>
            </a:pPr>
            <a:endParaRPr lang="en-US" sz="2400" b="1" dirty="0" smtClean="0"/>
          </a:p>
          <a:p>
            <a:pPr algn="ctr" eaLnBrk="1" hangingPunct="1">
              <a:buFont typeface="Wingdings 2" pitchFamily="18" charset="2"/>
              <a:buNone/>
            </a:pPr>
            <a:r>
              <a:rPr lang="en-US" sz="2400" b="1" dirty="0" smtClean="0"/>
              <a:t>  </a:t>
            </a:r>
            <a:r>
              <a:rPr lang="en-US" b="1" dirty="0" smtClean="0">
                <a:solidFill>
                  <a:schemeClr val="accent6">
                    <a:lumMod val="75000"/>
                  </a:schemeClr>
                </a:solidFill>
              </a:rPr>
              <a:t>IMS - INTEGRATED MANAGEMENT SYSTEMS- </a:t>
            </a:r>
          </a:p>
          <a:p>
            <a:pPr algn="ctr" eaLnBrk="1" hangingPunct="1">
              <a:buFont typeface="Wingdings 2" pitchFamily="18" charset="2"/>
              <a:buNone/>
            </a:pPr>
            <a:r>
              <a:rPr lang="en-US" b="1" dirty="0" smtClean="0"/>
              <a:t>(ISO9001:2008,ISO 14001: 2004 </a:t>
            </a:r>
          </a:p>
          <a:p>
            <a:pPr algn="ctr" eaLnBrk="1" hangingPunct="1">
              <a:buFont typeface="Wingdings 2" pitchFamily="18" charset="2"/>
              <a:buNone/>
            </a:pPr>
            <a:r>
              <a:rPr lang="en-US" b="1" dirty="0" smtClean="0"/>
              <a:t>&amp; OHSAS 18001:2007) </a:t>
            </a:r>
            <a:endParaRPr lang="en-US" dirty="0" smtClean="0"/>
          </a:p>
          <a:p>
            <a:pPr eaLnBrk="1" hangingPunct="1">
              <a:buFont typeface="Wingdings 2" pitchFamily="18" charset="2"/>
              <a:buNone/>
            </a:pPr>
            <a:endParaRPr lang="en-US" dirty="0" smtClean="0"/>
          </a:p>
        </p:txBody>
      </p:sp>
      <p:sp>
        <p:nvSpPr>
          <p:cNvPr id="4" name="Slide Number Placeholder 3"/>
          <p:cNvSpPr>
            <a:spLocks noGrp="1"/>
          </p:cNvSpPr>
          <p:nvPr>
            <p:ph type="sldNum" sz="quarter" idx="12"/>
          </p:nvPr>
        </p:nvSpPr>
        <p:spPr/>
        <p:txBody>
          <a:bodyPr/>
          <a:lstStyle/>
          <a:p>
            <a:pPr>
              <a:defRPr/>
            </a:pPr>
            <a:fld id="{2C76B7DF-C969-485E-91A0-6C60CA4A291C}"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6">
                    <a:lumMod val="75000"/>
                  </a:schemeClr>
                </a:solidFill>
              </a:rPr>
              <a:t>What about our Present situation  </a:t>
            </a:r>
            <a:endParaRPr lang="en-US" b="1" dirty="0">
              <a:solidFill>
                <a:schemeClr val="accent6">
                  <a:lumMod val="75000"/>
                </a:schemeClr>
              </a:solidFill>
            </a:endParaRPr>
          </a:p>
        </p:txBody>
      </p:sp>
      <p:pic>
        <p:nvPicPr>
          <p:cNvPr id="1026" name="Picture 2" descr="https://itchenvalleychurches.files.wordpress.com/2015/12/question-mark-red-3d-glossy.jpg"/>
          <p:cNvPicPr>
            <a:picLocks noChangeAspect="1" noChangeArrowheads="1"/>
          </p:cNvPicPr>
          <p:nvPr/>
        </p:nvPicPr>
        <p:blipFill>
          <a:blip r:embed="rId2" cstate="print"/>
          <a:srcRect/>
          <a:stretch>
            <a:fillRect/>
          </a:stretch>
        </p:blipFill>
        <p:spPr bwMode="auto">
          <a:xfrm>
            <a:off x="2743200" y="1600200"/>
            <a:ext cx="3476625" cy="4629151"/>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8229600" cy="1143000"/>
          </a:xfrm>
        </p:spPr>
        <p:txBody>
          <a:bodyPr/>
          <a:lstStyle/>
          <a:p>
            <a:r>
              <a:rPr lang="en-US" b="1" dirty="0" smtClean="0">
                <a:solidFill>
                  <a:schemeClr val="accent6">
                    <a:lumMod val="75000"/>
                  </a:schemeClr>
                </a:solidFill>
              </a:rPr>
              <a:t>My Observation And Planning </a:t>
            </a:r>
            <a:endParaRPr lang="en-US" b="1" dirty="0">
              <a:solidFill>
                <a:schemeClr val="accent6">
                  <a:lumMod val="75000"/>
                </a:schemeClr>
              </a:solidFill>
            </a:endParaRPr>
          </a:p>
        </p:txBody>
      </p:sp>
      <p:sp>
        <p:nvSpPr>
          <p:cNvPr id="4" name="Title 1"/>
          <p:cNvSpPr txBox="1">
            <a:spLocks/>
          </p:cNvSpPr>
          <p:nvPr/>
        </p:nvSpPr>
        <p:spPr>
          <a:xfrm>
            <a:off x="381000" y="2971800"/>
            <a:ext cx="8229600" cy="2438400"/>
          </a:xfrm>
          <a:prstGeom prst="rect">
            <a:avLst/>
          </a:prstGeom>
        </p:spPr>
        <p:txBody>
          <a:bodyPr vert="horz" lIns="91440" tIns="45720" rIns="91440" bIns="45720" rtlCol="0" anchor="ctr">
            <a:normAutofit fontScale="77500" lnSpcReduction="20000"/>
          </a:bodyPr>
          <a:lstStyle/>
          <a:p>
            <a:pPr marL="742950" marR="0" lvl="0" indent="-742950" defTabSz="914400" rtl="0" eaLnBrk="1" fontAlgn="auto" latinLnBrk="0" hangingPunct="1">
              <a:lnSpc>
                <a:spcPct val="100000"/>
              </a:lnSpc>
              <a:spcBef>
                <a:spcPct val="0"/>
              </a:spcBef>
              <a:spcAft>
                <a:spcPts val="0"/>
              </a:spcAft>
              <a:buClrTx/>
              <a:buSzTx/>
              <a:buFontTx/>
              <a:buAutoNum type="arabicPeriod"/>
              <a:tabLst/>
              <a:defRPr/>
            </a:pPr>
            <a:r>
              <a:rPr kumimoji="0" lang="en-US" sz="4400" b="1" i="0" u="none" strike="noStrike" kern="1200" cap="none" spc="0" normalizeH="0" noProof="0" dirty="0" smtClean="0">
                <a:ln>
                  <a:noFill/>
                </a:ln>
                <a:solidFill>
                  <a:schemeClr val="accent6">
                    <a:lumMod val="75000"/>
                  </a:schemeClr>
                </a:solidFill>
                <a:effectLst/>
                <a:uLnTx/>
                <a:uFillTx/>
                <a:latin typeface="+mj-lt"/>
                <a:ea typeface="+mj-ea"/>
                <a:cs typeface="+mj-cs"/>
              </a:rPr>
              <a:t>3R</a:t>
            </a:r>
          </a:p>
          <a:p>
            <a:pPr marL="742950" marR="0" lvl="0" indent="-742950" defTabSz="914400" rtl="0" eaLnBrk="1" fontAlgn="auto" latinLnBrk="0" hangingPunct="1">
              <a:lnSpc>
                <a:spcPct val="100000"/>
              </a:lnSpc>
              <a:spcBef>
                <a:spcPct val="0"/>
              </a:spcBef>
              <a:spcAft>
                <a:spcPts val="0"/>
              </a:spcAft>
              <a:buClrTx/>
              <a:buSzTx/>
              <a:buFontTx/>
              <a:buAutoNum type="arabicPeriod"/>
              <a:tabLst/>
              <a:defRPr/>
            </a:pPr>
            <a:r>
              <a:rPr kumimoji="0" lang="en-US" sz="4400" b="1" i="0" u="none" strike="noStrike" kern="1200" cap="none" spc="0" normalizeH="0" noProof="0" dirty="0" smtClean="0">
                <a:ln>
                  <a:noFill/>
                </a:ln>
                <a:solidFill>
                  <a:schemeClr val="accent6">
                    <a:lumMod val="75000"/>
                  </a:schemeClr>
                </a:solidFill>
                <a:effectLst/>
                <a:uLnTx/>
                <a:uFillTx/>
                <a:latin typeface="+mj-lt"/>
                <a:ea typeface="+mj-ea"/>
                <a:cs typeface="+mj-cs"/>
              </a:rPr>
              <a:t>Realistic objective and target (</a:t>
            </a:r>
            <a:r>
              <a:rPr kumimoji="0" lang="en-US" sz="1700" b="1" i="0" u="none" strike="noStrike" kern="1200" cap="none" spc="0" normalizeH="0" noProof="0" dirty="0" smtClean="0">
                <a:ln>
                  <a:noFill/>
                </a:ln>
                <a:solidFill>
                  <a:schemeClr val="accent6">
                    <a:lumMod val="75000"/>
                  </a:schemeClr>
                </a:solidFill>
                <a:effectLst/>
                <a:uLnTx/>
                <a:uFillTx/>
                <a:latin typeface="+mj-lt"/>
                <a:ea typeface="+mj-ea"/>
                <a:cs typeface="+mj-cs"/>
              </a:rPr>
              <a:t>Central to </a:t>
            </a:r>
            <a:r>
              <a:rPr kumimoji="0" lang="en-US" sz="1700" b="1" i="0" u="none" strike="noStrike" kern="1200" cap="none" spc="0" normalizeH="0" noProof="0" dirty="0" err="1" smtClean="0">
                <a:ln>
                  <a:noFill/>
                </a:ln>
                <a:solidFill>
                  <a:schemeClr val="accent6">
                    <a:lumMod val="75000"/>
                  </a:schemeClr>
                </a:solidFill>
                <a:effectLst/>
                <a:uLnTx/>
                <a:uFillTx/>
                <a:latin typeface="+mj-lt"/>
                <a:ea typeface="+mj-ea"/>
                <a:cs typeface="+mj-cs"/>
              </a:rPr>
              <a:t>ind</a:t>
            </a:r>
            <a:r>
              <a:rPr kumimoji="0" lang="en-US" sz="1700" b="1" i="0" u="none" strike="noStrike" kern="1200" cap="none" spc="0" normalizeH="0" noProof="0" dirty="0" smtClean="0">
                <a:ln>
                  <a:noFill/>
                </a:ln>
                <a:solidFill>
                  <a:schemeClr val="accent6">
                    <a:lumMod val="75000"/>
                  </a:schemeClr>
                </a:solidFill>
                <a:effectLst/>
                <a:uLnTx/>
                <a:uFillTx/>
                <a:latin typeface="+mj-lt"/>
                <a:ea typeface="+mj-ea"/>
                <a:cs typeface="+mj-cs"/>
              </a:rPr>
              <a:t> Dept</a:t>
            </a:r>
            <a:r>
              <a:rPr kumimoji="0" lang="en-US" sz="4400" b="1" i="0" u="none" strike="noStrike" kern="1200" cap="none" spc="0" normalizeH="0" noProof="0" dirty="0" smtClean="0">
                <a:ln>
                  <a:noFill/>
                </a:ln>
                <a:solidFill>
                  <a:schemeClr val="accent6">
                    <a:lumMod val="75000"/>
                  </a:schemeClr>
                </a:solidFill>
                <a:effectLst/>
                <a:uLnTx/>
                <a:uFillTx/>
                <a:latin typeface="+mj-lt"/>
                <a:ea typeface="+mj-ea"/>
                <a:cs typeface="+mj-cs"/>
              </a:rPr>
              <a:t>)</a:t>
            </a:r>
          </a:p>
          <a:p>
            <a:pPr marL="742950" marR="0" lvl="0" indent="-742950" defTabSz="914400" rtl="0" eaLnBrk="1" fontAlgn="auto" latinLnBrk="0" hangingPunct="1">
              <a:lnSpc>
                <a:spcPct val="100000"/>
              </a:lnSpc>
              <a:spcBef>
                <a:spcPct val="0"/>
              </a:spcBef>
              <a:spcAft>
                <a:spcPts val="0"/>
              </a:spcAft>
              <a:buClrTx/>
              <a:buSzTx/>
              <a:buFontTx/>
              <a:buAutoNum type="arabicPeriod"/>
              <a:tabLst/>
              <a:defRPr/>
            </a:pPr>
            <a:r>
              <a:rPr lang="en-US" sz="4400" b="1" dirty="0" smtClean="0">
                <a:solidFill>
                  <a:schemeClr val="accent6">
                    <a:lumMod val="75000"/>
                  </a:schemeClr>
                </a:solidFill>
                <a:latin typeface="+mj-lt"/>
                <a:ea typeface="+mj-ea"/>
                <a:cs typeface="+mj-cs"/>
              </a:rPr>
              <a:t>Value added society and organization </a:t>
            </a:r>
          </a:p>
          <a:p>
            <a:pPr marL="742950" marR="0" lvl="0" indent="-742950" defTabSz="914400" rtl="0" eaLnBrk="1" fontAlgn="auto" latinLnBrk="0" hangingPunct="1">
              <a:lnSpc>
                <a:spcPct val="100000"/>
              </a:lnSpc>
              <a:spcBef>
                <a:spcPct val="0"/>
              </a:spcBef>
              <a:spcAft>
                <a:spcPts val="0"/>
              </a:spcAft>
              <a:buClrTx/>
              <a:buSzTx/>
              <a:buFontTx/>
              <a:buAutoNum type="arabicPeriod"/>
              <a:tabLst/>
              <a:defRPr/>
            </a:pPr>
            <a:r>
              <a:rPr lang="en-US" sz="4400" b="1" dirty="0" smtClean="0">
                <a:solidFill>
                  <a:schemeClr val="accent6">
                    <a:lumMod val="75000"/>
                  </a:schemeClr>
                </a:solidFill>
                <a:latin typeface="+mj-lt"/>
                <a:ea typeface="+mj-ea"/>
                <a:cs typeface="+mj-cs"/>
              </a:rPr>
              <a:t>Cost reduce </a:t>
            </a:r>
          </a:p>
          <a:p>
            <a:pPr marL="742950" marR="0" lvl="0" indent="-742950" defTabSz="914400" rtl="0" eaLnBrk="1" fontAlgn="auto" latinLnBrk="0" hangingPunct="1">
              <a:lnSpc>
                <a:spcPct val="100000"/>
              </a:lnSpc>
              <a:spcBef>
                <a:spcPct val="0"/>
              </a:spcBef>
              <a:spcAft>
                <a:spcPts val="0"/>
              </a:spcAft>
              <a:buClrTx/>
              <a:buSzTx/>
              <a:buFontTx/>
              <a:buAutoNum type="arabicPeriod"/>
              <a:tabLst/>
              <a:defRPr/>
            </a:pPr>
            <a:r>
              <a:rPr lang="en-US" sz="4400" b="1" dirty="0" smtClean="0">
                <a:solidFill>
                  <a:schemeClr val="accent6">
                    <a:lumMod val="75000"/>
                  </a:schemeClr>
                </a:solidFill>
                <a:latin typeface="+mj-lt"/>
                <a:ea typeface="+mj-ea"/>
                <a:cs typeface="+mj-cs"/>
              </a:rPr>
              <a:t>IMS practice  </a:t>
            </a:r>
          </a:p>
          <a:p>
            <a:pPr marL="742950" marR="0" lvl="0" indent="-742950" algn="ctr" defTabSz="914400" rtl="0" eaLnBrk="1" fontAlgn="auto" latinLnBrk="0" hangingPunct="1">
              <a:lnSpc>
                <a:spcPct val="100000"/>
              </a:lnSpc>
              <a:spcBef>
                <a:spcPct val="0"/>
              </a:spcBef>
              <a:spcAft>
                <a:spcPts val="0"/>
              </a:spcAft>
              <a:buClrTx/>
              <a:buSzTx/>
              <a:buFontTx/>
              <a:buAutoNum type="arabicPeriod"/>
              <a:tabLst/>
              <a:defRPr/>
            </a:pPr>
            <a:endParaRPr kumimoji="0" lang="en-US" sz="4400" b="1"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b="1" dirty="0" smtClean="0">
                <a:solidFill>
                  <a:schemeClr val="accent6">
                    <a:lumMod val="75000"/>
                  </a:schemeClr>
                </a:solidFill>
              </a:rPr>
              <a:t>Some others Compliance standard </a:t>
            </a:r>
            <a:endParaRPr lang="en-US" b="1" dirty="0">
              <a:solidFill>
                <a:schemeClr val="accent6">
                  <a:lumMod val="75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8. Social Compliance </a:t>
            </a:r>
            <a:endParaRPr lang="en-US" dirty="0"/>
          </a:p>
        </p:txBody>
      </p:sp>
      <p:sp>
        <p:nvSpPr>
          <p:cNvPr id="4" name="Content Placeholder 3"/>
          <p:cNvSpPr>
            <a:spLocks noGrp="1"/>
          </p:cNvSpPr>
          <p:nvPr>
            <p:ph idx="1"/>
          </p:nvPr>
        </p:nvSpPr>
        <p:spPr>
          <a:xfrm>
            <a:off x="457200" y="1600200"/>
            <a:ext cx="8229600" cy="461665"/>
          </a:xfrm>
          <a:prstGeom prst="rect">
            <a:avLst/>
          </a:prstGeom>
        </p:spPr>
        <p:txBody>
          <a:bodyPr>
            <a:spAutoFit/>
          </a:bodyPr>
          <a:lstStyle/>
          <a:p>
            <a:pPr>
              <a:buNone/>
              <a:defRPr/>
            </a:pPr>
            <a:r>
              <a:rPr lang="en-US" sz="2400" dirty="0">
                <a:solidFill>
                  <a:schemeClr val="tx1"/>
                </a:solidFill>
              </a:rPr>
              <a:t>List of Social Compliance  &amp; International Standard</a:t>
            </a:r>
          </a:p>
        </p:txBody>
      </p:sp>
      <p:sp>
        <p:nvSpPr>
          <p:cNvPr id="5" name="Rectangle 4"/>
          <p:cNvSpPr/>
          <p:nvPr/>
        </p:nvSpPr>
        <p:spPr>
          <a:xfrm>
            <a:off x="533400" y="2438400"/>
            <a:ext cx="7848600" cy="2800767"/>
          </a:xfrm>
          <a:prstGeom prst="rect">
            <a:avLst/>
          </a:prstGeom>
        </p:spPr>
        <p:txBody>
          <a:bodyPr>
            <a:spAutoFit/>
          </a:bodyPr>
          <a:lstStyle/>
          <a:p>
            <a:pPr marL="457200" indent="-457200">
              <a:buFont typeface="Arial" pitchFamily="34" charset="0"/>
              <a:buChar char="•"/>
              <a:defRPr/>
            </a:pPr>
            <a:r>
              <a:rPr lang="en-US" sz="2200" b="1" dirty="0">
                <a:solidFill>
                  <a:schemeClr val="tx1"/>
                </a:solidFill>
              </a:rPr>
              <a:t>SA8000</a:t>
            </a:r>
          </a:p>
          <a:p>
            <a:pPr marL="457200" indent="-457200">
              <a:buFont typeface="Arial" pitchFamily="34" charset="0"/>
              <a:buChar char="•"/>
              <a:defRPr/>
            </a:pPr>
            <a:r>
              <a:rPr lang="en-US" sz="2200" b="1" dirty="0">
                <a:solidFill>
                  <a:schemeClr val="tx1"/>
                </a:solidFill>
              </a:rPr>
              <a:t>BSCI</a:t>
            </a:r>
          </a:p>
          <a:p>
            <a:pPr marL="457200" indent="-457200">
              <a:buFont typeface="Arial" pitchFamily="34" charset="0"/>
              <a:buChar char="•"/>
              <a:defRPr/>
            </a:pPr>
            <a:r>
              <a:rPr lang="en-US" sz="2200" b="1" dirty="0">
                <a:solidFill>
                  <a:schemeClr val="tx1"/>
                </a:solidFill>
              </a:rPr>
              <a:t>SEDEX</a:t>
            </a:r>
          </a:p>
          <a:p>
            <a:pPr marL="457200" indent="-457200">
              <a:buFont typeface="Arial" pitchFamily="34" charset="0"/>
              <a:buChar char="•"/>
              <a:defRPr/>
            </a:pPr>
            <a:r>
              <a:rPr lang="en-US" sz="2200" b="1" dirty="0">
                <a:solidFill>
                  <a:schemeClr val="tx1"/>
                </a:solidFill>
              </a:rPr>
              <a:t>WRAP</a:t>
            </a:r>
          </a:p>
          <a:p>
            <a:pPr marL="457200" indent="-457200">
              <a:buFont typeface="Arial" pitchFamily="34" charset="0"/>
              <a:buChar char="•"/>
              <a:defRPr/>
            </a:pPr>
            <a:r>
              <a:rPr lang="en-US" sz="2200" b="1" dirty="0">
                <a:solidFill>
                  <a:schemeClr val="tx1"/>
                </a:solidFill>
              </a:rPr>
              <a:t>C-TPAT</a:t>
            </a:r>
          </a:p>
          <a:p>
            <a:pPr marL="457200" indent="-457200">
              <a:buFont typeface="Arial" pitchFamily="34" charset="0"/>
              <a:buChar char="•"/>
              <a:defRPr/>
            </a:pPr>
            <a:r>
              <a:rPr lang="en-US" sz="2200" b="1" dirty="0">
                <a:solidFill>
                  <a:schemeClr val="tx1"/>
                </a:solidFill>
              </a:rPr>
              <a:t>ACCORD </a:t>
            </a:r>
          </a:p>
          <a:p>
            <a:pPr marL="457200" indent="-457200">
              <a:buFont typeface="Arial" pitchFamily="34" charset="0"/>
              <a:buChar char="•"/>
              <a:defRPr/>
            </a:pPr>
            <a:r>
              <a:rPr lang="en-US" sz="2200" b="1" dirty="0">
                <a:solidFill>
                  <a:schemeClr val="tx1"/>
                </a:solidFill>
              </a:rPr>
              <a:t>ALLIANCE</a:t>
            </a:r>
          </a:p>
          <a:p>
            <a:pPr marL="457200" indent="-457200">
              <a:buFont typeface="Arial" pitchFamily="34" charset="0"/>
              <a:buChar char="•"/>
              <a:defRPr/>
            </a:pPr>
            <a:r>
              <a:rPr lang="en-US" sz="2200" b="1" dirty="0">
                <a:solidFill>
                  <a:schemeClr val="tx1"/>
                </a:solidFill>
              </a:rPr>
              <a:t>BUYER </a:t>
            </a:r>
            <a:r>
              <a:rPr lang="en-US" sz="2200" b="1" dirty="0" smtClean="0">
                <a:solidFill>
                  <a:schemeClr val="tx1"/>
                </a:solidFill>
              </a:rPr>
              <a:t>COC</a:t>
            </a:r>
            <a:endParaRPr lang="en-US" sz="2200" b="1" dirty="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8. Social Compliance </a:t>
            </a:r>
            <a:endParaRPr lang="en-US" dirty="0"/>
          </a:p>
        </p:txBody>
      </p:sp>
      <p:sp>
        <p:nvSpPr>
          <p:cNvPr id="7" name="Rectangle 6"/>
          <p:cNvSpPr/>
          <p:nvPr/>
        </p:nvSpPr>
        <p:spPr>
          <a:xfrm>
            <a:off x="762000" y="2209800"/>
            <a:ext cx="7467600" cy="3478213"/>
          </a:xfrm>
          <a:prstGeom prst="rect">
            <a:avLst/>
          </a:prstGeom>
        </p:spPr>
        <p:txBody>
          <a:bodyPr>
            <a:spAutoFit/>
          </a:bodyPr>
          <a:lstStyle/>
          <a:p>
            <a:pPr algn="just">
              <a:defRPr/>
            </a:pPr>
            <a:r>
              <a:rPr lang="en-US" dirty="0">
                <a:solidFill>
                  <a:schemeClr val="tx1"/>
                </a:solidFill>
              </a:rPr>
              <a:t>The </a:t>
            </a:r>
            <a:r>
              <a:rPr lang="en-US" dirty="0">
                <a:solidFill>
                  <a:schemeClr val="tx1"/>
                </a:solidFill>
                <a:hlinkClick r:id="rId2"/>
              </a:rPr>
              <a:t>SA8000 Standard</a:t>
            </a:r>
            <a:r>
              <a:rPr lang="en-US" dirty="0">
                <a:solidFill>
                  <a:schemeClr val="tx1"/>
                </a:solidFill>
              </a:rPr>
              <a:t> is the central document of our work at SAI. It is one of the world’s first auditable social certification standards for decent workplaces, across all industrial sectors. It is based on the UN Declaration of Human Rights, conventions of the ILO, UN and national law, and spans industry and corporate codes to create a common language to measure social performance.  It takes a management systems approach by setting out the structures and procedures that companies must adopt in order to ensure that compliance with the standard is continuously reviewed. Those seeking to comply with SA8000 have adopted policies and procedures that protect the basic human rights of workers.</a:t>
            </a:r>
          </a:p>
        </p:txBody>
      </p:sp>
      <p:sp>
        <p:nvSpPr>
          <p:cNvPr id="8" name="Rectangle 7"/>
          <p:cNvSpPr/>
          <p:nvPr/>
        </p:nvSpPr>
        <p:spPr>
          <a:xfrm>
            <a:off x="762000" y="1371600"/>
            <a:ext cx="7848600" cy="523875"/>
          </a:xfrm>
          <a:prstGeom prst="rect">
            <a:avLst/>
          </a:prstGeom>
        </p:spPr>
        <p:txBody>
          <a:bodyPr wrap="square">
            <a:spAutoFit/>
          </a:bodyPr>
          <a:lstStyle/>
          <a:p>
            <a:pPr algn="ctr">
              <a:defRPr/>
            </a:pPr>
            <a:r>
              <a:rPr lang="en-US" sz="2800" b="1" dirty="0">
                <a:solidFill>
                  <a:schemeClr val="tx1"/>
                </a:solidFill>
              </a:rPr>
              <a:t>About- SA 8000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8. Social Compliance </a:t>
            </a:r>
            <a:endParaRPr lang="en-US" dirty="0"/>
          </a:p>
        </p:txBody>
      </p:sp>
      <p:sp>
        <p:nvSpPr>
          <p:cNvPr id="3" name="Rectangle 2"/>
          <p:cNvSpPr/>
          <p:nvPr/>
        </p:nvSpPr>
        <p:spPr>
          <a:xfrm>
            <a:off x="304800" y="1295400"/>
            <a:ext cx="8229600" cy="523875"/>
          </a:xfrm>
          <a:prstGeom prst="rect">
            <a:avLst/>
          </a:prstGeom>
        </p:spPr>
        <p:txBody>
          <a:bodyPr>
            <a:spAutoFit/>
          </a:bodyPr>
          <a:lstStyle/>
          <a:p>
            <a:pPr>
              <a:defRPr/>
            </a:pPr>
            <a:r>
              <a:rPr lang="en-US" sz="2800" dirty="0">
                <a:solidFill>
                  <a:schemeClr val="tx1"/>
                </a:solidFill>
              </a:rPr>
              <a:t>About BSCI-Business Social Compliance Initiative</a:t>
            </a:r>
          </a:p>
        </p:txBody>
      </p:sp>
      <p:sp>
        <p:nvSpPr>
          <p:cNvPr id="4" name="Rectangle 3"/>
          <p:cNvSpPr/>
          <p:nvPr/>
        </p:nvSpPr>
        <p:spPr>
          <a:xfrm>
            <a:off x="304800" y="1905000"/>
            <a:ext cx="8458200" cy="4247317"/>
          </a:xfrm>
          <a:prstGeom prst="rect">
            <a:avLst/>
          </a:prstGeom>
        </p:spPr>
        <p:txBody>
          <a:bodyPr wrap="square">
            <a:spAutoFit/>
          </a:bodyPr>
          <a:lstStyle/>
          <a:p>
            <a:pPr algn="just">
              <a:defRPr/>
            </a:pPr>
            <a:r>
              <a:rPr lang="en-US" dirty="0">
                <a:solidFill>
                  <a:schemeClr val="tx1"/>
                </a:solidFill>
              </a:rPr>
              <a:t>BSCI was launched in 2003 as an initiative of the Foreign Trade Association (FTA) in response to the increasing business demand for transparent and improved working conditions in the global supply chain. An overview of the background to BSCI can be found under Why BSCI exists.</a:t>
            </a:r>
          </a:p>
          <a:p>
            <a:pPr algn="just">
              <a:defRPr/>
            </a:pPr>
            <a:endParaRPr lang="en-US" dirty="0">
              <a:solidFill>
                <a:schemeClr val="tx1"/>
              </a:solidFill>
            </a:endParaRPr>
          </a:p>
          <a:p>
            <a:pPr algn="just">
              <a:defRPr/>
            </a:pPr>
            <a:r>
              <a:rPr lang="en-US" dirty="0">
                <a:solidFill>
                  <a:schemeClr val="tx1"/>
                </a:solidFill>
              </a:rPr>
              <a:t>We unite over 1,500 companies around one common Code of Conduct and support them in their efforts towards building an ethical supply chain by providing them with a step-by-step development-oriented system, applicable to all sectors and all sourcing countries.</a:t>
            </a:r>
          </a:p>
          <a:p>
            <a:pPr algn="just">
              <a:defRPr/>
            </a:pPr>
            <a:endParaRPr lang="en-US" dirty="0">
              <a:solidFill>
                <a:schemeClr val="tx1"/>
              </a:solidFill>
            </a:endParaRPr>
          </a:p>
          <a:p>
            <a:pPr algn="just">
              <a:defRPr/>
            </a:pPr>
            <a:r>
              <a:rPr lang="en-US" dirty="0">
                <a:solidFill>
                  <a:schemeClr val="tx1"/>
                </a:solidFill>
              </a:rPr>
              <a:t>The fundamental goals of BSCI are only achievable through a strong commitment from participants to implement the system. Our work is based on the BSCI Code of Conduct, which our participants accept upon joining us. The code ensures a strong and credible commitment from both BSCI participants and their business partners to achieve our goals.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8. Social Compliance </a:t>
            </a:r>
            <a:endParaRPr lang="en-US" dirty="0"/>
          </a:p>
        </p:txBody>
      </p:sp>
      <p:sp>
        <p:nvSpPr>
          <p:cNvPr id="3" name="Rectangle 2"/>
          <p:cNvSpPr/>
          <p:nvPr/>
        </p:nvSpPr>
        <p:spPr>
          <a:xfrm>
            <a:off x="533400" y="1524000"/>
            <a:ext cx="7924800" cy="523875"/>
          </a:xfrm>
          <a:prstGeom prst="rect">
            <a:avLst/>
          </a:prstGeom>
        </p:spPr>
        <p:txBody>
          <a:bodyPr>
            <a:spAutoFit/>
          </a:bodyPr>
          <a:lstStyle/>
          <a:p>
            <a:pPr>
              <a:defRPr/>
            </a:pPr>
            <a:r>
              <a:rPr lang="en-US" sz="2800" dirty="0">
                <a:solidFill>
                  <a:schemeClr val="tx1"/>
                </a:solidFill>
              </a:rPr>
              <a:t>About SEDEX-</a:t>
            </a:r>
            <a:r>
              <a:rPr lang="en-US" sz="2800" dirty="0">
                <a:solidFill>
                  <a:schemeClr val="tx1"/>
                </a:solidFill>
                <a:effectLst/>
              </a:rPr>
              <a:t>Supplier Ethical Data Exchange</a:t>
            </a:r>
          </a:p>
        </p:txBody>
      </p:sp>
      <p:sp>
        <p:nvSpPr>
          <p:cNvPr id="4" name="Rectangle 3"/>
          <p:cNvSpPr/>
          <p:nvPr/>
        </p:nvSpPr>
        <p:spPr>
          <a:xfrm>
            <a:off x="457200" y="2438400"/>
            <a:ext cx="8229600" cy="2031325"/>
          </a:xfrm>
          <a:prstGeom prst="rect">
            <a:avLst/>
          </a:prstGeom>
        </p:spPr>
        <p:txBody>
          <a:bodyPr>
            <a:spAutoFit/>
          </a:bodyPr>
          <a:lstStyle/>
          <a:p>
            <a:pPr algn="just">
              <a:defRPr/>
            </a:pPr>
            <a:r>
              <a:rPr lang="en-US" dirty="0" err="1">
                <a:solidFill>
                  <a:schemeClr val="tx1"/>
                </a:solidFill>
              </a:rPr>
              <a:t>Sedex</a:t>
            </a:r>
            <a:r>
              <a:rPr lang="en-US" dirty="0">
                <a:solidFill>
                  <a:schemeClr val="tx1"/>
                </a:solidFill>
              </a:rPr>
              <a:t> is a not for profit membership </a:t>
            </a:r>
            <a:r>
              <a:rPr lang="en-US" dirty="0" err="1">
                <a:solidFill>
                  <a:schemeClr val="tx1"/>
                </a:solidFill>
              </a:rPr>
              <a:t>organisation</a:t>
            </a:r>
            <a:r>
              <a:rPr lang="en-US" dirty="0">
                <a:solidFill>
                  <a:schemeClr val="tx1"/>
                </a:solidFill>
              </a:rPr>
              <a:t> dedicated to driving improvements in ethical and responsible business practices in global supply chains.</a:t>
            </a:r>
          </a:p>
          <a:p>
            <a:pPr algn="just">
              <a:defRPr/>
            </a:pPr>
            <a:endParaRPr lang="en-US" dirty="0">
              <a:solidFill>
                <a:schemeClr val="tx1"/>
              </a:solidFill>
            </a:endParaRPr>
          </a:p>
          <a:p>
            <a:pPr algn="just">
              <a:defRPr/>
            </a:pPr>
            <a:r>
              <a:rPr lang="en-US" dirty="0">
                <a:solidFill>
                  <a:schemeClr val="tx1"/>
                </a:solidFill>
              </a:rPr>
              <a:t>As the largest collaborative platform for sharing ethical supply chain data, </a:t>
            </a:r>
            <a:r>
              <a:rPr lang="en-US" dirty="0" err="1">
                <a:solidFill>
                  <a:schemeClr val="tx1"/>
                </a:solidFill>
              </a:rPr>
              <a:t>Sedex</a:t>
            </a:r>
            <a:r>
              <a:rPr lang="en-US" dirty="0">
                <a:solidFill>
                  <a:schemeClr val="tx1"/>
                </a:solidFill>
              </a:rPr>
              <a:t> is an innovative and effective supply chain management solution, helping you to reduce risk, protect your company reputation and improve supply chain practices</a:t>
            </a:r>
          </a:p>
          <a:p>
            <a:pPr algn="just">
              <a:defRPr/>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8. Social Compliance </a:t>
            </a:r>
            <a:endParaRPr lang="en-US" dirty="0"/>
          </a:p>
        </p:txBody>
      </p:sp>
      <p:sp>
        <p:nvSpPr>
          <p:cNvPr id="3" name="Rectangle 2"/>
          <p:cNvSpPr/>
          <p:nvPr/>
        </p:nvSpPr>
        <p:spPr>
          <a:xfrm>
            <a:off x="685800" y="1219200"/>
            <a:ext cx="8229600" cy="523220"/>
          </a:xfrm>
          <a:prstGeom prst="rect">
            <a:avLst/>
          </a:prstGeom>
        </p:spPr>
        <p:txBody>
          <a:bodyPr wrap="square">
            <a:spAutoFit/>
          </a:bodyPr>
          <a:lstStyle/>
          <a:p>
            <a:pPr>
              <a:defRPr/>
            </a:pPr>
            <a:r>
              <a:rPr lang="en-US" sz="2800" dirty="0">
                <a:solidFill>
                  <a:schemeClr val="tx1"/>
                </a:solidFill>
              </a:rPr>
              <a:t>About </a:t>
            </a:r>
            <a:r>
              <a:rPr lang="en-US" sz="2400" dirty="0">
                <a:solidFill>
                  <a:schemeClr val="tx1"/>
                </a:solidFill>
              </a:rPr>
              <a:t>Worldwide Responsible Accredited Production (WRAP) </a:t>
            </a:r>
            <a:endParaRPr lang="en-US" sz="2400" dirty="0">
              <a:solidFill>
                <a:schemeClr val="tx1"/>
              </a:solidFill>
              <a:effectLst/>
            </a:endParaRPr>
          </a:p>
        </p:txBody>
      </p:sp>
      <p:sp>
        <p:nvSpPr>
          <p:cNvPr id="4" name="Rectangle 3"/>
          <p:cNvSpPr/>
          <p:nvPr/>
        </p:nvSpPr>
        <p:spPr>
          <a:xfrm>
            <a:off x="457200" y="1828800"/>
            <a:ext cx="7924800" cy="1938338"/>
          </a:xfrm>
          <a:prstGeom prst="rect">
            <a:avLst/>
          </a:prstGeom>
        </p:spPr>
        <p:txBody>
          <a:bodyPr>
            <a:spAutoFit/>
          </a:bodyPr>
          <a:lstStyle/>
          <a:p>
            <a:pPr algn="just">
              <a:defRPr/>
            </a:pPr>
            <a:r>
              <a:rPr lang="en-US" dirty="0">
                <a:solidFill>
                  <a:schemeClr val="tx1"/>
                </a:solidFill>
              </a:rPr>
              <a:t>Worldwide Responsible Accredited Production (WRAP) is an independent, objective, non-profit team of global social compliance experts dedicated to promoting safe, lawful, humane and ethical manufacturing around the world through certification and education. WRAP is headquartered in Arlington, Virginia, USA and has branch offices in Hong Kong and Bangladesh and additional representatives in India and SE Asia (Thailand &amp; Vietnam).</a:t>
            </a:r>
          </a:p>
        </p:txBody>
      </p:sp>
      <p:sp>
        <p:nvSpPr>
          <p:cNvPr id="5" name="Rectangle 4"/>
          <p:cNvSpPr/>
          <p:nvPr/>
        </p:nvSpPr>
        <p:spPr>
          <a:xfrm>
            <a:off x="685800" y="3581400"/>
            <a:ext cx="3944938" cy="461963"/>
          </a:xfrm>
          <a:prstGeom prst="rect">
            <a:avLst/>
          </a:prstGeom>
        </p:spPr>
        <p:txBody>
          <a:bodyPr>
            <a:spAutoFit/>
          </a:bodyPr>
          <a:lstStyle/>
          <a:p>
            <a:pPr>
              <a:defRPr/>
            </a:pPr>
            <a:r>
              <a:rPr lang="en-US" sz="2400" dirty="0">
                <a:solidFill>
                  <a:schemeClr val="tx1"/>
                </a:solidFill>
              </a:rPr>
              <a:t>WRAP's 12 Principles</a:t>
            </a:r>
          </a:p>
        </p:txBody>
      </p:sp>
      <p:sp>
        <p:nvSpPr>
          <p:cNvPr id="6" name="Rectangle 4"/>
          <p:cNvSpPr>
            <a:spLocks noChangeArrowheads="1"/>
          </p:cNvSpPr>
          <p:nvPr/>
        </p:nvSpPr>
        <p:spPr bwMode="auto">
          <a:xfrm>
            <a:off x="561975" y="4038600"/>
            <a:ext cx="3581400" cy="2308324"/>
          </a:xfrm>
          <a:prstGeom prst="rect">
            <a:avLst/>
          </a:prstGeom>
          <a:noFill/>
          <a:ln w="9525">
            <a:noFill/>
            <a:miter lim="800000"/>
            <a:headEnd/>
            <a:tailEnd/>
          </a:ln>
        </p:spPr>
        <p:txBody>
          <a:bodyPr wrap="square">
            <a:spAutoFit/>
          </a:bodyPr>
          <a:lstStyle/>
          <a:p>
            <a:r>
              <a:rPr lang="en-US" sz="1800" b="1" dirty="0">
                <a:solidFill>
                  <a:schemeClr val="tx1"/>
                </a:solidFill>
                <a:effectLst/>
              </a:rPr>
              <a:t>1. Compliance with Laws and Workplace Regulations</a:t>
            </a:r>
            <a:r>
              <a:rPr lang="en-US" sz="1800" dirty="0">
                <a:solidFill>
                  <a:schemeClr val="tx1"/>
                </a:solidFill>
                <a:effectLst/>
              </a:rPr>
              <a:t> </a:t>
            </a:r>
          </a:p>
          <a:p>
            <a:r>
              <a:rPr lang="en-US" sz="1800" b="1" dirty="0">
                <a:solidFill>
                  <a:schemeClr val="tx1"/>
                </a:solidFill>
                <a:effectLst/>
              </a:rPr>
              <a:t>2. Prohibition of Forced Labor</a:t>
            </a:r>
            <a:endParaRPr lang="en-US" sz="1800" dirty="0">
              <a:solidFill>
                <a:schemeClr val="tx1"/>
              </a:solidFill>
              <a:effectLst/>
            </a:endParaRPr>
          </a:p>
          <a:p>
            <a:r>
              <a:rPr lang="en-US" sz="1800" b="1" dirty="0">
                <a:solidFill>
                  <a:schemeClr val="tx1"/>
                </a:solidFill>
                <a:effectLst/>
              </a:rPr>
              <a:t>3. Prohibition of Child Labor</a:t>
            </a:r>
            <a:endParaRPr lang="en-US" sz="1800" dirty="0">
              <a:solidFill>
                <a:schemeClr val="tx1"/>
              </a:solidFill>
              <a:effectLst/>
            </a:endParaRPr>
          </a:p>
          <a:p>
            <a:r>
              <a:rPr lang="en-US" sz="1800" b="1" dirty="0">
                <a:solidFill>
                  <a:schemeClr val="tx1"/>
                </a:solidFill>
                <a:effectLst/>
              </a:rPr>
              <a:t>4. Prohibition of Harassment or Abuse</a:t>
            </a:r>
            <a:endParaRPr lang="en-US" sz="1800" dirty="0">
              <a:solidFill>
                <a:schemeClr val="tx1"/>
              </a:solidFill>
              <a:effectLst/>
            </a:endParaRPr>
          </a:p>
          <a:p>
            <a:r>
              <a:rPr lang="en-US" sz="1800" b="1" dirty="0">
                <a:solidFill>
                  <a:schemeClr val="tx1"/>
                </a:solidFill>
                <a:effectLst/>
              </a:rPr>
              <a:t>5. Compensation and Benefits</a:t>
            </a:r>
            <a:endParaRPr lang="en-US" sz="1800" dirty="0">
              <a:solidFill>
                <a:schemeClr val="tx1"/>
              </a:solidFill>
              <a:effectLst/>
            </a:endParaRPr>
          </a:p>
          <a:p>
            <a:r>
              <a:rPr lang="en-US" sz="1800" b="1" dirty="0">
                <a:solidFill>
                  <a:schemeClr val="tx1"/>
                </a:solidFill>
                <a:effectLst/>
              </a:rPr>
              <a:t>6. Hours of Work</a:t>
            </a:r>
            <a:endParaRPr lang="en-US" sz="1800" dirty="0">
              <a:solidFill>
                <a:schemeClr val="tx1"/>
              </a:solidFill>
              <a:effectLst/>
            </a:endParaRPr>
          </a:p>
        </p:txBody>
      </p:sp>
      <p:sp>
        <p:nvSpPr>
          <p:cNvPr id="7" name="Rectangle 5"/>
          <p:cNvSpPr>
            <a:spLocks noChangeArrowheads="1"/>
          </p:cNvSpPr>
          <p:nvPr/>
        </p:nvSpPr>
        <p:spPr bwMode="auto">
          <a:xfrm>
            <a:off x="4724400" y="4114800"/>
            <a:ext cx="3505200" cy="2308225"/>
          </a:xfrm>
          <a:prstGeom prst="rect">
            <a:avLst/>
          </a:prstGeom>
          <a:noFill/>
          <a:ln w="9525">
            <a:noFill/>
            <a:miter lim="800000"/>
            <a:headEnd/>
            <a:tailEnd/>
          </a:ln>
        </p:spPr>
        <p:txBody>
          <a:bodyPr>
            <a:spAutoFit/>
          </a:bodyPr>
          <a:lstStyle/>
          <a:p>
            <a:r>
              <a:rPr lang="en-US" sz="1800" b="1" dirty="0">
                <a:solidFill>
                  <a:schemeClr val="tx1"/>
                </a:solidFill>
                <a:effectLst/>
              </a:rPr>
              <a:t>7. Prohibition of Discrimination</a:t>
            </a:r>
            <a:endParaRPr lang="en-US" sz="1800" dirty="0">
              <a:solidFill>
                <a:schemeClr val="tx1"/>
              </a:solidFill>
              <a:effectLst/>
            </a:endParaRPr>
          </a:p>
          <a:p>
            <a:r>
              <a:rPr lang="en-US" sz="1800" b="1" dirty="0">
                <a:solidFill>
                  <a:schemeClr val="tx1"/>
                </a:solidFill>
                <a:effectLst/>
              </a:rPr>
              <a:t>8. Health and Safety</a:t>
            </a:r>
            <a:endParaRPr lang="en-US" sz="1800" dirty="0">
              <a:solidFill>
                <a:schemeClr val="tx1"/>
              </a:solidFill>
              <a:effectLst/>
            </a:endParaRPr>
          </a:p>
          <a:p>
            <a:r>
              <a:rPr lang="en-US" sz="1800" b="1" dirty="0">
                <a:solidFill>
                  <a:schemeClr val="tx1"/>
                </a:solidFill>
                <a:effectLst/>
              </a:rPr>
              <a:t>9. Freedom of Association and Collective Bargaining</a:t>
            </a:r>
            <a:endParaRPr lang="en-US" sz="1800" dirty="0">
              <a:solidFill>
                <a:schemeClr val="tx1"/>
              </a:solidFill>
              <a:effectLst/>
            </a:endParaRPr>
          </a:p>
          <a:p>
            <a:r>
              <a:rPr lang="en-US" sz="1800" b="1" dirty="0">
                <a:solidFill>
                  <a:schemeClr val="tx1"/>
                </a:solidFill>
                <a:effectLst/>
              </a:rPr>
              <a:t>10. Environment</a:t>
            </a:r>
            <a:endParaRPr lang="en-US" sz="1800" dirty="0">
              <a:solidFill>
                <a:schemeClr val="tx1"/>
              </a:solidFill>
              <a:effectLst/>
            </a:endParaRPr>
          </a:p>
          <a:p>
            <a:r>
              <a:rPr lang="en-US" sz="1800" b="1" dirty="0">
                <a:solidFill>
                  <a:schemeClr val="tx1"/>
                </a:solidFill>
                <a:effectLst/>
              </a:rPr>
              <a:t>11. Customs Compliance</a:t>
            </a:r>
            <a:endParaRPr lang="en-US" sz="1800" dirty="0">
              <a:solidFill>
                <a:schemeClr val="tx1"/>
              </a:solidFill>
              <a:effectLst/>
            </a:endParaRPr>
          </a:p>
          <a:p>
            <a:r>
              <a:rPr lang="en-US" sz="1800" b="1" dirty="0">
                <a:solidFill>
                  <a:schemeClr val="tx1"/>
                </a:solidFill>
                <a:effectLst/>
              </a:rPr>
              <a:t>12. Security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8. Social Compliance </a:t>
            </a:r>
            <a:endParaRPr lang="en-US" dirty="0"/>
          </a:p>
        </p:txBody>
      </p:sp>
      <p:sp>
        <p:nvSpPr>
          <p:cNvPr id="3" name="Rectangle 2"/>
          <p:cNvSpPr/>
          <p:nvPr/>
        </p:nvSpPr>
        <p:spPr>
          <a:xfrm>
            <a:off x="381000" y="1219200"/>
            <a:ext cx="7924800" cy="954088"/>
          </a:xfrm>
          <a:prstGeom prst="rect">
            <a:avLst/>
          </a:prstGeom>
        </p:spPr>
        <p:txBody>
          <a:bodyPr>
            <a:spAutoFit/>
          </a:bodyPr>
          <a:lstStyle/>
          <a:p>
            <a:pPr>
              <a:defRPr/>
            </a:pPr>
            <a:r>
              <a:rPr lang="en-US" sz="2800" dirty="0">
                <a:solidFill>
                  <a:schemeClr val="tx1"/>
                </a:solidFill>
              </a:rPr>
              <a:t>About Customs-Trade Partnership Against Terrorism (C-TPAT)</a:t>
            </a:r>
            <a:endParaRPr lang="en-US" sz="2800" dirty="0">
              <a:solidFill>
                <a:schemeClr val="tx1"/>
              </a:solidFill>
              <a:effectLst/>
            </a:endParaRPr>
          </a:p>
        </p:txBody>
      </p:sp>
      <p:sp>
        <p:nvSpPr>
          <p:cNvPr id="4" name="Rectangle 3"/>
          <p:cNvSpPr/>
          <p:nvPr/>
        </p:nvSpPr>
        <p:spPr>
          <a:xfrm>
            <a:off x="381000" y="2133600"/>
            <a:ext cx="8382000" cy="3970318"/>
          </a:xfrm>
          <a:prstGeom prst="rect">
            <a:avLst/>
          </a:prstGeom>
        </p:spPr>
        <p:txBody>
          <a:bodyPr wrap="square">
            <a:spAutoFit/>
          </a:bodyPr>
          <a:lstStyle/>
          <a:p>
            <a:pPr>
              <a:defRPr/>
            </a:pPr>
            <a:endParaRPr lang="en-US" dirty="0"/>
          </a:p>
          <a:p>
            <a:pPr>
              <a:defRPr/>
            </a:pPr>
            <a:endParaRPr lang="en-US" dirty="0"/>
          </a:p>
          <a:p>
            <a:pPr>
              <a:defRPr/>
            </a:pPr>
            <a:r>
              <a:rPr lang="en-US" dirty="0">
                <a:solidFill>
                  <a:schemeClr val="tx1"/>
                </a:solidFill>
              </a:rPr>
              <a:t>The Customs-Trade Partnership Against Terrorism (C-TPAT) is a voluntary supply chain security program led by U.S. Customs and Border Protection (CBP) and focused on improving the security of private companies' supply chains with respect to terrorism. The program was launched in November 2001 with seven initial participants, all large U.S. companies. As of December 1, 2014, the program has 10,854 members.[1] The 4,315 importers in the program account for approximately 54% of the value of all merchandise imported into the U.S.</a:t>
            </a:r>
          </a:p>
          <a:p>
            <a:pPr>
              <a:defRPr/>
            </a:pPr>
            <a:endParaRPr lang="en-US" dirty="0">
              <a:solidFill>
                <a:schemeClr val="tx1"/>
              </a:solidFill>
            </a:endParaRPr>
          </a:p>
          <a:p>
            <a:pPr>
              <a:defRPr/>
            </a:pPr>
            <a:r>
              <a:rPr lang="en-US" dirty="0">
                <a:solidFill>
                  <a:schemeClr val="tx1"/>
                </a:solidFill>
              </a:rPr>
              <a:t>Companies who achieve C-TPAT certification must have a documented process for determining and alleviating risk throughout their international supply chain. This allows companies to be considered low risk, resulting in expedited processing of their cargo, including fewer Customs examinations</a:t>
            </a:r>
            <a:r>
              <a:rPr lang="en-US"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rPr>
              <a:t>8. Social Compliance </a:t>
            </a:r>
            <a:endParaRPr lang="en-US" dirty="0"/>
          </a:p>
        </p:txBody>
      </p:sp>
      <p:sp>
        <p:nvSpPr>
          <p:cNvPr id="3" name="Rectangle 2"/>
          <p:cNvSpPr/>
          <p:nvPr/>
        </p:nvSpPr>
        <p:spPr>
          <a:xfrm>
            <a:off x="1066800" y="2362200"/>
            <a:ext cx="4524375" cy="3028521"/>
          </a:xfrm>
          <a:prstGeom prst="rect">
            <a:avLst/>
          </a:prstGeom>
        </p:spPr>
        <p:txBody>
          <a:bodyPr wrap="square">
            <a:spAutoFit/>
          </a:bodyPr>
          <a:lstStyle/>
          <a:p>
            <a:pPr>
              <a:defRPr/>
            </a:pPr>
            <a:endParaRPr lang="en-US" sz="1800" dirty="0"/>
          </a:p>
          <a:p>
            <a:pPr marL="342900" indent="-342900">
              <a:buFont typeface="+mj-lt"/>
              <a:buAutoNum type="arabicPeriod"/>
              <a:defRPr/>
            </a:pPr>
            <a:r>
              <a:rPr lang="en-US" sz="1800" dirty="0">
                <a:solidFill>
                  <a:schemeClr val="tx1"/>
                </a:solidFill>
              </a:rPr>
              <a:t>Legal requirements</a:t>
            </a:r>
          </a:p>
          <a:p>
            <a:pPr marL="342900" indent="-342900">
              <a:buFont typeface="+mj-lt"/>
              <a:buAutoNum type="arabicPeriod"/>
              <a:defRPr/>
            </a:pPr>
            <a:r>
              <a:rPr lang="en-US" sz="1800" dirty="0">
                <a:solidFill>
                  <a:schemeClr val="tx1"/>
                </a:solidFill>
              </a:rPr>
              <a:t>child </a:t>
            </a:r>
            <a:r>
              <a:rPr lang="en-US" sz="1800" dirty="0" err="1">
                <a:solidFill>
                  <a:schemeClr val="tx1"/>
                </a:solidFill>
              </a:rPr>
              <a:t>labour</a:t>
            </a:r>
            <a:endParaRPr lang="en-US" sz="1800" dirty="0">
              <a:solidFill>
                <a:schemeClr val="tx1"/>
              </a:solidFill>
            </a:endParaRPr>
          </a:p>
          <a:p>
            <a:pPr marL="342900" indent="-342900">
              <a:buFont typeface="+mj-lt"/>
              <a:buAutoNum type="arabicPeriod"/>
              <a:defRPr/>
            </a:pPr>
            <a:r>
              <a:rPr lang="en-US" sz="1800" dirty="0">
                <a:solidFill>
                  <a:schemeClr val="tx1"/>
                </a:solidFill>
              </a:rPr>
              <a:t>Health and safety</a:t>
            </a:r>
          </a:p>
          <a:p>
            <a:pPr marL="342900" indent="-342900">
              <a:buFont typeface="+mj-lt"/>
              <a:buAutoNum type="arabicPeriod"/>
              <a:defRPr/>
            </a:pPr>
            <a:r>
              <a:rPr lang="en-US" sz="1800" dirty="0">
                <a:solidFill>
                  <a:schemeClr val="tx1"/>
                </a:solidFill>
              </a:rPr>
              <a:t>Workers’ rights</a:t>
            </a:r>
          </a:p>
          <a:p>
            <a:pPr marL="342900" indent="-342900">
              <a:buFont typeface="+mj-lt"/>
              <a:buAutoNum type="arabicPeriod"/>
              <a:defRPr/>
            </a:pPr>
            <a:r>
              <a:rPr lang="en-US" sz="1800" dirty="0">
                <a:solidFill>
                  <a:schemeClr val="tx1"/>
                </a:solidFill>
              </a:rPr>
              <a:t>Non-discrimination  </a:t>
            </a:r>
          </a:p>
          <a:p>
            <a:pPr marL="342900" indent="-342900">
              <a:buFont typeface="+mj-lt"/>
              <a:buAutoNum type="arabicPeriod"/>
              <a:defRPr/>
            </a:pPr>
            <a:r>
              <a:rPr lang="en-US" sz="1800" dirty="0">
                <a:solidFill>
                  <a:schemeClr val="tx1"/>
                </a:solidFill>
              </a:rPr>
              <a:t>Environment</a:t>
            </a:r>
          </a:p>
          <a:p>
            <a:pPr marL="342900" indent="-342900">
              <a:buFont typeface="+mj-lt"/>
              <a:buAutoNum type="arabicPeriod"/>
              <a:defRPr/>
            </a:pPr>
            <a:r>
              <a:rPr lang="en-US" sz="1800" dirty="0">
                <a:solidFill>
                  <a:schemeClr val="tx1"/>
                </a:solidFill>
              </a:rPr>
              <a:t>Compensation</a:t>
            </a:r>
          </a:p>
          <a:p>
            <a:pPr marL="342900" indent="-342900">
              <a:buFont typeface="+mj-lt"/>
              <a:buAutoNum type="arabicPeriod"/>
              <a:defRPr/>
            </a:pPr>
            <a:r>
              <a:rPr lang="en-US" sz="1800" dirty="0">
                <a:solidFill>
                  <a:schemeClr val="tx1"/>
                </a:solidFill>
              </a:rPr>
              <a:t>Legally binding employment relationship</a:t>
            </a:r>
          </a:p>
        </p:txBody>
      </p:sp>
      <p:sp>
        <p:nvSpPr>
          <p:cNvPr id="4" name="Rectangle 3"/>
          <p:cNvSpPr/>
          <p:nvPr/>
        </p:nvSpPr>
        <p:spPr>
          <a:xfrm>
            <a:off x="685800" y="1676401"/>
            <a:ext cx="4524375" cy="646331"/>
          </a:xfrm>
          <a:prstGeom prst="rect">
            <a:avLst/>
          </a:prstGeom>
        </p:spPr>
        <p:txBody>
          <a:bodyPr wrap="square">
            <a:spAutoFit/>
          </a:bodyPr>
          <a:lstStyle/>
          <a:p>
            <a:pPr>
              <a:defRPr/>
            </a:pPr>
            <a:endParaRPr lang="en-US" sz="1800" dirty="0" smtClean="0"/>
          </a:p>
          <a:p>
            <a:pPr marL="342900" indent="-342900">
              <a:defRPr/>
            </a:pPr>
            <a:r>
              <a:rPr lang="en-US" b="1" dirty="0" smtClean="0">
                <a:solidFill>
                  <a:schemeClr val="tx1"/>
                </a:solidFill>
              </a:rPr>
              <a:t>Most Common COC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0"/>
          </p:nvPr>
        </p:nvSpPr>
        <p:spPr/>
        <p:txBody>
          <a:bodyPr/>
          <a:lstStyle/>
          <a:p>
            <a:fld id="{62B3D3F7-505A-4B1B-998C-2885BACD5AF2}" type="slidenum">
              <a:rPr lang="de-DE"/>
              <a:pPr/>
              <a:t>5</a:t>
            </a:fld>
            <a:endParaRPr lang="de-DE"/>
          </a:p>
        </p:txBody>
      </p:sp>
      <p:sp>
        <p:nvSpPr>
          <p:cNvPr id="36" name="Footer Placeholder 5"/>
          <p:cNvSpPr>
            <a:spLocks noGrp="1"/>
          </p:cNvSpPr>
          <p:nvPr>
            <p:ph type="ftr" sz="quarter" idx="11"/>
          </p:nvPr>
        </p:nvSpPr>
        <p:spPr/>
        <p:txBody>
          <a:bodyPr/>
          <a:lstStyle/>
          <a:p>
            <a:r>
              <a:rPr lang="de-DE"/>
              <a:t>Deutsche Bahn AG, Integrated Systems Rail, Mr. Gerhardt</a:t>
            </a:r>
          </a:p>
        </p:txBody>
      </p:sp>
      <p:sp>
        <p:nvSpPr>
          <p:cNvPr id="75778" name="Rectangle 2"/>
          <p:cNvSpPr>
            <a:spLocks noGrp="1" noChangeArrowheads="1"/>
          </p:cNvSpPr>
          <p:nvPr>
            <p:ph type="body" sz="half" idx="1"/>
          </p:nvPr>
        </p:nvSpPr>
        <p:spPr>
          <a:xfrm>
            <a:off x="228600" y="1447800"/>
            <a:ext cx="8509488" cy="1246188"/>
          </a:xfrm>
        </p:spPr>
        <p:txBody>
          <a:bodyPr>
            <a:normAutofit/>
          </a:bodyPr>
          <a:lstStyle/>
          <a:p>
            <a:pPr marL="179388" lvl="1" indent="11113" algn="just">
              <a:lnSpc>
                <a:spcPct val="90000"/>
              </a:lnSpc>
              <a:buFont typeface="Wingdings" pitchFamily="2" charset="2"/>
              <a:buNone/>
            </a:pPr>
            <a:r>
              <a:rPr lang="de-DE" sz="1600" b="1" dirty="0" smtClean="0"/>
              <a:t>The </a:t>
            </a:r>
            <a:r>
              <a:rPr lang="de-DE" sz="1600" b="1" dirty="0"/>
              <a:t>Integrated Management System (IMS) integrates the management systems for quality, environment and safety, for example, including all synergy effects, to create a new overall management system, in which the processes, interfaces, structures and documentation systems of the individual systems are combined into a standard system.</a:t>
            </a:r>
          </a:p>
        </p:txBody>
      </p:sp>
      <p:sp>
        <p:nvSpPr>
          <p:cNvPr id="75812" name="AutoShape 36"/>
          <p:cNvSpPr>
            <a:spLocks noChangeArrowheads="1"/>
          </p:cNvSpPr>
          <p:nvPr/>
        </p:nvSpPr>
        <p:spPr bwMode="auto">
          <a:xfrm rot="-15512">
            <a:off x="7454412" y="2921001"/>
            <a:ext cx="1592873" cy="3554413"/>
          </a:xfrm>
          <a:prstGeom prst="homePlate">
            <a:avLst>
              <a:gd name="adj" fmla="val 31579"/>
            </a:avLst>
          </a:prstGeom>
          <a:gradFill rotWithShape="0">
            <a:gsLst>
              <a:gs pos="0">
                <a:schemeClr val="folHlink"/>
              </a:gs>
              <a:gs pos="100000">
                <a:srgbClr val="8D9FB9"/>
              </a:gs>
            </a:gsLst>
            <a:lin ang="0" scaled="1"/>
          </a:gradFill>
          <a:ln w="28575">
            <a:noFill/>
            <a:miter lim="800000"/>
            <a:headEnd type="none" w="sm" len="sm"/>
            <a:tailEnd type="none" w="sm" len="sm"/>
          </a:ln>
          <a:effectLst>
            <a:prstShdw prst="shdw17" dist="17961" dir="2700000">
              <a:schemeClr val="folHlink">
                <a:gamma/>
                <a:shade val="60000"/>
                <a:invGamma/>
              </a:schemeClr>
            </a:prstShdw>
          </a:effectLst>
        </p:spPr>
        <p:txBody>
          <a:bodyPr wrap="none" anchor="ctr"/>
          <a:lstStyle/>
          <a:p>
            <a:pPr algn="ctr">
              <a:lnSpc>
                <a:spcPct val="100000"/>
              </a:lnSpc>
            </a:pPr>
            <a:endParaRPr lang="en-GB" sz="1600" b="0">
              <a:solidFill>
                <a:schemeClr val="tx1"/>
              </a:solidFill>
            </a:endParaRPr>
          </a:p>
        </p:txBody>
      </p:sp>
      <p:sp>
        <p:nvSpPr>
          <p:cNvPr id="75813" name="AutoShape 37"/>
          <p:cNvSpPr>
            <a:spLocks noChangeArrowheads="1"/>
          </p:cNvSpPr>
          <p:nvPr/>
        </p:nvSpPr>
        <p:spPr bwMode="auto">
          <a:xfrm rot="-15512">
            <a:off x="5908431" y="2922588"/>
            <a:ext cx="1758462" cy="3554412"/>
          </a:xfrm>
          <a:prstGeom prst="homePlate">
            <a:avLst>
              <a:gd name="adj" fmla="val 31579"/>
            </a:avLst>
          </a:prstGeom>
          <a:gradFill rotWithShape="0">
            <a:gsLst>
              <a:gs pos="0">
                <a:schemeClr val="folHlink"/>
              </a:gs>
              <a:gs pos="100000">
                <a:srgbClr val="8D9FB9"/>
              </a:gs>
            </a:gsLst>
            <a:lin ang="0" scaled="1"/>
          </a:gradFill>
          <a:ln w="28575">
            <a:noFill/>
            <a:miter lim="800000"/>
            <a:headEnd type="none" w="sm" len="sm"/>
            <a:tailEnd type="none" w="sm" len="sm"/>
          </a:ln>
          <a:effectLst>
            <a:prstShdw prst="shdw17" dist="17961" dir="2700000">
              <a:schemeClr val="folHlink">
                <a:gamma/>
                <a:shade val="60000"/>
                <a:invGamma/>
              </a:schemeClr>
            </a:prstShdw>
          </a:effectLst>
        </p:spPr>
        <p:txBody>
          <a:bodyPr wrap="none" anchor="ctr"/>
          <a:lstStyle/>
          <a:p>
            <a:pPr algn="ctr">
              <a:lnSpc>
                <a:spcPct val="100000"/>
              </a:lnSpc>
            </a:pPr>
            <a:endParaRPr lang="en-GB" sz="1600" b="0">
              <a:solidFill>
                <a:schemeClr val="tx1"/>
              </a:solidFill>
            </a:endParaRPr>
          </a:p>
        </p:txBody>
      </p:sp>
      <p:sp>
        <p:nvSpPr>
          <p:cNvPr id="75814" name="AutoShape 38"/>
          <p:cNvSpPr>
            <a:spLocks noChangeArrowheads="1"/>
          </p:cNvSpPr>
          <p:nvPr/>
        </p:nvSpPr>
        <p:spPr bwMode="auto">
          <a:xfrm>
            <a:off x="1408235" y="2925763"/>
            <a:ext cx="4853354" cy="3556000"/>
          </a:xfrm>
          <a:prstGeom prst="homePlate">
            <a:avLst>
              <a:gd name="adj" fmla="val 22993"/>
            </a:avLst>
          </a:prstGeom>
          <a:gradFill rotWithShape="0">
            <a:gsLst>
              <a:gs pos="0">
                <a:schemeClr val="folHlink"/>
              </a:gs>
              <a:gs pos="100000">
                <a:srgbClr val="8D9FB9"/>
              </a:gs>
            </a:gsLst>
            <a:lin ang="0" scaled="1"/>
          </a:gradFill>
          <a:ln w="28575">
            <a:noFill/>
            <a:miter lim="800000"/>
            <a:headEnd type="none" w="sm" len="sm"/>
            <a:tailEnd type="none" w="sm" len="sm"/>
          </a:ln>
          <a:effectLst>
            <a:prstShdw prst="shdw17" dist="17961" dir="2700000">
              <a:schemeClr val="folHlink">
                <a:gamma/>
                <a:shade val="60000"/>
                <a:invGamma/>
              </a:schemeClr>
            </a:prstShdw>
          </a:effectLst>
        </p:spPr>
        <p:txBody>
          <a:bodyPr wrap="none" anchor="ctr"/>
          <a:lstStyle/>
          <a:p>
            <a:pPr algn="ctr">
              <a:lnSpc>
                <a:spcPct val="100000"/>
              </a:lnSpc>
            </a:pPr>
            <a:endParaRPr lang="en-GB" sz="1600" b="0">
              <a:solidFill>
                <a:schemeClr val="tx1"/>
              </a:solidFill>
            </a:endParaRPr>
          </a:p>
        </p:txBody>
      </p:sp>
      <p:sp>
        <p:nvSpPr>
          <p:cNvPr id="75815" name="AutoShape 39"/>
          <p:cNvSpPr>
            <a:spLocks noChangeArrowheads="1"/>
          </p:cNvSpPr>
          <p:nvPr/>
        </p:nvSpPr>
        <p:spPr bwMode="auto">
          <a:xfrm rot="-15512">
            <a:off x="134816" y="2921001"/>
            <a:ext cx="1481504" cy="3554413"/>
          </a:xfrm>
          <a:prstGeom prst="homePlate">
            <a:avLst>
              <a:gd name="adj" fmla="val 31579"/>
            </a:avLst>
          </a:prstGeom>
          <a:gradFill rotWithShape="0">
            <a:gsLst>
              <a:gs pos="0">
                <a:schemeClr val="folHlink"/>
              </a:gs>
              <a:gs pos="100000">
                <a:srgbClr val="8D9FB9"/>
              </a:gs>
            </a:gsLst>
            <a:lin ang="0" scaled="1"/>
          </a:gradFill>
          <a:ln w="28575">
            <a:noFill/>
            <a:miter lim="800000"/>
            <a:headEnd type="none" w="sm" len="sm"/>
            <a:tailEnd type="none" w="sm" len="sm"/>
          </a:ln>
          <a:effectLst>
            <a:prstShdw prst="shdw17" dist="17961" dir="2700000">
              <a:schemeClr val="folHlink">
                <a:gamma/>
                <a:shade val="60000"/>
                <a:invGamma/>
              </a:schemeClr>
            </a:prstShdw>
          </a:effectLst>
        </p:spPr>
        <p:txBody>
          <a:bodyPr wrap="none" anchor="ctr"/>
          <a:lstStyle/>
          <a:p>
            <a:pPr algn="ctr">
              <a:lnSpc>
                <a:spcPct val="100000"/>
              </a:lnSpc>
            </a:pPr>
            <a:endParaRPr lang="en-GB" sz="1600" b="0">
              <a:solidFill>
                <a:schemeClr val="tx1"/>
              </a:solidFill>
            </a:endParaRPr>
          </a:p>
        </p:txBody>
      </p:sp>
      <p:sp>
        <p:nvSpPr>
          <p:cNvPr id="75816" name="Rectangle 40"/>
          <p:cNvSpPr>
            <a:spLocks noChangeArrowheads="1"/>
          </p:cNvSpPr>
          <p:nvPr/>
        </p:nvSpPr>
        <p:spPr bwMode="auto">
          <a:xfrm>
            <a:off x="339969" y="4292600"/>
            <a:ext cx="721671" cy="615553"/>
          </a:xfrm>
          <a:prstGeom prst="rect">
            <a:avLst/>
          </a:prstGeom>
          <a:noFill/>
          <a:ln w="12700">
            <a:noFill/>
            <a:miter lim="800000"/>
            <a:headEnd type="none" w="sm" len="sm"/>
            <a:tailEnd type="none" w="sm" len="sm"/>
          </a:ln>
          <a:effectLst/>
        </p:spPr>
        <p:txBody>
          <a:bodyPr wrap="none">
            <a:spAutoFit/>
          </a:bodyPr>
          <a:lstStyle/>
          <a:p>
            <a:pPr algn="ctr">
              <a:lnSpc>
                <a:spcPct val="100000"/>
              </a:lnSpc>
            </a:pPr>
            <a:r>
              <a:rPr lang="de-DE" sz="1700">
                <a:solidFill>
                  <a:schemeClr val="tx1"/>
                </a:solidFill>
              </a:rPr>
              <a:t>Vision</a:t>
            </a:r>
          </a:p>
          <a:p>
            <a:pPr algn="ctr">
              <a:lnSpc>
                <a:spcPct val="100000"/>
              </a:lnSpc>
            </a:pPr>
            <a:r>
              <a:rPr lang="de-DE" sz="1700">
                <a:solidFill>
                  <a:schemeClr val="tx1"/>
                </a:solidFill>
              </a:rPr>
              <a:t>Goals</a:t>
            </a:r>
          </a:p>
        </p:txBody>
      </p:sp>
      <p:sp>
        <p:nvSpPr>
          <p:cNvPr id="75817" name="Rectangle 41"/>
          <p:cNvSpPr>
            <a:spLocks noChangeArrowheads="1"/>
          </p:cNvSpPr>
          <p:nvPr/>
        </p:nvSpPr>
        <p:spPr bwMode="auto">
          <a:xfrm>
            <a:off x="71804" y="5892801"/>
            <a:ext cx="1174424" cy="646331"/>
          </a:xfrm>
          <a:prstGeom prst="rect">
            <a:avLst/>
          </a:prstGeom>
          <a:noFill/>
          <a:ln w="12700">
            <a:noFill/>
            <a:miter lim="800000"/>
            <a:headEnd type="none" w="sm" len="sm"/>
            <a:tailEnd type="none" w="sm" len="sm"/>
          </a:ln>
          <a:effectLst/>
        </p:spPr>
        <p:txBody>
          <a:bodyPr wrap="none">
            <a:spAutoFit/>
          </a:bodyPr>
          <a:lstStyle/>
          <a:p>
            <a:pPr>
              <a:lnSpc>
                <a:spcPct val="100000"/>
              </a:lnSpc>
            </a:pPr>
            <a:r>
              <a:rPr lang="de-DE" b="0" i="1">
                <a:solidFill>
                  <a:schemeClr val="tx1"/>
                </a:solidFill>
                <a:effectLst>
                  <a:outerShdw blurRad="38100" dist="38100" dir="2700000" algn="tl">
                    <a:srgbClr val="C0C0C0"/>
                  </a:outerShdw>
                </a:effectLst>
              </a:rPr>
              <a:t>Corporate </a:t>
            </a:r>
          </a:p>
          <a:p>
            <a:pPr>
              <a:lnSpc>
                <a:spcPct val="100000"/>
              </a:lnSpc>
            </a:pPr>
            <a:r>
              <a:rPr lang="de-DE" b="0" i="1">
                <a:solidFill>
                  <a:schemeClr val="tx1"/>
                </a:solidFill>
                <a:effectLst>
                  <a:outerShdw blurRad="38100" dist="38100" dir="2700000" algn="tl">
                    <a:srgbClr val="C0C0C0"/>
                  </a:outerShdw>
                </a:effectLst>
              </a:rPr>
              <a:t>planning</a:t>
            </a:r>
          </a:p>
        </p:txBody>
      </p:sp>
      <p:sp>
        <p:nvSpPr>
          <p:cNvPr id="75818" name="Rectangle 42"/>
          <p:cNvSpPr>
            <a:spLocks noChangeArrowheads="1"/>
          </p:cNvSpPr>
          <p:nvPr/>
        </p:nvSpPr>
        <p:spPr bwMode="auto">
          <a:xfrm>
            <a:off x="2645020" y="6219825"/>
            <a:ext cx="2725615" cy="369332"/>
          </a:xfrm>
          <a:prstGeom prst="rect">
            <a:avLst/>
          </a:prstGeom>
          <a:noFill/>
          <a:ln w="12700">
            <a:noFill/>
            <a:miter lim="800000"/>
            <a:headEnd type="none" w="sm" len="sm"/>
            <a:tailEnd type="none" w="sm" len="sm"/>
          </a:ln>
          <a:effectLst/>
        </p:spPr>
        <p:txBody>
          <a:bodyPr>
            <a:spAutoFit/>
          </a:bodyPr>
          <a:lstStyle/>
          <a:p>
            <a:pPr>
              <a:lnSpc>
                <a:spcPct val="100000"/>
              </a:lnSpc>
            </a:pPr>
            <a:r>
              <a:rPr lang="de-DE" b="0" i="1">
                <a:solidFill>
                  <a:schemeClr val="tx1"/>
                </a:solidFill>
                <a:effectLst>
                  <a:outerShdw blurRad="38100" dist="38100" dir="2700000" algn="tl">
                    <a:srgbClr val="C0C0C0"/>
                  </a:outerShdw>
                </a:effectLst>
              </a:rPr>
              <a:t>Corporate management</a:t>
            </a:r>
          </a:p>
        </p:txBody>
      </p:sp>
      <p:sp>
        <p:nvSpPr>
          <p:cNvPr id="75819" name="Rectangle 43"/>
          <p:cNvSpPr>
            <a:spLocks noChangeArrowheads="1"/>
          </p:cNvSpPr>
          <p:nvPr/>
        </p:nvSpPr>
        <p:spPr bwMode="auto">
          <a:xfrm>
            <a:off x="7410450" y="5876926"/>
            <a:ext cx="1174424" cy="646331"/>
          </a:xfrm>
          <a:prstGeom prst="rect">
            <a:avLst/>
          </a:prstGeom>
          <a:noFill/>
          <a:ln w="12700">
            <a:noFill/>
            <a:miter lim="800000"/>
            <a:headEnd type="none" w="sm" len="sm"/>
            <a:tailEnd type="none" w="sm" len="sm"/>
          </a:ln>
          <a:effectLst/>
        </p:spPr>
        <p:txBody>
          <a:bodyPr wrap="none">
            <a:spAutoFit/>
          </a:bodyPr>
          <a:lstStyle/>
          <a:p>
            <a:pPr>
              <a:lnSpc>
                <a:spcPct val="100000"/>
              </a:lnSpc>
            </a:pPr>
            <a:r>
              <a:rPr lang="de-DE" b="0" i="1">
                <a:solidFill>
                  <a:schemeClr val="tx1"/>
                </a:solidFill>
                <a:effectLst>
                  <a:outerShdw blurRad="38100" dist="38100" dir="2700000" algn="tl">
                    <a:srgbClr val="C0C0C0"/>
                  </a:outerShdw>
                </a:effectLst>
              </a:rPr>
              <a:t>Corporate </a:t>
            </a:r>
          </a:p>
          <a:p>
            <a:pPr>
              <a:lnSpc>
                <a:spcPct val="100000"/>
              </a:lnSpc>
            </a:pPr>
            <a:r>
              <a:rPr lang="de-DE" b="0" i="1">
                <a:solidFill>
                  <a:schemeClr val="tx1"/>
                </a:solidFill>
                <a:effectLst>
                  <a:outerShdw blurRad="38100" dist="38100" dir="2700000" algn="tl">
                    <a:srgbClr val="C0C0C0"/>
                  </a:outerShdw>
                </a:effectLst>
              </a:rPr>
              <a:t>ranking</a:t>
            </a:r>
          </a:p>
        </p:txBody>
      </p:sp>
      <p:sp>
        <p:nvSpPr>
          <p:cNvPr id="75820" name="Rectangle 44"/>
          <p:cNvSpPr>
            <a:spLocks noChangeArrowheads="1"/>
          </p:cNvSpPr>
          <p:nvPr/>
        </p:nvSpPr>
        <p:spPr bwMode="auto">
          <a:xfrm>
            <a:off x="5909897" y="5892801"/>
            <a:ext cx="1336431" cy="646331"/>
          </a:xfrm>
          <a:prstGeom prst="rect">
            <a:avLst/>
          </a:prstGeom>
          <a:noFill/>
          <a:ln w="12700">
            <a:noFill/>
            <a:miter lim="800000"/>
            <a:headEnd type="none" w="sm" len="sm"/>
            <a:tailEnd type="none" w="sm" len="sm"/>
          </a:ln>
          <a:effectLst/>
        </p:spPr>
        <p:txBody>
          <a:bodyPr>
            <a:spAutoFit/>
          </a:bodyPr>
          <a:lstStyle/>
          <a:p>
            <a:pPr>
              <a:lnSpc>
                <a:spcPct val="100000"/>
              </a:lnSpc>
            </a:pPr>
            <a:r>
              <a:rPr lang="de-DE" b="0" i="1">
                <a:solidFill>
                  <a:schemeClr val="tx1"/>
                </a:solidFill>
                <a:effectLst>
                  <a:outerShdw blurRad="38100" dist="38100" dir="2700000" algn="tl">
                    <a:srgbClr val="C0C0C0"/>
                  </a:outerShdw>
                </a:effectLst>
              </a:rPr>
              <a:t>Corporate evaluation</a:t>
            </a:r>
          </a:p>
        </p:txBody>
      </p:sp>
      <p:sp>
        <p:nvSpPr>
          <p:cNvPr id="75821" name="AutoShape 45"/>
          <p:cNvSpPr>
            <a:spLocks noChangeArrowheads="1"/>
          </p:cNvSpPr>
          <p:nvPr/>
        </p:nvSpPr>
        <p:spPr bwMode="auto">
          <a:xfrm>
            <a:off x="1970943" y="4251325"/>
            <a:ext cx="914400" cy="762000"/>
          </a:xfrm>
          <a:prstGeom prst="homePlate">
            <a:avLst>
              <a:gd name="adj" fmla="val 32500"/>
            </a:avLst>
          </a:prstGeom>
          <a:gradFill rotWithShape="0">
            <a:gsLst>
              <a:gs pos="0">
                <a:srgbClr val="FF0000"/>
              </a:gs>
              <a:gs pos="100000">
                <a:srgbClr val="FF0000">
                  <a:gamma/>
                  <a:shade val="67451"/>
                  <a:invGamma/>
                </a:srgbClr>
              </a:gs>
            </a:gsLst>
            <a:lin ang="5400000" scaled="1"/>
          </a:gradFill>
          <a:ln w="12700">
            <a:noFill/>
            <a:miter lim="800000"/>
            <a:headEnd type="none" w="sm" len="sm"/>
            <a:tailEnd type="none" w="sm" len="sm"/>
          </a:ln>
          <a:effectLst>
            <a:prstShdw prst="shdw17" dist="17961" dir="2700000">
              <a:srgbClr val="FF0000">
                <a:gamma/>
                <a:shade val="60000"/>
                <a:invGamma/>
              </a:srgbClr>
            </a:prstShdw>
          </a:effectLst>
        </p:spPr>
        <p:txBody>
          <a:bodyPr wrap="none" anchor="ctr"/>
          <a:lstStyle/>
          <a:p>
            <a:endParaRPr lang="en-US"/>
          </a:p>
        </p:txBody>
      </p:sp>
      <p:sp>
        <p:nvSpPr>
          <p:cNvPr id="75822" name="AutoShape 46"/>
          <p:cNvSpPr>
            <a:spLocks noChangeArrowheads="1"/>
          </p:cNvSpPr>
          <p:nvPr/>
        </p:nvSpPr>
        <p:spPr bwMode="auto">
          <a:xfrm>
            <a:off x="2744666" y="4251325"/>
            <a:ext cx="703385" cy="762000"/>
          </a:xfrm>
          <a:prstGeom prst="chevron">
            <a:avLst>
              <a:gd name="adj" fmla="val 25000"/>
            </a:avLst>
          </a:prstGeom>
          <a:gradFill rotWithShape="0">
            <a:gsLst>
              <a:gs pos="0">
                <a:srgbClr val="FF0000"/>
              </a:gs>
              <a:gs pos="100000">
                <a:srgbClr val="FF0000">
                  <a:gamma/>
                  <a:shade val="67451"/>
                  <a:invGamma/>
                </a:srgbClr>
              </a:gs>
            </a:gsLst>
            <a:lin ang="5400000" scaled="1"/>
          </a:gradFill>
          <a:ln w="12700">
            <a:noFill/>
            <a:miter lim="800000"/>
            <a:headEnd type="none" w="sm" len="sm"/>
            <a:tailEnd type="none" w="sm" len="sm"/>
          </a:ln>
          <a:effectLst>
            <a:prstShdw prst="shdw17" dist="17961" dir="2700000">
              <a:srgbClr val="FF0000">
                <a:gamma/>
                <a:shade val="60000"/>
                <a:invGamma/>
              </a:srgbClr>
            </a:prstShdw>
          </a:effectLst>
        </p:spPr>
        <p:txBody>
          <a:bodyPr wrap="none" anchor="ctr"/>
          <a:lstStyle/>
          <a:p>
            <a:endParaRPr lang="en-US"/>
          </a:p>
        </p:txBody>
      </p:sp>
      <p:sp>
        <p:nvSpPr>
          <p:cNvPr id="75823" name="AutoShape 47"/>
          <p:cNvSpPr>
            <a:spLocks noChangeArrowheads="1"/>
          </p:cNvSpPr>
          <p:nvPr/>
        </p:nvSpPr>
        <p:spPr bwMode="auto">
          <a:xfrm>
            <a:off x="4432789" y="4251325"/>
            <a:ext cx="703385" cy="762000"/>
          </a:xfrm>
          <a:prstGeom prst="chevron">
            <a:avLst>
              <a:gd name="adj" fmla="val 25000"/>
            </a:avLst>
          </a:prstGeom>
          <a:gradFill rotWithShape="0">
            <a:gsLst>
              <a:gs pos="0">
                <a:srgbClr val="FF0000"/>
              </a:gs>
              <a:gs pos="100000">
                <a:srgbClr val="FF0000">
                  <a:gamma/>
                  <a:shade val="67451"/>
                  <a:invGamma/>
                </a:srgbClr>
              </a:gs>
            </a:gsLst>
            <a:lin ang="5400000" scaled="1"/>
          </a:gradFill>
          <a:ln w="12700">
            <a:noFill/>
            <a:miter lim="800000"/>
            <a:headEnd type="none" w="sm" len="sm"/>
            <a:tailEnd type="none" w="sm" len="sm"/>
          </a:ln>
          <a:effectLst>
            <a:prstShdw prst="shdw17" dist="17961" dir="2700000">
              <a:srgbClr val="FF0000">
                <a:gamma/>
                <a:shade val="60000"/>
                <a:invGamma/>
              </a:srgbClr>
            </a:prstShdw>
          </a:effectLst>
        </p:spPr>
        <p:txBody>
          <a:bodyPr wrap="none" anchor="ctr"/>
          <a:lstStyle/>
          <a:p>
            <a:endParaRPr lang="en-US"/>
          </a:p>
        </p:txBody>
      </p:sp>
      <p:sp>
        <p:nvSpPr>
          <p:cNvPr id="75824" name="AutoShape 48"/>
          <p:cNvSpPr>
            <a:spLocks noChangeArrowheads="1"/>
          </p:cNvSpPr>
          <p:nvPr/>
        </p:nvSpPr>
        <p:spPr bwMode="auto">
          <a:xfrm>
            <a:off x="3307373" y="4251325"/>
            <a:ext cx="703385" cy="762000"/>
          </a:xfrm>
          <a:prstGeom prst="chevron">
            <a:avLst>
              <a:gd name="adj" fmla="val 25000"/>
            </a:avLst>
          </a:prstGeom>
          <a:gradFill rotWithShape="0">
            <a:gsLst>
              <a:gs pos="0">
                <a:srgbClr val="FF0000"/>
              </a:gs>
              <a:gs pos="100000">
                <a:srgbClr val="FF0000">
                  <a:gamma/>
                  <a:shade val="67451"/>
                  <a:invGamma/>
                </a:srgbClr>
              </a:gs>
            </a:gsLst>
            <a:lin ang="5400000" scaled="1"/>
          </a:gradFill>
          <a:ln w="12700">
            <a:noFill/>
            <a:miter lim="800000"/>
            <a:headEnd type="none" w="sm" len="sm"/>
            <a:tailEnd type="none" w="sm" len="sm"/>
          </a:ln>
          <a:effectLst>
            <a:prstShdw prst="shdw17" dist="17961" dir="2700000">
              <a:srgbClr val="FF0000">
                <a:gamma/>
                <a:shade val="60000"/>
                <a:invGamma/>
              </a:srgbClr>
            </a:prstShdw>
          </a:effectLst>
        </p:spPr>
        <p:txBody>
          <a:bodyPr wrap="none" anchor="ctr"/>
          <a:lstStyle/>
          <a:p>
            <a:endParaRPr lang="en-US"/>
          </a:p>
        </p:txBody>
      </p:sp>
      <p:sp>
        <p:nvSpPr>
          <p:cNvPr id="75825" name="AutoShape 49"/>
          <p:cNvSpPr>
            <a:spLocks noChangeArrowheads="1"/>
          </p:cNvSpPr>
          <p:nvPr/>
        </p:nvSpPr>
        <p:spPr bwMode="auto">
          <a:xfrm>
            <a:off x="3870081" y="4251325"/>
            <a:ext cx="703385" cy="762000"/>
          </a:xfrm>
          <a:prstGeom prst="chevron">
            <a:avLst>
              <a:gd name="adj" fmla="val 25000"/>
            </a:avLst>
          </a:prstGeom>
          <a:gradFill rotWithShape="0">
            <a:gsLst>
              <a:gs pos="0">
                <a:srgbClr val="FF0000"/>
              </a:gs>
              <a:gs pos="100000">
                <a:srgbClr val="FF0000">
                  <a:gamma/>
                  <a:shade val="67451"/>
                  <a:invGamma/>
                </a:srgbClr>
              </a:gs>
            </a:gsLst>
            <a:lin ang="5400000" scaled="1"/>
          </a:gradFill>
          <a:ln w="12700">
            <a:noFill/>
            <a:miter lim="800000"/>
            <a:headEnd type="none" w="sm" len="sm"/>
            <a:tailEnd type="none" w="sm" len="sm"/>
          </a:ln>
          <a:effectLst>
            <a:prstShdw prst="shdw17" dist="17961" dir="2700000">
              <a:srgbClr val="FF0000">
                <a:gamma/>
                <a:shade val="60000"/>
                <a:invGamma/>
              </a:srgbClr>
            </a:prstShdw>
          </a:effectLst>
        </p:spPr>
        <p:txBody>
          <a:bodyPr wrap="none" anchor="ctr"/>
          <a:lstStyle/>
          <a:p>
            <a:endParaRPr lang="en-US"/>
          </a:p>
        </p:txBody>
      </p:sp>
      <p:sp>
        <p:nvSpPr>
          <p:cNvPr id="75826" name="AutoShape 50"/>
          <p:cNvSpPr>
            <a:spLocks noChangeArrowheads="1"/>
          </p:cNvSpPr>
          <p:nvPr/>
        </p:nvSpPr>
        <p:spPr bwMode="auto">
          <a:xfrm rot="5400000">
            <a:off x="2022231" y="2956169"/>
            <a:ext cx="914400" cy="996462"/>
          </a:xfrm>
          <a:prstGeom prst="homePlate">
            <a:avLst>
              <a:gd name="adj" fmla="val 25000"/>
            </a:avLst>
          </a:prstGeom>
          <a:gradFill rotWithShape="0">
            <a:gsLst>
              <a:gs pos="0">
                <a:schemeClr val="bg1"/>
              </a:gs>
              <a:gs pos="100000">
                <a:schemeClr val="hlink"/>
              </a:gs>
            </a:gsLst>
            <a:lin ang="5400000" scaled="1"/>
          </a:gradFill>
          <a:ln w="28575">
            <a:noFill/>
            <a:miter lim="800000"/>
            <a:headEnd type="none" w="sm" len="sm"/>
            <a:tailEnd type="none" w="sm" len="sm"/>
          </a:ln>
          <a:effectLst>
            <a:prstShdw prst="shdw17" dist="17961" dir="2700000">
              <a:schemeClr val="bg1">
                <a:gamma/>
                <a:shade val="60000"/>
                <a:invGamma/>
              </a:schemeClr>
            </a:prstShdw>
          </a:effectLst>
        </p:spPr>
        <p:txBody>
          <a:bodyPr wrap="none" anchor="ctr"/>
          <a:lstStyle/>
          <a:p>
            <a:endParaRPr lang="en-US"/>
          </a:p>
        </p:txBody>
      </p:sp>
      <p:sp>
        <p:nvSpPr>
          <p:cNvPr id="75827" name="AutoShape 51"/>
          <p:cNvSpPr>
            <a:spLocks noChangeArrowheads="1"/>
          </p:cNvSpPr>
          <p:nvPr/>
        </p:nvSpPr>
        <p:spPr bwMode="auto">
          <a:xfrm rot="5400000">
            <a:off x="3241431" y="2930769"/>
            <a:ext cx="914400" cy="996462"/>
          </a:xfrm>
          <a:prstGeom prst="homePlate">
            <a:avLst>
              <a:gd name="adj" fmla="val 25000"/>
            </a:avLst>
          </a:prstGeom>
          <a:gradFill rotWithShape="0">
            <a:gsLst>
              <a:gs pos="0">
                <a:schemeClr val="bg1"/>
              </a:gs>
              <a:gs pos="100000">
                <a:schemeClr val="hlink"/>
              </a:gs>
            </a:gsLst>
            <a:lin ang="5400000" scaled="1"/>
          </a:gradFill>
          <a:ln w="28575">
            <a:noFill/>
            <a:miter lim="800000"/>
            <a:headEnd type="none" w="sm" len="sm"/>
            <a:tailEnd type="none" w="sm" len="sm"/>
          </a:ln>
          <a:effectLst>
            <a:prstShdw prst="shdw17" dist="17961" dir="2700000">
              <a:schemeClr val="bg1">
                <a:gamma/>
                <a:shade val="60000"/>
                <a:invGamma/>
              </a:schemeClr>
            </a:prstShdw>
          </a:effectLst>
        </p:spPr>
        <p:txBody>
          <a:bodyPr wrap="none" anchor="ctr"/>
          <a:lstStyle/>
          <a:p>
            <a:endParaRPr lang="en-US"/>
          </a:p>
        </p:txBody>
      </p:sp>
      <p:sp>
        <p:nvSpPr>
          <p:cNvPr id="75828" name="AutoShape 52"/>
          <p:cNvSpPr>
            <a:spLocks noChangeArrowheads="1"/>
          </p:cNvSpPr>
          <p:nvPr/>
        </p:nvSpPr>
        <p:spPr bwMode="auto">
          <a:xfrm rot="5400000">
            <a:off x="4415204" y="2956169"/>
            <a:ext cx="914400" cy="996462"/>
          </a:xfrm>
          <a:prstGeom prst="homePlate">
            <a:avLst>
              <a:gd name="adj" fmla="val 25000"/>
            </a:avLst>
          </a:prstGeom>
          <a:gradFill rotWithShape="0">
            <a:gsLst>
              <a:gs pos="0">
                <a:schemeClr val="bg1"/>
              </a:gs>
              <a:gs pos="100000">
                <a:schemeClr val="hlink"/>
              </a:gs>
            </a:gsLst>
            <a:lin ang="5400000" scaled="1"/>
          </a:gradFill>
          <a:ln w="28575">
            <a:noFill/>
            <a:miter lim="800000"/>
            <a:headEnd type="none" w="sm" len="sm"/>
            <a:tailEnd type="none" w="sm" len="sm"/>
          </a:ln>
          <a:effectLst>
            <a:prstShdw prst="shdw17" dist="17961" dir="2700000">
              <a:schemeClr val="bg1">
                <a:gamma/>
                <a:shade val="60000"/>
                <a:invGamma/>
              </a:schemeClr>
            </a:prstShdw>
          </a:effectLst>
        </p:spPr>
        <p:txBody>
          <a:bodyPr wrap="none" anchor="ctr"/>
          <a:lstStyle/>
          <a:p>
            <a:endParaRPr lang="en-US"/>
          </a:p>
        </p:txBody>
      </p:sp>
      <p:sp>
        <p:nvSpPr>
          <p:cNvPr id="75829" name="AutoShape 53"/>
          <p:cNvSpPr>
            <a:spLocks noChangeArrowheads="1"/>
          </p:cNvSpPr>
          <p:nvPr/>
        </p:nvSpPr>
        <p:spPr bwMode="auto">
          <a:xfrm rot="16200000">
            <a:off x="4415204" y="5170732"/>
            <a:ext cx="914400" cy="996462"/>
          </a:xfrm>
          <a:prstGeom prst="homePlate">
            <a:avLst>
              <a:gd name="adj" fmla="val 25000"/>
            </a:avLst>
          </a:prstGeom>
          <a:gradFill rotWithShape="0">
            <a:gsLst>
              <a:gs pos="0">
                <a:schemeClr val="bg1"/>
              </a:gs>
              <a:gs pos="100000">
                <a:schemeClr val="hlink"/>
              </a:gs>
            </a:gsLst>
            <a:lin ang="5400000" scaled="1"/>
          </a:gradFill>
          <a:ln w="28575">
            <a:noFill/>
            <a:miter lim="800000"/>
            <a:headEnd type="none" w="sm" len="sm"/>
            <a:tailEnd type="none" w="sm" len="sm"/>
          </a:ln>
          <a:effectLst>
            <a:prstShdw prst="shdw17" dist="17961" dir="2700000">
              <a:schemeClr val="bg1">
                <a:gamma/>
                <a:shade val="60000"/>
                <a:invGamma/>
              </a:schemeClr>
            </a:prstShdw>
          </a:effectLst>
        </p:spPr>
        <p:txBody>
          <a:bodyPr wrap="none" anchor="ctr"/>
          <a:lstStyle/>
          <a:p>
            <a:endParaRPr lang="en-US"/>
          </a:p>
        </p:txBody>
      </p:sp>
      <p:sp>
        <p:nvSpPr>
          <p:cNvPr id="75830" name="AutoShape 54"/>
          <p:cNvSpPr>
            <a:spLocks noChangeArrowheads="1"/>
          </p:cNvSpPr>
          <p:nvPr/>
        </p:nvSpPr>
        <p:spPr bwMode="auto">
          <a:xfrm rot="16200000">
            <a:off x="3285392" y="5192957"/>
            <a:ext cx="914400" cy="996462"/>
          </a:xfrm>
          <a:prstGeom prst="homePlate">
            <a:avLst>
              <a:gd name="adj" fmla="val 25000"/>
            </a:avLst>
          </a:prstGeom>
          <a:gradFill rotWithShape="0">
            <a:gsLst>
              <a:gs pos="0">
                <a:schemeClr val="bg1"/>
              </a:gs>
              <a:gs pos="100000">
                <a:schemeClr val="hlink"/>
              </a:gs>
            </a:gsLst>
            <a:lin ang="5400000" scaled="1"/>
          </a:gradFill>
          <a:ln w="28575">
            <a:noFill/>
            <a:miter lim="800000"/>
            <a:headEnd type="none" w="sm" len="sm"/>
            <a:tailEnd type="none" w="sm" len="sm"/>
          </a:ln>
          <a:effectLst>
            <a:prstShdw prst="shdw17" dist="17961" dir="2700000">
              <a:schemeClr val="bg1">
                <a:gamma/>
                <a:shade val="60000"/>
                <a:invGamma/>
              </a:schemeClr>
            </a:prstShdw>
          </a:effectLst>
        </p:spPr>
        <p:txBody>
          <a:bodyPr wrap="none" anchor="ctr"/>
          <a:lstStyle/>
          <a:p>
            <a:endParaRPr lang="en-US"/>
          </a:p>
        </p:txBody>
      </p:sp>
      <p:sp>
        <p:nvSpPr>
          <p:cNvPr id="75831" name="AutoShape 55"/>
          <p:cNvSpPr>
            <a:spLocks noChangeArrowheads="1"/>
          </p:cNvSpPr>
          <p:nvPr/>
        </p:nvSpPr>
        <p:spPr bwMode="auto">
          <a:xfrm rot="16200000">
            <a:off x="2077915" y="5115048"/>
            <a:ext cx="914400" cy="1107831"/>
          </a:xfrm>
          <a:prstGeom prst="homePlate">
            <a:avLst>
              <a:gd name="adj" fmla="val 25000"/>
            </a:avLst>
          </a:prstGeom>
          <a:gradFill rotWithShape="0">
            <a:gsLst>
              <a:gs pos="0">
                <a:schemeClr val="bg1"/>
              </a:gs>
              <a:gs pos="100000">
                <a:schemeClr val="hlink"/>
              </a:gs>
            </a:gsLst>
            <a:lin ang="5400000" scaled="1"/>
          </a:gradFill>
          <a:ln w="28575">
            <a:noFill/>
            <a:miter lim="800000"/>
            <a:headEnd type="none" w="sm" len="sm"/>
            <a:tailEnd type="none" w="sm" len="sm"/>
          </a:ln>
          <a:effectLst>
            <a:prstShdw prst="shdw17" dist="17961" dir="2700000">
              <a:schemeClr val="bg1">
                <a:gamma/>
                <a:shade val="60000"/>
                <a:invGamma/>
              </a:schemeClr>
            </a:prstShdw>
          </a:effectLst>
        </p:spPr>
        <p:txBody>
          <a:bodyPr wrap="none" anchor="ctr"/>
          <a:lstStyle/>
          <a:p>
            <a:endParaRPr lang="en-US"/>
          </a:p>
        </p:txBody>
      </p:sp>
      <p:sp>
        <p:nvSpPr>
          <p:cNvPr id="75832" name="Rectangle 56"/>
          <p:cNvSpPr>
            <a:spLocks noChangeArrowheads="1"/>
          </p:cNvSpPr>
          <p:nvPr/>
        </p:nvSpPr>
        <p:spPr bwMode="auto">
          <a:xfrm>
            <a:off x="6361235" y="4005264"/>
            <a:ext cx="1040670" cy="1138773"/>
          </a:xfrm>
          <a:prstGeom prst="rect">
            <a:avLst/>
          </a:prstGeom>
          <a:noFill/>
          <a:ln w="12700">
            <a:noFill/>
            <a:miter lim="800000"/>
            <a:headEnd type="none" w="sm" len="sm"/>
            <a:tailEnd type="none" w="sm" len="sm"/>
          </a:ln>
          <a:effectLst/>
        </p:spPr>
        <p:txBody>
          <a:bodyPr wrap="none">
            <a:spAutoFit/>
          </a:bodyPr>
          <a:lstStyle/>
          <a:p>
            <a:pPr algn="ctr">
              <a:lnSpc>
                <a:spcPct val="100000"/>
              </a:lnSpc>
            </a:pPr>
            <a:endParaRPr lang="de-DE" sz="1700">
              <a:solidFill>
                <a:schemeClr val="tx1"/>
              </a:solidFill>
            </a:endParaRPr>
          </a:p>
          <a:p>
            <a:pPr algn="ctr">
              <a:lnSpc>
                <a:spcPct val="100000"/>
              </a:lnSpc>
            </a:pPr>
            <a:r>
              <a:rPr lang="de-DE" sz="1700">
                <a:solidFill>
                  <a:schemeClr val="tx1"/>
                </a:solidFill>
              </a:rPr>
              <a:t>Balanced </a:t>
            </a:r>
          </a:p>
          <a:p>
            <a:pPr algn="ctr">
              <a:lnSpc>
                <a:spcPct val="100000"/>
              </a:lnSpc>
            </a:pPr>
            <a:r>
              <a:rPr lang="de-DE" sz="1700">
                <a:solidFill>
                  <a:schemeClr val="tx1"/>
                </a:solidFill>
              </a:rPr>
              <a:t>scorecard</a:t>
            </a:r>
          </a:p>
          <a:p>
            <a:pPr algn="ctr">
              <a:lnSpc>
                <a:spcPct val="100000"/>
              </a:lnSpc>
            </a:pPr>
            <a:r>
              <a:rPr lang="de-DE" sz="1700">
                <a:solidFill>
                  <a:schemeClr val="tx1"/>
                </a:solidFill>
              </a:rPr>
              <a:t>systems</a:t>
            </a:r>
          </a:p>
        </p:txBody>
      </p:sp>
      <p:sp>
        <p:nvSpPr>
          <p:cNvPr id="75833" name="Rectangle 57"/>
          <p:cNvSpPr>
            <a:spLocks noChangeArrowheads="1"/>
          </p:cNvSpPr>
          <p:nvPr/>
        </p:nvSpPr>
        <p:spPr bwMode="auto">
          <a:xfrm>
            <a:off x="7596555" y="4259263"/>
            <a:ext cx="1493227" cy="609600"/>
          </a:xfrm>
          <a:prstGeom prst="rect">
            <a:avLst/>
          </a:prstGeom>
          <a:noFill/>
          <a:ln w="12700">
            <a:noFill/>
            <a:miter lim="800000"/>
            <a:headEnd type="none" w="sm" len="sm"/>
            <a:tailEnd type="none" w="sm" len="sm"/>
          </a:ln>
          <a:effectLst/>
        </p:spPr>
        <p:txBody>
          <a:bodyPr>
            <a:spAutoFit/>
          </a:bodyPr>
          <a:lstStyle/>
          <a:p>
            <a:pPr algn="ctr">
              <a:lnSpc>
                <a:spcPct val="100000"/>
              </a:lnSpc>
            </a:pPr>
            <a:r>
              <a:rPr lang="de-DE" sz="1700">
                <a:solidFill>
                  <a:schemeClr val="tx1"/>
                </a:solidFill>
              </a:rPr>
              <a:t>Management </a:t>
            </a:r>
          </a:p>
          <a:p>
            <a:pPr algn="ctr">
              <a:lnSpc>
                <a:spcPct val="100000"/>
              </a:lnSpc>
            </a:pPr>
            <a:r>
              <a:rPr lang="de-DE" sz="1700">
                <a:solidFill>
                  <a:schemeClr val="tx1"/>
                </a:solidFill>
              </a:rPr>
              <a:t>report</a:t>
            </a:r>
          </a:p>
        </p:txBody>
      </p:sp>
      <p:sp>
        <p:nvSpPr>
          <p:cNvPr id="75834" name="AutoShape 58"/>
          <p:cNvSpPr>
            <a:spLocks noChangeArrowheads="1"/>
          </p:cNvSpPr>
          <p:nvPr/>
        </p:nvSpPr>
        <p:spPr bwMode="auto">
          <a:xfrm>
            <a:off x="4995496" y="4251325"/>
            <a:ext cx="703385" cy="762000"/>
          </a:xfrm>
          <a:prstGeom prst="chevron">
            <a:avLst>
              <a:gd name="adj" fmla="val 25000"/>
            </a:avLst>
          </a:prstGeom>
          <a:gradFill rotWithShape="0">
            <a:gsLst>
              <a:gs pos="0">
                <a:srgbClr val="FF0000"/>
              </a:gs>
              <a:gs pos="100000">
                <a:srgbClr val="FF0000">
                  <a:gamma/>
                  <a:shade val="67451"/>
                  <a:invGamma/>
                </a:srgbClr>
              </a:gs>
            </a:gsLst>
            <a:lin ang="5400000" scaled="1"/>
          </a:gradFill>
          <a:ln w="12700">
            <a:noFill/>
            <a:miter lim="800000"/>
            <a:headEnd type="none" w="sm" len="sm"/>
            <a:tailEnd type="none" w="sm" len="sm"/>
          </a:ln>
          <a:effectLst>
            <a:prstShdw prst="shdw17" dist="17961" dir="2700000">
              <a:srgbClr val="FF0000">
                <a:gamma/>
                <a:shade val="60000"/>
                <a:invGamma/>
              </a:srgbClr>
            </a:prstShdw>
          </a:effectLst>
        </p:spPr>
        <p:txBody>
          <a:bodyPr wrap="none" anchor="ctr"/>
          <a:lstStyle/>
          <a:p>
            <a:endParaRPr lang="en-US"/>
          </a:p>
        </p:txBody>
      </p:sp>
      <p:sp>
        <p:nvSpPr>
          <p:cNvPr id="75835" name="Text Box 59"/>
          <p:cNvSpPr txBox="1">
            <a:spLocks noChangeArrowheads="1"/>
          </p:cNvSpPr>
          <p:nvPr/>
        </p:nvSpPr>
        <p:spPr bwMode="auto">
          <a:xfrm>
            <a:off x="2039816" y="4251326"/>
            <a:ext cx="3616569" cy="701675"/>
          </a:xfrm>
          <a:prstGeom prst="rect">
            <a:avLst/>
          </a:prstGeom>
          <a:noFill/>
          <a:ln w="12700">
            <a:noFill/>
            <a:miter lim="800000"/>
            <a:headEnd type="none" w="sm" len="sm"/>
            <a:tailEnd type="none" w="sm" len="sm"/>
          </a:ln>
          <a:effectLst/>
        </p:spPr>
        <p:txBody>
          <a:bodyPr>
            <a:spAutoFit/>
          </a:bodyPr>
          <a:lstStyle/>
          <a:p>
            <a:pPr>
              <a:lnSpc>
                <a:spcPct val="100000"/>
              </a:lnSpc>
            </a:pPr>
            <a:r>
              <a:rPr lang="de-DE" sz="4000">
                <a:solidFill>
                  <a:schemeClr val="bg1"/>
                </a:solidFill>
                <a:effectLst>
                  <a:outerShdw blurRad="38100" dist="38100" dir="2700000" algn="tl">
                    <a:srgbClr val="C0C0C0"/>
                  </a:outerShdw>
                </a:effectLst>
              </a:rPr>
              <a:t>P r o c e s s e s</a:t>
            </a:r>
            <a:endParaRPr lang="de-DE" sz="4000">
              <a:solidFill>
                <a:schemeClr val="bg1"/>
              </a:solidFill>
            </a:endParaRPr>
          </a:p>
        </p:txBody>
      </p:sp>
      <p:sp>
        <p:nvSpPr>
          <p:cNvPr id="75836" name="Rectangle 60"/>
          <p:cNvSpPr>
            <a:spLocks noChangeArrowheads="1"/>
          </p:cNvSpPr>
          <p:nvPr/>
        </p:nvSpPr>
        <p:spPr bwMode="auto">
          <a:xfrm>
            <a:off x="2133600" y="5443539"/>
            <a:ext cx="844062" cy="646331"/>
          </a:xfrm>
          <a:prstGeom prst="rect">
            <a:avLst/>
          </a:prstGeom>
          <a:noFill/>
          <a:ln w="12700">
            <a:noFill/>
            <a:miter lim="800000"/>
            <a:headEnd type="none" w="sm" len="sm"/>
            <a:tailEnd type="none" w="sm" len="sm"/>
          </a:ln>
          <a:effectLst/>
        </p:spPr>
        <p:txBody>
          <a:bodyPr>
            <a:spAutoFit/>
          </a:bodyPr>
          <a:lstStyle/>
          <a:p>
            <a:pPr algn="ctr">
              <a:lnSpc>
                <a:spcPct val="100000"/>
              </a:lnSpc>
            </a:pPr>
            <a:r>
              <a:rPr lang="de-DE">
                <a:solidFill>
                  <a:schemeClr val="tx1"/>
                </a:solidFill>
              </a:rPr>
              <a:t>Work safety </a:t>
            </a:r>
          </a:p>
        </p:txBody>
      </p:sp>
      <p:sp>
        <p:nvSpPr>
          <p:cNvPr id="75837" name="Rectangle 61"/>
          <p:cNvSpPr>
            <a:spLocks noChangeArrowheads="1"/>
          </p:cNvSpPr>
          <p:nvPr/>
        </p:nvSpPr>
        <p:spPr bwMode="auto">
          <a:xfrm>
            <a:off x="3225313" y="5486401"/>
            <a:ext cx="1015511" cy="523220"/>
          </a:xfrm>
          <a:prstGeom prst="rect">
            <a:avLst/>
          </a:prstGeom>
          <a:noFill/>
          <a:ln w="12700">
            <a:noFill/>
            <a:miter lim="800000"/>
            <a:headEnd type="none" w="sm" len="sm"/>
            <a:tailEnd type="none" w="sm" len="sm"/>
          </a:ln>
          <a:effectLst/>
        </p:spPr>
        <p:txBody>
          <a:bodyPr>
            <a:spAutoFit/>
          </a:bodyPr>
          <a:lstStyle/>
          <a:p>
            <a:pPr algn="ctr">
              <a:lnSpc>
                <a:spcPct val="100000"/>
              </a:lnSpc>
            </a:pPr>
            <a:r>
              <a:rPr lang="de-DE" sz="1400" dirty="0">
                <a:solidFill>
                  <a:schemeClr val="tx1"/>
                </a:solidFill>
              </a:rPr>
              <a:t>Hazardous materials </a:t>
            </a:r>
          </a:p>
        </p:txBody>
      </p:sp>
      <p:sp>
        <p:nvSpPr>
          <p:cNvPr id="75838" name="Rectangle 62"/>
          <p:cNvSpPr>
            <a:spLocks noChangeArrowheads="1"/>
          </p:cNvSpPr>
          <p:nvPr/>
        </p:nvSpPr>
        <p:spPr bwMode="auto">
          <a:xfrm>
            <a:off x="4240824" y="5443539"/>
            <a:ext cx="1329104" cy="646331"/>
          </a:xfrm>
          <a:prstGeom prst="rect">
            <a:avLst/>
          </a:prstGeom>
          <a:noFill/>
          <a:ln w="12700" algn="ctr">
            <a:noFill/>
            <a:miter lim="800000"/>
            <a:headEnd type="none" w="sm" len="sm"/>
            <a:tailEnd type="none" w="sm" len="sm"/>
          </a:ln>
          <a:effectLst/>
        </p:spPr>
        <p:txBody>
          <a:bodyPr>
            <a:spAutoFit/>
          </a:bodyPr>
          <a:lstStyle/>
          <a:p>
            <a:pPr algn="ctr">
              <a:lnSpc>
                <a:spcPct val="100000"/>
              </a:lnSpc>
            </a:pPr>
            <a:r>
              <a:rPr lang="de-DE">
                <a:solidFill>
                  <a:schemeClr val="tx1"/>
                </a:solidFill>
              </a:rPr>
              <a:t>Emergency/</a:t>
            </a:r>
            <a:br>
              <a:rPr lang="de-DE">
                <a:solidFill>
                  <a:schemeClr val="tx1"/>
                </a:solidFill>
              </a:rPr>
            </a:br>
            <a:r>
              <a:rPr lang="de-DE">
                <a:solidFill>
                  <a:schemeClr val="tx1"/>
                </a:solidFill>
              </a:rPr>
              <a:t>fire safety</a:t>
            </a:r>
          </a:p>
        </p:txBody>
      </p:sp>
      <p:sp>
        <p:nvSpPr>
          <p:cNvPr id="75839" name="Rectangle 63"/>
          <p:cNvSpPr>
            <a:spLocks noChangeArrowheads="1"/>
          </p:cNvSpPr>
          <p:nvPr/>
        </p:nvSpPr>
        <p:spPr bwMode="auto">
          <a:xfrm>
            <a:off x="3024554" y="3195638"/>
            <a:ext cx="1266092" cy="338554"/>
          </a:xfrm>
          <a:prstGeom prst="rect">
            <a:avLst/>
          </a:prstGeom>
          <a:noFill/>
          <a:ln w="12700">
            <a:noFill/>
            <a:miter lim="800000"/>
            <a:headEnd type="none" w="sm" len="sm"/>
            <a:tailEnd type="none" w="sm" len="sm"/>
          </a:ln>
          <a:effectLst/>
        </p:spPr>
        <p:txBody>
          <a:bodyPr>
            <a:spAutoFit/>
          </a:bodyPr>
          <a:lstStyle/>
          <a:p>
            <a:pPr algn="ctr">
              <a:lnSpc>
                <a:spcPct val="100000"/>
              </a:lnSpc>
            </a:pPr>
            <a:r>
              <a:rPr lang="de-DE" sz="1600" dirty="0">
                <a:solidFill>
                  <a:schemeClr val="tx1"/>
                </a:solidFill>
              </a:rPr>
              <a:t>Environment </a:t>
            </a:r>
          </a:p>
        </p:txBody>
      </p:sp>
      <p:sp>
        <p:nvSpPr>
          <p:cNvPr id="75840" name="Rectangle 64"/>
          <p:cNvSpPr>
            <a:spLocks noChangeArrowheads="1"/>
          </p:cNvSpPr>
          <p:nvPr/>
        </p:nvSpPr>
        <p:spPr bwMode="auto">
          <a:xfrm>
            <a:off x="4374174" y="3195638"/>
            <a:ext cx="914400" cy="369332"/>
          </a:xfrm>
          <a:prstGeom prst="rect">
            <a:avLst/>
          </a:prstGeom>
          <a:noFill/>
          <a:ln w="12700">
            <a:noFill/>
            <a:miter lim="800000"/>
            <a:headEnd type="none" w="sm" len="sm"/>
            <a:tailEnd type="none" w="sm" len="sm"/>
          </a:ln>
          <a:effectLst/>
        </p:spPr>
        <p:txBody>
          <a:bodyPr>
            <a:spAutoFit/>
          </a:bodyPr>
          <a:lstStyle/>
          <a:p>
            <a:pPr algn="ctr">
              <a:lnSpc>
                <a:spcPct val="100000"/>
              </a:lnSpc>
            </a:pPr>
            <a:r>
              <a:rPr lang="de-DE">
                <a:solidFill>
                  <a:srgbClr val="FF0000"/>
                </a:solidFill>
              </a:rPr>
              <a:t>Safety </a:t>
            </a:r>
          </a:p>
        </p:txBody>
      </p:sp>
      <p:sp>
        <p:nvSpPr>
          <p:cNvPr id="75841" name="Rectangle 65"/>
          <p:cNvSpPr>
            <a:spLocks noChangeArrowheads="1"/>
          </p:cNvSpPr>
          <p:nvPr/>
        </p:nvSpPr>
        <p:spPr bwMode="auto">
          <a:xfrm>
            <a:off x="1847851" y="2986088"/>
            <a:ext cx="1263162" cy="738664"/>
          </a:xfrm>
          <a:prstGeom prst="rect">
            <a:avLst/>
          </a:prstGeom>
          <a:noFill/>
          <a:ln w="12700">
            <a:noFill/>
            <a:miter lim="800000"/>
            <a:headEnd type="none" w="sm" len="sm"/>
            <a:tailEnd type="none" w="sm" len="sm"/>
          </a:ln>
          <a:effectLst/>
        </p:spPr>
        <p:txBody>
          <a:bodyPr>
            <a:spAutoFit/>
          </a:bodyPr>
          <a:lstStyle/>
          <a:p>
            <a:pPr algn="ctr">
              <a:lnSpc>
                <a:spcPct val="100000"/>
              </a:lnSpc>
            </a:pPr>
            <a:r>
              <a:rPr lang="de-DE" sz="1400" dirty="0">
                <a:solidFill>
                  <a:schemeClr val="tx1"/>
                </a:solidFill>
              </a:rPr>
              <a:t>Quality </a:t>
            </a:r>
          </a:p>
          <a:p>
            <a:pPr algn="ctr">
              <a:lnSpc>
                <a:spcPct val="100000"/>
              </a:lnSpc>
            </a:pPr>
            <a:r>
              <a:rPr lang="de-DE" sz="1400" dirty="0">
                <a:solidFill>
                  <a:schemeClr val="tx1"/>
                </a:solidFill>
              </a:rPr>
              <a:t>and process mgmt </a:t>
            </a:r>
          </a:p>
        </p:txBody>
      </p:sp>
      <p:sp>
        <p:nvSpPr>
          <p:cNvPr id="37" name="Rectangle 36"/>
          <p:cNvSpPr/>
          <p:nvPr/>
        </p:nvSpPr>
        <p:spPr>
          <a:xfrm>
            <a:off x="1066800" y="685800"/>
            <a:ext cx="4343400" cy="646331"/>
          </a:xfrm>
          <a:prstGeom prst="rect">
            <a:avLst/>
          </a:prstGeom>
        </p:spPr>
        <p:txBody>
          <a:bodyPr wrap="square">
            <a:spAutoFit/>
          </a:bodyPr>
          <a:lstStyle/>
          <a:p>
            <a:r>
              <a:rPr lang="en-US" sz="3600" b="1" dirty="0" smtClean="0">
                <a:solidFill>
                  <a:schemeClr val="accent6">
                    <a:lumMod val="75000"/>
                  </a:schemeClr>
                </a:solidFill>
              </a:rPr>
              <a:t>What is IMS</a:t>
            </a:r>
            <a:endParaRPr lang="en-US" sz="3600" b="1" dirty="0">
              <a:solidFill>
                <a:schemeClr val="accent6">
                  <a:lumMod val="75000"/>
                </a:scheme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C:\Users\ASUS\Desktop\REB\env\ReKruiTInDoYouHaveAnyQuestions.jpg"/>
          <p:cNvPicPr>
            <a:picLocks noChangeAspect="1" noChangeArrowheads="1"/>
          </p:cNvPicPr>
          <p:nvPr/>
        </p:nvPicPr>
        <p:blipFill>
          <a:blip r:embed="rId2"/>
          <a:srcRect/>
          <a:stretch>
            <a:fillRect/>
          </a:stretch>
        </p:blipFill>
        <p:spPr bwMode="auto">
          <a:xfrm>
            <a:off x="-1524000" y="0"/>
            <a:ext cx="12192000" cy="68580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2438400"/>
          </a:xfrm>
        </p:spPr>
        <p:txBody>
          <a:bodyPr>
            <a:noAutofit/>
          </a:bodyPr>
          <a:lstStyle/>
          <a:p>
            <a:pPr>
              <a:buNone/>
            </a:pPr>
            <a:r>
              <a:rPr lang="en-US" sz="16000" b="1" dirty="0" smtClean="0">
                <a:solidFill>
                  <a:schemeClr val="accent6">
                    <a:lumMod val="75000"/>
                  </a:schemeClr>
                </a:solidFill>
                <a:latin typeface="Algerian" pitchFamily="82" charset="0"/>
              </a:rPr>
              <a:t>Thank       You</a:t>
            </a:r>
            <a:endParaRPr lang="en-US" sz="16000" b="1" dirty="0">
              <a:solidFill>
                <a:schemeClr val="accent6">
                  <a:lumMod val="75000"/>
                </a:schemeClr>
              </a:solidFill>
              <a:latin typeface="Algerian" pitchFamily="82" charset="0"/>
            </a:endParaRPr>
          </a:p>
        </p:txBody>
      </p:sp>
      <p:sp>
        <p:nvSpPr>
          <p:cNvPr id="1025" name="Rectangle 1">
            <a:hlinkClick r:id="rId2" tooltip="Page 30"/>
          </p:cNvPr>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1792190663" y="1420079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WELCOME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732283588" y="2483977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Briefing on 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2147483647" y="2483977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SO 9001, ISO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8849868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14001 &amp; OHSAS 18001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16068611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requirements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2147483647" y="1296787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Going for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2463800" y="16727185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ISO 9001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2147483647" y="20477210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ISO 14001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OHSAS 18001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124176313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Quality, Environment, Health &amp;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Rectangle 12"/>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Safety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13"/>
          <p:cNvSpPr>
            <a:spLocks noChangeArrowheads="1"/>
          </p:cNvSpPr>
          <p:nvPr/>
        </p:nvSpPr>
        <p:spPr bwMode="auto">
          <a:xfrm>
            <a:off x="235996163" y="3109769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Certification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789898725"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15"/>
          <p:cNvSpPr>
            <a:spLocks noChangeArrowheads="1"/>
          </p:cNvSpPr>
          <p:nvPr/>
        </p:nvSpPr>
        <p:spPr bwMode="auto">
          <a:xfrm>
            <a:off x="1184148000"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1369477513"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Rectangle 17"/>
          <p:cNvSpPr>
            <a:spLocks noChangeArrowheads="1"/>
          </p:cNvSpPr>
          <p:nvPr/>
        </p:nvSpPr>
        <p:spPr bwMode="auto">
          <a:xfrm>
            <a:off x="1431250313"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ntegrated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Rectangle 18"/>
          <p:cNvSpPr>
            <a:spLocks noChangeArrowheads="1"/>
          </p:cNvSpPr>
          <p:nvPr/>
        </p:nvSpPr>
        <p:spPr bwMode="auto">
          <a:xfrm>
            <a:off x="2147483647"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3" name="Rectangle 19"/>
          <p:cNvSpPr>
            <a:spLocks noChangeArrowheads="1"/>
          </p:cNvSpPr>
          <p:nvPr/>
        </p:nvSpPr>
        <p:spPr bwMode="auto">
          <a:xfrm>
            <a:off x="2147483647"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anagement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Rectangle 20"/>
          <p:cNvSpPr>
            <a:spLocks noChangeArrowheads="1"/>
          </p:cNvSpPr>
          <p:nvPr/>
        </p:nvSpPr>
        <p:spPr bwMode="auto">
          <a:xfrm>
            <a:off x="2147483647"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5" name="Rectangle 21"/>
          <p:cNvSpPr>
            <a:spLocks noChangeArrowheads="1"/>
          </p:cNvSpPr>
          <p:nvPr/>
        </p:nvSpPr>
        <p:spPr bwMode="auto">
          <a:xfrm>
            <a:off x="2147483647"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ystem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799611050" y="1728073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ISO 9001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7" name="Rectangle 23"/>
          <p:cNvSpPr>
            <a:spLocks noChangeArrowheads="1"/>
          </p:cNvSpPr>
          <p:nvPr/>
        </p:nvSpPr>
        <p:spPr bwMode="auto">
          <a:xfrm>
            <a:off x="2147483647" y="1728073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8" name="Rectangle 24"/>
          <p:cNvSpPr>
            <a:spLocks noChangeArrowheads="1"/>
          </p:cNvSpPr>
          <p:nvPr/>
        </p:nvSpPr>
        <p:spPr bwMode="auto">
          <a:xfrm>
            <a:off x="2147483647" y="1728073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Quality (QMS)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9" name="Rectangle 25"/>
          <p:cNvSpPr>
            <a:spLocks noChangeArrowheads="1"/>
          </p:cNvSpPr>
          <p:nvPr/>
        </p:nvSpPr>
        <p:spPr bwMode="auto">
          <a:xfrm>
            <a:off x="7996110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ISO 14001 - Environment (EMS)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0" name="Rectangle 26"/>
          <p:cNvSpPr>
            <a:spLocks noChangeArrowheads="1"/>
          </p:cNvSpPr>
          <p:nvPr/>
        </p:nvSpPr>
        <p:spPr bwMode="auto">
          <a:xfrm>
            <a:off x="7996110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OHSAS 18001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1" name="Rectangle 27"/>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2" name="Rectangle 28"/>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Health &amp; Safety (SMS)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3" name="Rectangle 29"/>
          <p:cNvSpPr>
            <a:spLocks noChangeArrowheads="1"/>
          </p:cNvSpPr>
          <p:nvPr/>
        </p:nvSpPr>
        <p:spPr bwMode="auto">
          <a:xfrm>
            <a:off x="474075125" y="534889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Quality Management 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4" name="Rectangle 30"/>
          <p:cNvSpPr>
            <a:spLocks noChangeArrowheads="1"/>
          </p:cNvSpPr>
          <p:nvPr/>
        </p:nvSpPr>
        <p:spPr bwMode="auto">
          <a:xfrm>
            <a:off x="2147483647" y="534889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rinciples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5" name="Rectangle 31"/>
          <p:cNvSpPr>
            <a:spLocks noChangeArrowheads="1"/>
          </p:cNvSpPr>
          <p:nvPr/>
        </p:nvSpPr>
        <p:spPr bwMode="auto">
          <a:xfrm>
            <a:off x="490729588" y="1510998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6" name="Rectangle 32"/>
          <p:cNvSpPr>
            <a:spLocks noChangeArrowheads="1"/>
          </p:cNvSpPr>
          <p:nvPr/>
        </p:nvSpPr>
        <p:spPr bwMode="auto">
          <a:xfrm>
            <a:off x="819740550" y="1537531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Customer focus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7" name="Rectangle 33"/>
          <p:cNvSpPr>
            <a:spLocks noChangeArrowheads="1"/>
          </p:cNvSpPr>
          <p:nvPr/>
        </p:nvSpPr>
        <p:spPr bwMode="auto">
          <a:xfrm>
            <a:off x="490729588" y="1864693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8" name="Rectangle 34"/>
          <p:cNvSpPr>
            <a:spLocks noChangeArrowheads="1"/>
          </p:cNvSpPr>
          <p:nvPr/>
        </p:nvSpPr>
        <p:spPr bwMode="auto">
          <a:xfrm>
            <a:off x="819740550" y="189123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Leaders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9" name="Rectangle 35"/>
          <p:cNvSpPr>
            <a:spLocks noChangeArrowheads="1"/>
          </p:cNvSpPr>
          <p:nvPr/>
        </p:nvSpPr>
        <p:spPr bwMode="auto">
          <a:xfrm>
            <a:off x="1523566613" y="189123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hip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0" name="Rectangle 36"/>
          <p:cNvSpPr>
            <a:spLocks noChangeArrowheads="1"/>
          </p:cNvSpPr>
          <p:nvPr/>
        </p:nvSpPr>
        <p:spPr bwMode="auto">
          <a:xfrm>
            <a:off x="490729588" y="221840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1" name="Rectangle 37"/>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Involvement of people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2" name="Rectangle 38"/>
          <p:cNvSpPr>
            <a:spLocks noChangeArrowheads="1"/>
          </p:cNvSpPr>
          <p:nvPr/>
        </p:nvSpPr>
        <p:spPr bwMode="auto">
          <a:xfrm>
            <a:off x="490729588" y="2572115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3" name="Rectangle 39"/>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Process appr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4" name="Rectangle 40"/>
          <p:cNvSpPr>
            <a:spLocks noChangeArrowheads="1"/>
          </p:cNvSpPr>
          <p:nvPr/>
        </p:nvSpPr>
        <p:spPr bwMode="auto">
          <a:xfrm>
            <a:off x="1966409263"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oach</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5" name="Rectangle 41"/>
          <p:cNvSpPr>
            <a:spLocks noChangeArrowheads="1"/>
          </p:cNvSpPr>
          <p:nvPr/>
        </p:nvSpPr>
        <p:spPr bwMode="auto">
          <a:xfrm>
            <a:off x="490729588" y="2925810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6" name="Rectangle 42"/>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System appr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7" name="Rectangle 43"/>
          <p:cNvSpPr>
            <a:spLocks noChangeArrowheads="1"/>
          </p:cNvSpPr>
          <p:nvPr/>
        </p:nvSpPr>
        <p:spPr bwMode="auto">
          <a:xfrm>
            <a:off x="19115786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oach to management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8" name="Rectangle 44"/>
          <p:cNvSpPr>
            <a:spLocks noChangeArrowheads="1"/>
          </p:cNvSpPr>
          <p:nvPr/>
        </p:nvSpPr>
        <p:spPr bwMode="auto">
          <a:xfrm>
            <a:off x="490729588" y="327952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9" name="Rectangle 45"/>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Continual improvement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0" name="Rectangle 46"/>
          <p:cNvSpPr>
            <a:spLocks noChangeArrowheads="1"/>
          </p:cNvSpPr>
          <p:nvPr/>
        </p:nvSpPr>
        <p:spPr bwMode="auto">
          <a:xfrm>
            <a:off x="490729588" y="363321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1" name="Rectangle 47"/>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Factual approac</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2" name="Rectangle 48"/>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h to deci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3" name="Rectangle 49"/>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sion-making</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4" name="Rectangle 50"/>
          <p:cNvSpPr>
            <a:spLocks noChangeArrowheads="1"/>
          </p:cNvSpPr>
          <p:nvPr/>
        </p:nvSpPr>
        <p:spPr bwMode="auto">
          <a:xfrm>
            <a:off x="4907295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5" name="Rectangle 51"/>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Mutually benefici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6" name="Rectangle 52"/>
          <p:cNvSpPr>
            <a:spLocks noChangeArrowheads="1"/>
          </p:cNvSpPr>
          <p:nvPr/>
        </p:nvSpPr>
        <p:spPr bwMode="auto">
          <a:xfrm>
            <a:off x="226972813"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al supplier relations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7" name="Rectangle 53"/>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hips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8" name="Rectangle 54"/>
          <p:cNvSpPr>
            <a:spLocks noChangeArrowheads="1"/>
          </p:cNvSpPr>
          <p:nvPr/>
        </p:nvSpPr>
        <p:spPr bwMode="auto">
          <a:xfrm>
            <a:off x="424097450" y="12481385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9" name="Rectangle 55"/>
          <p:cNvSpPr>
            <a:spLocks noChangeArrowheads="1"/>
          </p:cNvSpPr>
          <p:nvPr/>
        </p:nvSpPr>
        <p:spPr bwMode="auto">
          <a:xfrm>
            <a:off x="60665042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0" name="Rectangle 56"/>
          <p:cNvSpPr>
            <a:spLocks noChangeArrowheads="1"/>
          </p:cNvSpPr>
          <p:nvPr/>
        </p:nvSpPr>
        <p:spPr bwMode="auto">
          <a:xfrm>
            <a:off x="76976922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F</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1" name="Rectangle 57"/>
          <p:cNvSpPr>
            <a:spLocks noChangeArrowheads="1"/>
          </p:cNvSpPr>
          <p:nvPr/>
        </p:nvSpPr>
        <p:spPr bwMode="auto">
          <a:xfrm>
            <a:off x="88776492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2" name="Rectangle 58"/>
          <p:cNvSpPr>
            <a:spLocks noChangeArrowheads="1"/>
          </p:cNvSpPr>
          <p:nvPr/>
        </p:nvSpPr>
        <p:spPr bwMode="auto">
          <a:xfrm>
            <a:off x="95301117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3" name="Rectangle 59"/>
          <p:cNvSpPr>
            <a:spLocks noChangeArrowheads="1"/>
          </p:cNvSpPr>
          <p:nvPr/>
        </p:nvSpPr>
        <p:spPr bwMode="auto">
          <a:xfrm>
            <a:off x="12223750"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4" name="Rectangle 60"/>
          <p:cNvSpPr>
            <a:spLocks noChangeArrowheads="1"/>
          </p:cNvSpPr>
          <p:nvPr/>
        </p:nvSpPr>
        <p:spPr bwMode="auto">
          <a:xfrm>
            <a:off x="144999392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oce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5" name="Rectangle 61"/>
          <p:cNvSpPr>
            <a:spLocks noChangeArrowheads="1"/>
          </p:cNvSpPr>
          <p:nvPr/>
        </p:nvSpPr>
        <p:spPr bwMode="auto">
          <a:xfrm>
            <a:off x="1764423700"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6" name="Rectangle 62"/>
          <p:cNvSpPr>
            <a:spLocks noChangeArrowheads="1"/>
          </p:cNvSpPr>
          <p:nvPr/>
        </p:nvSpPr>
        <p:spPr bwMode="auto">
          <a:xfrm>
            <a:off x="1872010163"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ur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7" name="Rectangle 63"/>
          <p:cNvSpPr>
            <a:spLocks noChangeArrowheads="1"/>
          </p:cNvSpPr>
          <p:nvPr/>
        </p:nvSpPr>
        <p:spPr bwMode="auto">
          <a:xfrm>
            <a:off x="2045538200"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es to 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8" name="Rectangle 64"/>
          <p:cNvSpPr>
            <a:spLocks noChangeArrowheads="1"/>
          </p:cNvSpPr>
          <p:nvPr/>
        </p:nvSpPr>
        <p:spPr bwMode="auto">
          <a:xfrm>
            <a:off x="2147483647"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oces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9" name="Rectangle 65"/>
          <p:cNvSpPr>
            <a:spLocks noChangeArrowheads="1"/>
          </p:cNvSpPr>
          <p:nvPr/>
        </p:nvSpPr>
        <p:spPr bwMode="auto">
          <a:xfrm>
            <a:off x="2147483647"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0" name="Rectangle 66"/>
          <p:cNvSpPr>
            <a:spLocks noChangeArrowheads="1"/>
          </p:cNvSpPr>
          <p:nvPr/>
        </p:nvSpPr>
        <p:spPr bwMode="auto">
          <a:xfrm>
            <a:off x="2147483647"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1" name="Rectangle 67"/>
          <p:cNvSpPr>
            <a:spLocks noChangeArrowheads="1"/>
          </p:cNvSpPr>
          <p:nvPr/>
        </p:nvSpPr>
        <p:spPr bwMode="auto">
          <a:xfrm>
            <a:off x="606650425" y="15884572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Identify processes needed for the QMS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2" name="Rectangle 68"/>
          <p:cNvSpPr>
            <a:spLocks noChangeArrowheads="1"/>
          </p:cNvSpPr>
          <p:nvPr/>
        </p:nvSpPr>
        <p:spPr bwMode="auto">
          <a:xfrm>
            <a:off x="606650425" y="19736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Demonstr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3" name="Rectangle 69"/>
          <p:cNvSpPr>
            <a:spLocks noChangeArrowheads="1"/>
          </p:cNvSpPr>
          <p:nvPr/>
        </p:nvSpPr>
        <p:spPr bwMode="auto">
          <a:xfrm>
            <a:off x="1449993925" y="19736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ate the abil</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4" name="Rectangle 70"/>
          <p:cNvSpPr>
            <a:spLocks noChangeArrowheads="1"/>
          </p:cNvSpPr>
          <p:nvPr/>
        </p:nvSpPr>
        <p:spPr bwMode="auto">
          <a:xfrm>
            <a:off x="2147483647" y="19736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ity of processes to achie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5" name="Rectangle 71"/>
          <p:cNvSpPr>
            <a:spLocks noChangeArrowheads="1"/>
          </p:cNvSpPr>
          <p:nvPr/>
        </p:nvSpPr>
        <p:spPr bwMode="auto">
          <a:xfrm>
            <a:off x="2147483647" y="19736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ve planned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6" name="Rectangle 72"/>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results and monito</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7" name="Rectangle 73"/>
          <p:cNvSpPr>
            <a:spLocks noChangeArrowheads="1"/>
          </p:cNvSpPr>
          <p:nvPr/>
        </p:nvSpPr>
        <p:spPr bwMode="auto">
          <a:xfrm>
            <a:off x="21982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 measur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8" name="Rectangle 74"/>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 analy</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9" name="Rectangle 75"/>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ze and impr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0" name="Rectangle 76"/>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ove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1" name="Rectangle 77"/>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them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2" name="Rectangle 78"/>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Develop infor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3" name="Rectangle 79"/>
          <p:cNvSpPr>
            <a:spLocks noChangeArrowheads="1"/>
          </p:cNvSpPr>
          <p:nvPr/>
        </p:nvSpPr>
        <p:spPr bwMode="auto">
          <a:xfrm>
            <a:off x="1754014463"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mation on ch</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4" name="Rectangle 80"/>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aracteristics and tr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5" name="Rectangle 81"/>
          <p:cNvSpPr>
            <a:spLocks noChangeArrowheads="1"/>
          </p:cNvSpPr>
          <p:nvPr/>
        </p:nvSpPr>
        <p:spPr bwMode="auto">
          <a:xfrm>
            <a:off x="446035113"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ends of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6" name="Rectangle 82"/>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processes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7" name="Rectangle 83"/>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Top managem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8" name="Rectangle 84"/>
          <p:cNvSpPr>
            <a:spLocks noChangeArrowheads="1"/>
          </p:cNvSpPr>
          <p:nvPr/>
        </p:nvSpPr>
        <p:spPr bwMode="auto">
          <a:xfrm>
            <a:off x="186021503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ent to review process performanc</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9" name="Rectangle 85"/>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 and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0" name="Rectangle 86"/>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improve effecti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1" name="Rectangle 87"/>
          <p:cNvSpPr>
            <a:spLocks noChangeArrowheads="1"/>
          </p:cNvSpPr>
          <p:nvPr/>
        </p:nvSpPr>
        <p:spPr bwMode="auto">
          <a:xfrm>
            <a:off x="18734024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veness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2" name="Rectangle 88"/>
          <p:cNvSpPr>
            <a:spLocks noChangeArrowheads="1"/>
          </p:cNvSpPr>
          <p:nvPr/>
        </p:nvSpPr>
        <p:spPr bwMode="auto">
          <a:xfrm>
            <a:off x="1565217850" y="4839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Process approach</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3" name="Rectangle 89"/>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4" name="Rectangle 90"/>
          <p:cNvSpPr>
            <a:spLocks noChangeArrowheads="1"/>
          </p:cNvSpPr>
          <p:nvPr/>
        </p:nvSpPr>
        <p:spPr bwMode="auto">
          <a:xfrm>
            <a:off x="1046024388" y="3495532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5" name="Rectangle 91"/>
          <p:cNvSpPr>
            <a:spLocks noChangeArrowheads="1"/>
          </p:cNvSpPr>
          <p:nvPr/>
        </p:nvSpPr>
        <p:spPr bwMode="auto">
          <a:xfrm>
            <a:off x="1216774300" y="3643677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OHS Policy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6" name="Rectangle 92"/>
          <p:cNvSpPr>
            <a:spLocks noChangeArrowheads="1"/>
          </p:cNvSpPr>
          <p:nvPr/>
        </p:nvSpPr>
        <p:spPr bwMode="auto">
          <a:xfrm>
            <a:off x="1046024388" y="770855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7" name="Rectangle 93"/>
          <p:cNvSpPr>
            <a:spLocks noChangeArrowheads="1"/>
          </p:cNvSpPr>
          <p:nvPr/>
        </p:nvSpPr>
        <p:spPr bwMode="auto">
          <a:xfrm>
            <a:off x="1216774300" y="78566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Risk assessment and risk co</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8" name="Rectangle 94"/>
          <p:cNvSpPr>
            <a:spLocks noChangeArrowheads="1"/>
          </p:cNvSpPr>
          <p:nvPr/>
        </p:nvSpPr>
        <p:spPr bwMode="auto">
          <a:xfrm>
            <a:off x="2147483647" y="78566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ntrol</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9" name="Rectangle 95"/>
          <p:cNvSpPr>
            <a:spLocks noChangeArrowheads="1"/>
          </p:cNvSpPr>
          <p:nvPr/>
        </p:nvSpPr>
        <p:spPr bwMode="auto">
          <a:xfrm>
            <a:off x="1046024388" y="1192158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0" name="Rectangle 96"/>
          <p:cNvSpPr>
            <a:spLocks noChangeArrowheads="1"/>
          </p:cNvSpPr>
          <p:nvPr/>
        </p:nvSpPr>
        <p:spPr bwMode="auto">
          <a:xfrm>
            <a:off x="1216774300" y="1206973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Environmental Impact Assessm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1" name="Rectangle 97"/>
          <p:cNvSpPr>
            <a:spLocks noChangeArrowheads="1"/>
          </p:cNvSpPr>
          <p:nvPr/>
        </p:nvSpPr>
        <p:spPr bwMode="auto">
          <a:xfrm>
            <a:off x="2147483647" y="1206973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2" name="Rectangle 98"/>
          <p:cNvSpPr>
            <a:spLocks noChangeArrowheads="1"/>
          </p:cNvSpPr>
          <p:nvPr/>
        </p:nvSpPr>
        <p:spPr bwMode="auto">
          <a:xfrm>
            <a:off x="1046024388" y="1612531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3" name="Rectangle 99"/>
          <p:cNvSpPr>
            <a:spLocks noChangeArrowheads="1"/>
          </p:cNvSpPr>
          <p:nvPr/>
        </p:nvSpPr>
        <p:spPr bwMode="auto">
          <a:xfrm>
            <a:off x="1216774300" y="162734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Identify applicable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4" name="Rectangle 100"/>
          <p:cNvSpPr>
            <a:spLocks noChangeArrowheads="1"/>
          </p:cNvSpPr>
          <p:nvPr/>
        </p:nvSpPr>
        <p:spPr bwMode="auto">
          <a:xfrm>
            <a:off x="2147483647" y="162734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Legal and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5" name="Rectangle 101"/>
          <p:cNvSpPr>
            <a:spLocks noChangeArrowheads="1"/>
          </p:cNvSpPr>
          <p:nvPr/>
        </p:nvSpPr>
        <p:spPr bwMode="auto">
          <a:xfrm>
            <a:off x="2147483647" y="162734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other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6" name="Rectangle 102"/>
          <p:cNvSpPr>
            <a:spLocks noChangeArrowheads="1"/>
          </p:cNvSpPr>
          <p:nvPr/>
        </p:nvSpPr>
        <p:spPr bwMode="auto">
          <a:xfrm>
            <a:off x="1216774300" y="19171586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requireme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 name="Rectangle 103"/>
          <p:cNvSpPr>
            <a:spLocks noChangeArrowheads="1"/>
          </p:cNvSpPr>
          <p:nvPr/>
        </p:nvSpPr>
        <p:spPr bwMode="auto">
          <a:xfrm>
            <a:off x="2147483647" y="19171586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nts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8" name="Rectangle 104"/>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9" name="Rectangle 105"/>
          <p:cNvSpPr>
            <a:spLocks noChangeArrowheads="1"/>
          </p:cNvSpPr>
          <p:nvPr/>
        </p:nvSpPr>
        <p:spPr bwMode="auto">
          <a:xfrm>
            <a:off x="12709159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Objectives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0" name="Rectangle 106"/>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1" name="Rectangle 107"/>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OHS Managemen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2" name="Rectangle 108"/>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 Program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3" name="Rectangle 109"/>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4" name="Rectangle 110"/>
          <p:cNvSpPr>
            <a:spLocks noChangeArrowheads="1"/>
          </p:cNvSpPr>
          <p:nvPr/>
        </p:nvSpPr>
        <p:spPr bwMode="auto">
          <a:xfrm>
            <a:off x="1046024388" y="324513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5" name="Rectangle 111"/>
          <p:cNvSpPr>
            <a:spLocks noChangeArrowheads="1"/>
          </p:cNvSpPr>
          <p:nvPr/>
        </p:nvSpPr>
        <p:spPr bwMode="auto">
          <a:xfrm>
            <a:off x="1216774300" y="3180127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Structure and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 name="Rectangle 112"/>
          <p:cNvSpPr>
            <a:spLocks noChangeArrowheads="1"/>
          </p:cNvSpPr>
          <p:nvPr/>
        </p:nvSpPr>
        <p:spPr bwMode="auto">
          <a:xfrm>
            <a:off x="2147483647" y="3180127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Resp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7" name="Rectangle 113"/>
          <p:cNvSpPr>
            <a:spLocks noChangeArrowheads="1"/>
          </p:cNvSpPr>
          <p:nvPr/>
        </p:nvSpPr>
        <p:spPr bwMode="auto">
          <a:xfrm>
            <a:off x="2147483647" y="3180127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onsibilities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8" name="Rectangle 114"/>
          <p:cNvSpPr>
            <a:spLocks noChangeArrowheads="1"/>
          </p:cNvSpPr>
          <p:nvPr/>
        </p:nvSpPr>
        <p:spPr bwMode="auto">
          <a:xfrm>
            <a:off x="1046024388" y="3666442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9" name="Rectangle 115"/>
          <p:cNvSpPr>
            <a:spLocks noChangeArrowheads="1"/>
          </p:cNvSpPr>
          <p:nvPr/>
        </p:nvSpPr>
        <p:spPr bwMode="auto">
          <a:xfrm>
            <a:off x="1216774300" y="36014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Appointment of managemen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0" name="Rectangle 116"/>
          <p:cNvSpPr>
            <a:spLocks noChangeArrowheads="1"/>
          </p:cNvSpPr>
          <p:nvPr/>
        </p:nvSpPr>
        <p:spPr bwMode="auto">
          <a:xfrm>
            <a:off x="2147483647" y="36014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1" name="Rectangle 117"/>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represen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2" name="Rectangle 118"/>
          <p:cNvSpPr>
            <a:spLocks noChangeArrowheads="1"/>
          </p:cNvSpPr>
          <p:nvPr/>
        </p:nvSpPr>
        <p:spPr bwMode="auto">
          <a:xfrm>
            <a:off x="20379070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tative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3" name="Rectangle 119"/>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4" name="Rectangle 120"/>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Training, aw</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5" name="Rectangle 121"/>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areness and competence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6" name="Rectangle 122"/>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7" name="Rectangle 123"/>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Consultat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8" name="Rectangle 124"/>
          <p:cNvSpPr>
            <a:spLocks noChangeArrowheads="1"/>
          </p:cNvSpPr>
          <p:nvPr/>
        </p:nvSpPr>
        <p:spPr bwMode="auto">
          <a:xfrm>
            <a:off x="21121766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ion and communication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9" name="Rectangle 125"/>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0" name="Rectangle 126"/>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Documentation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1" name="Rectangle 127"/>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17</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2" name="Rectangle 128"/>
          <p:cNvSpPr>
            <a:spLocks noChangeArrowheads="1"/>
          </p:cNvSpPr>
          <p:nvPr/>
        </p:nvSpPr>
        <p:spPr bwMode="auto">
          <a:xfrm>
            <a:off x="2147483647" y="1369304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IMS POLICY</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3" name="Rectangle 129"/>
          <p:cNvSpPr>
            <a:spLocks noChangeArrowheads="1"/>
          </p:cNvSpPr>
          <p:nvPr/>
        </p:nvSpPr>
        <p:spPr bwMode="auto">
          <a:xfrm>
            <a:off x="2147483647" y="15970837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&amp;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4" name="Rectangle 130"/>
          <p:cNvSpPr>
            <a:spLocks noChangeArrowheads="1"/>
          </p:cNvSpPr>
          <p:nvPr/>
        </p:nvSpPr>
        <p:spPr bwMode="auto">
          <a:xfrm>
            <a:off x="2147483647" y="1823932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MANUAL</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5" name="Rectangle 131"/>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IMS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6" name="Rectangle 132"/>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PROCEDURES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7" name="Rectangle 133"/>
          <p:cNvSpPr>
            <a:spLocks noChangeArrowheads="1"/>
          </p:cNvSpPr>
          <p:nvPr/>
        </p:nvSpPr>
        <p:spPr bwMode="auto">
          <a:xfrm>
            <a:off x="6739778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STATUTORY ACTS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8" name="Rectangle 134"/>
          <p:cNvSpPr>
            <a:spLocks noChangeArrowheads="1"/>
          </p:cNvSpPr>
          <p:nvPr/>
        </p:nvSpPr>
        <p:spPr bwMode="auto">
          <a:xfrm>
            <a:off x="6739778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REFER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9" name="Rectangle 135"/>
          <p:cNvSpPr>
            <a:spLocks noChangeArrowheads="1"/>
          </p:cNvSpPr>
          <p:nvPr/>
        </p:nvSpPr>
        <p:spPr bwMode="auto">
          <a:xfrm>
            <a:off x="119039957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ENCE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60" name="Rectangle 136"/>
          <p:cNvSpPr>
            <a:spLocks noChangeArrowheads="1"/>
          </p:cNvSpPr>
          <p:nvPr/>
        </p:nvSpPr>
        <p:spPr bwMode="auto">
          <a:xfrm>
            <a:off x="6739778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STANDARDS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61" name="Rectangle 137"/>
          <p:cNvSpPr>
            <a:spLocks noChangeArrowheads="1"/>
          </p:cNvSpPr>
          <p:nvPr/>
        </p:nvSpPr>
        <p:spPr bwMode="auto">
          <a:xfrm>
            <a:off x="226972813" y="3535981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Risk Inventory, Risk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62" name="Rectangle 138"/>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Control Plans &amp;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63" name="Rectangle 139"/>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Significant aspects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64" name="Rectangle 140"/>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RECORDS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65" name="Rectangle 141"/>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66" name="Rectangle 142"/>
          <p:cNvSpPr>
            <a:spLocks noChangeArrowheads="1"/>
          </p:cNvSpPr>
          <p:nvPr/>
        </p:nvSpPr>
        <p:spPr bwMode="auto">
          <a:xfrm>
            <a:off x="2147483647" y="4908121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FORMS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67" name="Rectangle 143"/>
          <p:cNvSpPr>
            <a:spLocks noChangeArrowheads="1"/>
          </p:cNvSpPr>
          <p:nvPr/>
        </p:nvSpPr>
        <p:spPr bwMode="auto">
          <a:xfrm>
            <a:off x="916220863" y="394147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IMS Documents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68" name="Rectangle 144"/>
          <p:cNvSpPr>
            <a:spLocks noChangeArrowheads="1"/>
          </p:cNvSpPr>
          <p:nvPr/>
        </p:nvSpPr>
        <p:spPr bwMode="auto">
          <a:xfrm>
            <a:off x="2147483647" y="394147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Structure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69" name="Rectangle 145">
            <a:hlinkClick r:id="rId2" tooltip="Page 30"/>
          </p:cNvPr>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0" name="Rectangle 146"/>
          <p:cNvSpPr>
            <a:spLocks noChangeArrowheads="1"/>
          </p:cNvSpPr>
          <p:nvPr/>
        </p:nvSpPr>
        <p:spPr bwMode="auto">
          <a:xfrm>
            <a:off x="1792190663" y="1420079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WELCOME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1" name="Rectangle 147"/>
          <p:cNvSpPr>
            <a:spLocks noChangeArrowheads="1"/>
          </p:cNvSpPr>
          <p:nvPr/>
        </p:nvSpPr>
        <p:spPr bwMode="auto">
          <a:xfrm>
            <a:off x="732283588" y="2483977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Briefing on 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2" name="Rectangle 148"/>
          <p:cNvSpPr>
            <a:spLocks noChangeArrowheads="1"/>
          </p:cNvSpPr>
          <p:nvPr/>
        </p:nvSpPr>
        <p:spPr bwMode="auto">
          <a:xfrm>
            <a:off x="2147483647" y="2483977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SO 9001, ISO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3" name="Rectangle 149"/>
          <p:cNvSpPr>
            <a:spLocks noChangeArrowheads="1"/>
          </p:cNvSpPr>
          <p:nvPr/>
        </p:nvSpPr>
        <p:spPr bwMode="auto">
          <a:xfrm>
            <a:off x="8849868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14001 &amp; OHSAS 18001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4" name="Rectangle 150"/>
          <p:cNvSpPr>
            <a:spLocks noChangeArrowheads="1"/>
          </p:cNvSpPr>
          <p:nvPr/>
        </p:nvSpPr>
        <p:spPr bwMode="auto">
          <a:xfrm>
            <a:off x="16068611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requirements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5" name="Rectangle 151"/>
          <p:cNvSpPr>
            <a:spLocks noChangeArrowheads="1"/>
          </p:cNvSpPr>
          <p:nvPr/>
        </p:nvSpPr>
        <p:spPr bwMode="auto">
          <a:xfrm>
            <a:off x="2147483647" y="1296787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Going for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6" name="Rectangle 152"/>
          <p:cNvSpPr>
            <a:spLocks noChangeArrowheads="1"/>
          </p:cNvSpPr>
          <p:nvPr/>
        </p:nvSpPr>
        <p:spPr bwMode="auto">
          <a:xfrm>
            <a:off x="2463800" y="16727185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ISO 9001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 name="Rectangle 153"/>
          <p:cNvSpPr>
            <a:spLocks noChangeArrowheads="1"/>
          </p:cNvSpPr>
          <p:nvPr/>
        </p:nvSpPr>
        <p:spPr bwMode="auto">
          <a:xfrm>
            <a:off x="2147483647" y="20477210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ISO 14001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8" name="Rectangle 154"/>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OHSAS 18001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9" name="Rectangle 155"/>
          <p:cNvSpPr>
            <a:spLocks noChangeArrowheads="1"/>
          </p:cNvSpPr>
          <p:nvPr/>
        </p:nvSpPr>
        <p:spPr bwMode="auto">
          <a:xfrm>
            <a:off x="124176313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Quality, Environment, Health &amp;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80" name="Rectangle 156"/>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Safety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81" name="Rectangle 157"/>
          <p:cNvSpPr>
            <a:spLocks noChangeArrowheads="1"/>
          </p:cNvSpPr>
          <p:nvPr/>
        </p:nvSpPr>
        <p:spPr bwMode="auto">
          <a:xfrm>
            <a:off x="235996163" y="3109769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Certification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82" name="Rectangle 158"/>
          <p:cNvSpPr>
            <a:spLocks noChangeArrowheads="1"/>
          </p:cNvSpPr>
          <p:nvPr/>
        </p:nvSpPr>
        <p:spPr bwMode="auto">
          <a:xfrm>
            <a:off x="789898725"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83" name="Rectangle 159"/>
          <p:cNvSpPr>
            <a:spLocks noChangeArrowheads="1"/>
          </p:cNvSpPr>
          <p:nvPr/>
        </p:nvSpPr>
        <p:spPr bwMode="auto">
          <a:xfrm>
            <a:off x="1184148000"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84" name="Rectangle 160"/>
          <p:cNvSpPr>
            <a:spLocks noChangeArrowheads="1"/>
          </p:cNvSpPr>
          <p:nvPr/>
        </p:nvSpPr>
        <p:spPr bwMode="auto">
          <a:xfrm>
            <a:off x="1369477513"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85" name="Rectangle 161"/>
          <p:cNvSpPr>
            <a:spLocks noChangeArrowheads="1"/>
          </p:cNvSpPr>
          <p:nvPr/>
        </p:nvSpPr>
        <p:spPr bwMode="auto">
          <a:xfrm>
            <a:off x="1431250313"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ntegrated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86" name="Rectangle 162"/>
          <p:cNvSpPr>
            <a:spLocks noChangeArrowheads="1"/>
          </p:cNvSpPr>
          <p:nvPr/>
        </p:nvSpPr>
        <p:spPr bwMode="auto">
          <a:xfrm>
            <a:off x="2147483647"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87" name="Rectangle 163"/>
          <p:cNvSpPr>
            <a:spLocks noChangeArrowheads="1"/>
          </p:cNvSpPr>
          <p:nvPr/>
        </p:nvSpPr>
        <p:spPr bwMode="auto">
          <a:xfrm>
            <a:off x="2147483647"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anagement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88" name="Rectangle 164"/>
          <p:cNvSpPr>
            <a:spLocks noChangeArrowheads="1"/>
          </p:cNvSpPr>
          <p:nvPr/>
        </p:nvSpPr>
        <p:spPr bwMode="auto">
          <a:xfrm>
            <a:off x="2147483647"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89" name="Rectangle 165"/>
          <p:cNvSpPr>
            <a:spLocks noChangeArrowheads="1"/>
          </p:cNvSpPr>
          <p:nvPr/>
        </p:nvSpPr>
        <p:spPr bwMode="auto">
          <a:xfrm>
            <a:off x="2147483647"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ystem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0" name="Rectangle 166"/>
          <p:cNvSpPr>
            <a:spLocks noChangeArrowheads="1"/>
          </p:cNvSpPr>
          <p:nvPr/>
        </p:nvSpPr>
        <p:spPr bwMode="auto">
          <a:xfrm>
            <a:off x="799611050" y="1728073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ISO 9001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1" name="Rectangle 167"/>
          <p:cNvSpPr>
            <a:spLocks noChangeArrowheads="1"/>
          </p:cNvSpPr>
          <p:nvPr/>
        </p:nvSpPr>
        <p:spPr bwMode="auto">
          <a:xfrm>
            <a:off x="2147483647" y="1728073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2" name="Rectangle 168"/>
          <p:cNvSpPr>
            <a:spLocks noChangeArrowheads="1"/>
          </p:cNvSpPr>
          <p:nvPr/>
        </p:nvSpPr>
        <p:spPr bwMode="auto">
          <a:xfrm>
            <a:off x="2147483647" y="1728073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Quality (QMS)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3" name="Rectangle 169"/>
          <p:cNvSpPr>
            <a:spLocks noChangeArrowheads="1"/>
          </p:cNvSpPr>
          <p:nvPr/>
        </p:nvSpPr>
        <p:spPr bwMode="auto">
          <a:xfrm>
            <a:off x="7996110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ISO 14001 - Environment (EMS)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4" name="Rectangle 170"/>
          <p:cNvSpPr>
            <a:spLocks noChangeArrowheads="1"/>
          </p:cNvSpPr>
          <p:nvPr/>
        </p:nvSpPr>
        <p:spPr bwMode="auto">
          <a:xfrm>
            <a:off x="7996110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OHSAS 18001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5" name="Rectangle 171"/>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6" name="Rectangle 172"/>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Health &amp; Safety (SMS)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7" name="Rectangle 173"/>
          <p:cNvSpPr>
            <a:spLocks noChangeArrowheads="1"/>
          </p:cNvSpPr>
          <p:nvPr/>
        </p:nvSpPr>
        <p:spPr bwMode="auto">
          <a:xfrm>
            <a:off x="474075125" y="534889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Quality Management 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8" name="Rectangle 174"/>
          <p:cNvSpPr>
            <a:spLocks noChangeArrowheads="1"/>
          </p:cNvSpPr>
          <p:nvPr/>
        </p:nvSpPr>
        <p:spPr bwMode="auto">
          <a:xfrm>
            <a:off x="2147483647" y="534889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rinciples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99" name="Rectangle 175"/>
          <p:cNvSpPr>
            <a:spLocks noChangeArrowheads="1"/>
          </p:cNvSpPr>
          <p:nvPr/>
        </p:nvSpPr>
        <p:spPr bwMode="auto">
          <a:xfrm>
            <a:off x="490729588" y="1510998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00" name="Rectangle 176"/>
          <p:cNvSpPr>
            <a:spLocks noChangeArrowheads="1"/>
          </p:cNvSpPr>
          <p:nvPr/>
        </p:nvSpPr>
        <p:spPr bwMode="auto">
          <a:xfrm>
            <a:off x="819740550" y="1537531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Customer focus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01" name="Rectangle 177"/>
          <p:cNvSpPr>
            <a:spLocks noChangeArrowheads="1"/>
          </p:cNvSpPr>
          <p:nvPr/>
        </p:nvSpPr>
        <p:spPr bwMode="auto">
          <a:xfrm>
            <a:off x="490729588" y="1864693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02" name="Rectangle 178"/>
          <p:cNvSpPr>
            <a:spLocks noChangeArrowheads="1"/>
          </p:cNvSpPr>
          <p:nvPr/>
        </p:nvSpPr>
        <p:spPr bwMode="auto">
          <a:xfrm>
            <a:off x="819740550" y="189123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Leaders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03" name="Rectangle 179"/>
          <p:cNvSpPr>
            <a:spLocks noChangeArrowheads="1"/>
          </p:cNvSpPr>
          <p:nvPr/>
        </p:nvSpPr>
        <p:spPr bwMode="auto">
          <a:xfrm>
            <a:off x="1523566613" y="189123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hip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04" name="Rectangle 180"/>
          <p:cNvSpPr>
            <a:spLocks noChangeArrowheads="1"/>
          </p:cNvSpPr>
          <p:nvPr/>
        </p:nvSpPr>
        <p:spPr bwMode="auto">
          <a:xfrm>
            <a:off x="490729588" y="221840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05" name="Rectangle 181"/>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Involvement of people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06" name="Rectangle 182"/>
          <p:cNvSpPr>
            <a:spLocks noChangeArrowheads="1"/>
          </p:cNvSpPr>
          <p:nvPr/>
        </p:nvSpPr>
        <p:spPr bwMode="auto">
          <a:xfrm>
            <a:off x="490729588" y="2572115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07" name="Rectangle 183"/>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Process appr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08" name="Rectangle 184"/>
          <p:cNvSpPr>
            <a:spLocks noChangeArrowheads="1"/>
          </p:cNvSpPr>
          <p:nvPr/>
        </p:nvSpPr>
        <p:spPr bwMode="auto">
          <a:xfrm>
            <a:off x="1966409263"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oach</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09" name="Rectangle 185"/>
          <p:cNvSpPr>
            <a:spLocks noChangeArrowheads="1"/>
          </p:cNvSpPr>
          <p:nvPr/>
        </p:nvSpPr>
        <p:spPr bwMode="auto">
          <a:xfrm>
            <a:off x="490729588" y="2925810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10" name="Rectangle 186"/>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System appr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11" name="Rectangle 187"/>
          <p:cNvSpPr>
            <a:spLocks noChangeArrowheads="1"/>
          </p:cNvSpPr>
          <p:nvPr/>
        </p:nvSpPr>
        <p:spPr bwMode="auto">
          <a:xfrm>
            <a:off x="19115786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oach to management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12" name="Rectangle 188"/>
          <p:cNvSpPr>
            <a:spLocks noChangeArrowheads="1"/>
          </p:cNvSpPr>
          <p:nvPr/>
        </p:nvSpPr>
        <p:spPr bwMode="auto">
          <a:xfrm>
            <a:off x="490729588" y="327952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13" name="Rectangle 189"/>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Continual improvement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14" name="Rectangle 190"/>
          <p:cNvSpPr>
            <a:spLocks noChangeArrowheads="1"/>
          </p:cNvSpPr>
          <p:nvPr/>
        </p:nvSpPr>
        <p:spPr bwMode="auto">
          <a:xfrm>
            <a:off x="490729588" y="363321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15" name="Rectangle 191"/>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Factual approac</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16" name="Rectangle 192"/>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h to deci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17" name="Rectangle 193"/>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sion-making</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18" name="Rectangle 194"/>
          <p:cNvSpPr>
            <a:spLocks noChangeArrowheads="1"/>
          </p:cNvSpPr>
          <p:nvPr/>
        </p:nvSpPr>
        <p:spPr bwMode="auto">
          <a:xfrm>
            <a:off x="4907295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19" name="Rectangle 195"/>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Mutually benefici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0" name="Rectangle 196"/>
          <p:cNvSpPr>
            <a:spLocks noChangeArrowheads="1"/>
          </p:cNvSpPr>
          <p:nvPr/>
        </p:nvSpPr>
        <p:spPr bwMode="auto">
          <a:xfrm>
            <a:off x="226972813"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al supplier relations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1" name="Rectangle 197"/>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hips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2" name="Rectangle 198"/>
          <p:cNvSpPr>
            <a:spLocks noChangeArrowheads="1"/>
          </p:cNvSpPr>
          <p:nvPr/>
        </p:nvSpPr>
        <p:spPr bwMode="auto">
          <a:xfrm>
            <a:off x="424097450" y="12481385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3" name="Rectangle 199"/>
          <p:cNvSpPr>
            <a:spLocks noChangeArrowheads="1"/>
          </p:cNvSpPr>
          <p:nvPr/>
        </p:nvSpPr>
        <p:spPr bwMode="auto">
          <a:xfrm>
            <a:off x="60665042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4" name="Rectangle 200"/>
          <p:cNvSpPr>
            <a:spLocks noChangeArrowheads="1"/>
          </p:cNvSpPr>
          <p:nvPr/>
        </p:nvSpPr>
        <p:spPr bwMode="auto">
          <a:xfrm>
            <a:off x="76976922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F</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5" name="Rectangle 201"/>
          <p:cNvSpPr>
            <a:spLocks noChangeArrowheads="1"/>
          </p:cNvSpPr>
          <p:nvPr/>
        </p:nvSpPr>
        <p:spPr bwMode="auto">
          <a:xfrm>
            <a:off x="88776492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6" name="Rectangle 202"/>
          <p:cNvSpPr>
            <a:spLocks noChangeArrowheads="1"/>
          </p:cNvSpPr>
          <p:nvPr/>
        </p:nvSpPr>
        <p:spPr bwMode="auto">
          <a:xfrm>
            <a:off x="95301117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7" name="Rectangle 203"/>
          <p:cNvSpPr>
            <a:spLocks noChangeArrowheads="1"/>
          </p:cNvSpPr>
          <p:nvPr/>
        </p:nvSpPr>
        <p:spPr bwMode="auto">
          <a:xfrm>
            <a:off x="12223750"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8" name="Rectangle 204"/>
          <p:cNvSpPr>
            <a:spLocks noChangeArrowheads="1"/>
          </p:cNvSpPr>
          <p:nvPr/>
        </p:nvSpPr>
        <p:spPr bwMode="auto">
          <a:xfrm>
            <a:off x="144999392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oce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29" name="Rectangle 205"/>
          <p:cNvSpPr>
            <a:spLocks noChangeArrowheads="1"/>
          </p:cNvSpPr>
          <p:nvPr/>
        </p:nvSpPr>
        <p:spPr bwMode="auto">
          <a:xfrm>
            <a:off x="1764423700"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0" name="Rectangle 206"/>
          <p:cNvSpPr>
            <a:spLocks noChangeArrowheads="1"/>
          </p:cNvSpPr>
          <p:nvPr/>
        </p:nvSpPr>
        <p:spPr bwMode="auto">
          <a:xfrm>
            <a:off x="1872010163"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ur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1" name="Rectangle 207"/>
          <p:cNvSpPr>
            <a:spLocks noChangeArrowheads="1"/>
          </p:cNvSpPr>
          <p:nvPr/>
        </p:nvSpPr>
        <p:spPr bwMode="auto">
          <a:xfrm>
            <a:off x="2045538200"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es to 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2" name="Rectangle 208"/>
          <p:cNvSpPr>
            <a:spLocks noChangeArrowheads="1"/>
          </p:cNvSpPr>
          <p:nvPr/>
        </p:nvSpPr>
        <p:spPr bwMode="auto">
          <a:xfrm>
            <a:off x="2147483647"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oces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3" name="Rectangle 209"/>
          <p:cNvSpPr>
            <a:spLocks noChangeArrowheads="1"/>
          </p:cNvSpPr>
          <p:nvPr/>
        </p:nvSpPr>
        <p:spPr bwMode="auto">
          <a:xfrm>
            <a:off x="2147483647"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4" name="Rectangle 210"/>
          <p:cNvSpPr>
            <a:spLocks noChangeArrowheads="1"/>
          </p:cNvSpPr>
          <p:nvPr/>
        </p:nvSpPr>
        <p:spPr bwMode="auto">
          <a:xfrm>
            <a:off x="2147483647"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5" name="Rectangle 211"/>
          <p:cNvSpPr>
            <a:spLocks noChangeArrowheads="1"/>
          </p:cNvSpPr>
          <p:nvPr/>
        </p:nvSpPr>
        <p:spPr bwMode="auto">
          <a:xfrm>
            <a:off x="606650425" y="15884572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Identify processes needed for the QMS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6" name="Rectangle 212"/>
          <p:cNvSpPr>
            <a:spLocks noChangeArrowheads="1"/>
          </p:cNvSpPr>
          <p:nvPr/>
        </p:nvSpPr>
        <p:spPr bwMode="auto">
          <a:xfrm>
            <a:off x="606650425" y="19736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Demonstr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7" name="Rectangle 213"/>
          <p:cNvSpPr>
            <a:spLocks noChangeArrowheads="1"/>
          </p:cNvSpPr>
          <p:nvPr/>
        </p:nvSpPr>
        <p:spPr bwMode="auto">
          <a:xfrm>
            <a:off x="1449993925" y="19736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ate the abil</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8" name="Rectangle 214"/>
          <p:cNvSpPr>
            <a:spLocks noChangeArrowheads="1"/>
          </p:cNvSpPr>
          <p:nvPr/>
        </p:nvSpPr>
        <p:spPr bwMode="auto">
          <a:xfrm>
            <a:off x="2147483647" y="19736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ity of processes to achie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39" name="Rectangle 215"/>
          <p:cNvSpPr>
            <a:spLocks noChangeArrowheads="1"/>
          </p:cNvSpPr>
          <p:nvPr/>
        </p:nvSpPr>
        <p:spPr bwMode="auto">
          <a:xfrm>
            <a:off x="2147483647" y="19736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ve planned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0" name="Rectangle 216"/>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results and monito</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1" name="Rectangle 217"/>
          <p:cNvSpPr>
            <a:spLocks noChangeArrowheads="1"/>
          </p:cNvSpPr>
          <p:nvPr/>
        </p:nvSpPr>
        <p:spPr bwMode="auto">
          <a:xfrm>
            <a:off x="21982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 measur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2" name="Rectangle 218"/>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 analy</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3" name="Rectangle 219"/>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ze and impr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4" name="Rectangle 220"/>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ove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5" name="Rectangle 221"/>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them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6" name="Rectangle 222"/>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Develop infor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7" name="Rectangle 223"/>
          <p:cNvSpPr>
            <a:spLocks noChangeArrowheads="1"/>
          </p:cNvSpPr>
          <p:nvPr/>
        </p:nvSpPr>
        <p:spPr bwMode="auto">
          <a:xfrm>
            <a:off x="1754014463"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mation on ch</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8" name="Rectangle 224"/>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aracteristics and tr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49" name="Rectangle 225"/>
          <p:cNvSpPr>
            <a:spLocks noChangeArrowheads="1"/>
          </p:cNvSpPr>
          <p:nvPr/>
        </p:nvSpPr>
        <p:spPr bwMode="auto">
          <a:xfrm>
            <a:off x="446035113"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ends of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50" name="Rectangle 226"/>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processes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51" name="Rectangle 227"/>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Top managem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52" name="Rectangle 228"/>
          <p:cNvSpPr>
            <a:spLocks noChangeArrowheads="1"/>
          </p:cNvSpPr>
          <p:nvPr/>
        </p:nvSpPr>
        <p:spPr bwMode="auto">
          <a:xfrm>
            <a:off x="186021503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ent to review process performanc</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53" name="Rectangle 229"/>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 and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54" name="Rectangle 230"/>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improve effecti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55" name="Rectangle 231"/>
          <p:cNvSpPr>
            <a:spLocks noChangeArrowheads="1"/>
          </p:cNvSpPr>
          <p:nvPr/>
        </p:nvSpPr>
        <p:spPr bwMode="auto">
          <a:xfrm>
            <a:off x="18734024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veness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56" name="Rectangle 232"/>
          <p:cNvSpPr>
            <a:spLocks noChangeArrowheads="1"/>
          </p:cNvSpPr>
          <p:nvPr/>
        </p:nvSpPr>
        <p:spPr bwMode="auto">
          <a:xfrm>
            <a:off x="1565217850" y="4839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Process approach</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57" name="Rectangle 233"/>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58" name="Rectangle 234"/>
          <p:cNvSpPr>
            <a:spLocks noChangeArrowheads="1"/>
          </p:cNvSpPr>
          <p:nvPr/>
        </p:nvSpPr>
        <p:spPr bwMode="auto">
          <a:xfrm>
            <a:off x="1046024388" y="3495532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59" name="Rectangle 235"/>
          <p:cNvSpPr>
            <a:spLocks noChangeArrowheads="1"/>
          </p:cNvSpPr>
          <p:nvPr/>
        </p:nvSpPr>
        <p:spPr bwMode="auto">
          <a:xfrm>
            <a:off x="1216774300" y="3643677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OHS Policy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0" name="Rectangle 236"/>
          <p:cNvSpPr>
            <a:spLocks noChangeArrowheads="1"/>
          </p:cNvSpPr>
          <p:nvPr/>
        </p:nvSpPr>
        <p:spPr bwMode="auto">
          <a:xfrm>
            <a:off x="1046024388" y="770855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1" name="Rectangle 237"/>
          <p:cNvSpPr>
            <a:spLocks noChangeArrowheads="1"/>
          </p:cNvSpPr>
          <p:nvPr/>
        </p:nvSpPr>
        <p:spPr bwMode="auto">
          <a:xfrm>
            <a:off x="1216774300" y="78566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Risk assessment and risk co</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2" name="Rectangle 238"/>
          <p:cNvSpPr>
            <a:spLocks noChangeArrowheads="1"/>
          </p:cNvSpPr>
          <p:nvPr/>
        </p:nvSpPr>
        <p:spPr bwMode="auto">
          <a:xfrm>
            <a:off x="2147483647" y="78566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ntrol</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3" name="Rectangle 239"/>
          <p:cNvSpPr>
            <a:spLocks noChangeArrowheads="1"/>
          </p:cNvSpPr>
          <p:nvPr/>
        </p:nvSpPr>
        <p:spPr bwMode="auto">
          <a:xfrm>
            <a:off x="1046024388" y="1192158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4" name="Rectangle 240"/>
          <p:cNvSpPr>
            <a:spLocks noChangeArrowheads="1"/>
          </p:cNvSpPr>
          <p:nvPr/>
        </p:nvSpPr>
        <p:spPr bwMode="auto">
          <a:xfrm>
            <a:off x="1216774300" y="1206973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Environmental Impact Assessm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5" name="Rectangle 241"/>
          <p:cNvSpPr>
            <a:spLocks noChangeArrowheads="1"/>
          </p:cNvSpPr>
          <p:nvPr/>
        </p:nvSpPr>
        <p:spPr bwMode="auto">
          <a:xfrm>
            <a:off x="2147483647" y="1206973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6" name="Rectangle 242"/>
          <p:cNvSpPr>
            <a:spLocks noChangeArrowheads="1"/>
          </p:cNvSpPr>
          <p:nvPr/>
        </p:nvSpPr>
        <p:spPr bwMode="auto">
          <a:xfrm>
            <a:off x="1046024388" y="1612531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7" name="Rectangle 243"/>
          <p:cNvSpPr>
            <a:spLocks noChangeArrowheads="1"/>
          </p:cNvSpPr>
          <p:nvPr/>
        </p:nvSpPr>
        <p:spPr bwMode="auto">
          <a:xfrm>
            <a:off x="1216774300" y="162734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Identify applicable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8" name="Rectangle 244"/>
          <p:cNvSpPr>
            <a:spLocks noChangeArrowheads="1"/>
          </p:cNvSpPr>
          <p:nvPr/>
        </p:nvSpPr>
        <p:spPr bwMode="auto">
          <a:xfrm>
            <a:off x="2147483647" y="162734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Legal and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69" name="Rectangle 245"/>
          <p:cNvSpPr>
            <a:spLocks noChangeArrowheads="1"/>
          </p:cNvSpPr>
          <p:nvPr/>
        </p:nvSpPr>
        <p:spPr bwMode="auto">
          <a:xfrm>
            <a:off x="2147483647" y="162734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other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70" name="Rectangle 246"/>
          <p:cNvSpPr>
            <a:spLocks noChangeArrowheads="1"/>
          </p:cNvSpPr>
          <p:nvPr/>
        </p:nvSpPr>
        <p:spPr bwMode="auto">
          <a:xfrm>
            <a:off x="1216774300" y="19171586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requireme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71" name="Rectangle 247"/>
          <p:cNvSpPr>
            <a:spLocks noChangeArrowheads="1"/>
          </p:cNvSpPr>
          <p:nvPr/>
        </p:nvSpPr>
        <p:spPr bwMode="auto">
          <a:xfrm>
            <a:off x="2147483647" y="19171586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nts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72" name="Rectangle 248"/>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73" name="Rectangle 249"/>
          <p:cNvSpPr>
            <a:spLocks noChangeArrowheads="1"/>
          </p:cNvSpPr>
          <p:nvPr/>
        </p:nvSpPr>
        <p:spPr bwMode="auto">
          <a:xfrm>
            <a:off x="12709159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Objectives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74" name="Rectangle 250"/>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75" name="Rectangle 251"/>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OHS Managemen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76" name="Rectangle 252"/>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 Program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77" name="Rectangle 253"/>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78" name="Rectangle 254"/>
          <p:cNvSpPr>
            <a:spLocks noChangeArrowheads="1"/>
          </p:cNvSpPr>
          <p:nvPr/>
        </p:nvSpPr>
        <p:spPr bwMode="auto">
          <a:xfrm>
            <a:off x="1046024388" y="324513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79" name="Rectangle 255"/>
          <p:cNvSpPr>
            <a:spLocks noChangeArrowheads="1"/>
          </p:cNvSpPr>
          <p:nvPr/>
        </p:nvSpPr>
        <p:spPr bwMode="auto">
          <a:xfrm>
            <a:off x="1216774300" y="3180127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Structure and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80" name="Rectangle 256"/>
          <p:cNvSpPr>
            <a:spLocks noChangeArrowheads="1"/>
          </p:cNvSpPr>
          <p:nvPr/>
        </p:nvSpPr>
        <p:spPr bwMode="auto">
          <a:xfrm>
            <a:off x="2147483647" y="3180127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Resp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81" name="Rectangle 257"/>
          <p:cNvSpPr>
            <a:spLocks noChangeArrowheads="1"/>
          </p:cNvSpPr>
          <p:nvPr/>
        </p:nvSpPr>
        <p:spPr bwMode="auto">
          <a:xfrm>
            <a:off x="2147483647" y="3180127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onsibilities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82" name="Rectangle 258"/>
          <p:cNvSpPr>
            <a:spLocks noChangeArrowheads="1"/>
          </p:cNvSpPr>
          <p:nvPr/>
        </p:nvSpPr>
        <p:spPr bwMode="auto">
          <a:xfrm>
            <a:off x="1046024388" y="3666442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83" name="Rectangle 259"/>
          <p:cNvSpPr>
            <a:spLocks noChangeArrowheads="1"/>
          </p:cNvSpPr>
          <p:nvPr/>
        </p:nvSpPr>
        <p:spPr bwMode="auto">
          <a:xfrm>
            <a:off x="1216774300" y="36014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Appointment of managemen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84" name="Rectangle 260"/>
          <p:cNvSpPr>
            <a:spLocks noChangeArrowheads="1"/>
          </p:cNvSpPr>
          <p:nvPr/>
        </p:nvSpPr>
        <p:spPr bwMode="auto">
          <a:xfrm>
            <a:off x="2147483647" y="36014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85" name="Rectangle 261"/>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represen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86" name="Rectangle 262"/>
          <p:cNvSpPr>
            <a:spLocks noChangeArrowheads="1"/>
          </p:cNvSpPr>
          <p:nvPr/>
        </p:nvSpPr>
        <p:spPr bwMode="auto">
          <a:xfrm>
            <a:off x="20379070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tative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87" name="Rectangle 263"/>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88" name="Rectangle 264"/>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Training, aw</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89" name="Rectangle 265"/>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areness and competence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90" name="Rectangle 266"/>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91" name="Rectangle 267"/>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Consultat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92" name="Rectangle 268"/>
          <p:cNvSpPr>
            <a:spLocks noChangeArrowheads="1"/>
          </p:cNvSpPr>
          <p:nvPr/>
        </p:nvSpPr>
        <p:spPr bwMode="auto">
          <a:xfrm>
            <a:off x="21121766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ion and communication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93" name="Rectangle 269"/>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94" name="Rectangle 270"/>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Documentation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95" name="Rectangle 271"/>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17</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96" name="Rectangle 272"/>
          <p:cNvSpPr>
            <a:spLocks noChangeArrowheads="1"/>
          </p:cNvSpPr>
          <p:nvPr/>
        </p:nvSpPr>
        <p:spPr bwMode="auto">
          <a:xfrm>
            <a:off x="2147483647" y="1369304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IMS POLICY</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97" name="Rectangle 273"/>
          <p:cNvSpPr>
            <a:spLocks noChangeArrowheads="1"/>
          </p:cNvSpPr>
          <p:nvPr/>
        </p:nvSpPr>
        <p:spPr bwMode="auto">
          <a:xfrm>
            <a:off x="2147483647" y="15970837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&amp;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98" name="Rectangle 274"/>
          <p:cNvSpPr>
            <a:spLocks noChangeArrowheads="1"/>
          </p:cNvSpPr>
          <p:nvPr/>
        </p:nvSpPr>
        <p:spPr bwMode="auto">
          <a:xfrm>
            <a:off x="2147483647" y="1823932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MANUAL</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99" name="Rectangle 275"/>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IMS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00" name="Rectangle 276"/>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PROCEDURES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01" name="Rectangle 277"/>
          <p:cNvSpPr>
            <a:spLocks noChangeArrowheads="1"/>
          </p:cNvSpPr>
          <p:nvPr/>
        </p:nvSpPr>
        <p:spPr bwMode="auto">
          <a:xfrm>
            <a:off x="6739778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STATUTORY ACTS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02" name="Rectangle 278"/>
          <p:cNvSpPr>
            <a:spLocks noChangeArrowheads="1"/>
          </p:cNvSpPr>
          <p:nvPr/>
        </p:nvSpPr>
        <p:spPr bwMode="auto">
          <a:xfrm>
            <a:off x="6739778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REFER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03" name="Rectangle 279"/>
          <p:cNvSpPr>
            <a:spLocks noChangeArrowheads="1"/>
          </p:cNvSpPr>
          <p:nvPr/>
        </p:nvSpPr>
        <p:spPr bwMode="auto">
          <a:xfrm>
            <a:off x="119039957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ENCE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04" name="Rectangle 280"/>
          <p:cNvSpPr>
            <a:spLocks noChangeArrowheads="1"/>
          </p:cNvSpPr>
          <p:nvPr/>
        </p:nvSpPr>
        <p:spPr bwMode="auto">
          <a:xfrm>
            <a:off x="6739778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STANDARDS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05" name="Rectangle 281"/>
          <p:cNvSpPr>
            <a:spLocks noChangeArrowheads="1"/>
          </p:cNvSpPr>
          <p:nvPr/>
        </p:nvSpPr>
        <p:spPr bwMode="auto">
          <a:xfrm>
            <a:off x="226972813" y="3535981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Risk Inventory, Risk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06" name="Rectangle 282"/>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Control Plans &amp;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07" name="Rectangle 283"/>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Significant aspects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08" name="Rectangle 284"/>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RECORDS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09" name="Rectangle 285"/>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10" name="Rectangle 286"/>
          <p:cNvSpPr>
            <a:spLocks noChangeArrowheads="1"/>
          </p:cNvSpPr>
          <p:nvPr/>
        </p:nvSpPr>
        <p:spPr bwMode="auto">
          <a:xfrm>
            <a:off x="2147483647" y="4908121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FORMS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11" name="Rectangle 287"/>
          <p:cNvSpPr>
            <a:spLocks noChangeArrowheads="1"/>
          </p:cNvSpPr>
          <p:nvPr/>
        </p:nvSpPr>
        <p:spPr bwMode="auto">
          <a:xfrm>
            <a:off x="916220863" y="394147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IMS Documents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12" name="Rectangle 288"/>
          <p:cNvSpPr>
            <a:spLocks noChangeArrowheads="1"/>
          </p:cNvSpPr>
          <p:nvPr/>
        </p:nvSpPr>
        <p:spPr bwMode="auto">
          <a:xfrm>
            <a:off x="2147483647" y="394147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Structure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13" name="Rectangle 289">
            <a:hlinkClick r:id="rId2" tooltip="Page 30"/>
          </p:cNvPr>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14" name="Rectangle 290"/>
          <p:cNvSpPr>
            <a:spLocks noChangeArrowheads="1"/>
          </p:cNvSpPr>
          <p:nvPr/>
        </p:nvSpPr>
        <p:spPr bwMode="auto">
          <a:xfrm>
            <a:off x="1792190663" y="1420079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WELCOME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15" name="Rectangle 291"/>
          <p:cNvSpPr>
            <a:spLocks noChangeArrowheads="1"/>
          </p:cNvSpPr>
          <p:nvPr/>
        </p:nvSpPr>
        <p:spPr bwMode="auto">
          <a:xfrm>
            <a:off x="732283588" y="2483977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Briefing on 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16" name="Rectangle 292"/>
          <p:cNvSpPr>
            <a:spLocks noChangeArrowheads="1"/>
          </p:cNvSpPr>
          <p:nvPr/>
        </p:nvSpPr>
        <p:spPr bwMode="auto">
          <a:xfrm>
            <a:off x="2147483647" y="2483977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SO 9001, ISO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17" name="Rectangle 293"/>
          <p:cNvSpPr>
            <a:spLocks noChangeArrowheads="1"/>
          </p:cNvSpPr>
          <p:nvPr/>
        </p:nvSpPr>
        <p:spPr bwMode="auto">
          <a:xfrm>
            <a:off x="8849868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14001 &amp; OHSAS 18001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18" name="Rectangle 294"/>
          <p:cNvSpPr>
            <a:spLocks noChangeArrowheads="1"/>
          </p:cNvSpPr>
          <p:nvPr/>
        </p:nvSpPr>
        <p:spPr bwMode="auto">
          <a:xfrm>
            <a:off x="16068611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requirements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19" name="Rectangle 295"/>
          <p:cNvSpPr>
            <a:spLocks noChangeArrowheads="1"/>
          </p:cNvSpPr>
          <p:nvPr/>
        </p:nvSpPr>
        <p:spPr bwMode="auto">
          <a:xfrm>
            <a:off x="2147483647" y="1296787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Going for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20" name="Rectangle 296"/>
          <p:cNvSpPr>
            <a:spLocks noChangeArrowheads="1"/>
          </p:cNvSpPr>
          <p:nvPr/>
        </p:nvSpPr>
        <p:spPr bwMode="auto">
          <a:xfrm>
            <a:off x="2463800" y="16727185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ISO 9001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21" name="Rectangle 297"/>
          <p:cNvSpPr>
            <a:spLocks noChangeArrowheads="1"/>
          </p:cNvSpPr>
          <p:nvPr/>
        </p:nvSpPr>
        <p:spPr bwMode="auto">
          <a:xfrm>
            <a:off x="2147483647" y="20477210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ISO 14001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22" name="Rectangle 298"/>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OHSAS 18001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23" name="Rectangle 299"/>
          <p:cNvSpPr>
            <a:spLocks noChangeArrowheads="1"/>
          </p:cNvSpPr>
          <p:nvPr/>
        </p:nvSpPr>
        <p:spPr bwMode="auto">
          <a:xfrm>
            <a:off x="124176313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Quality, Environment, Health &amp;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24" name="Rectangle 300"/>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Safety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25" name="Rectangle 301"/>
          <p:cNvSpPr>
            <a:spLocks noChangeArrowheads="1"/>
          </p:cNvSpPr>
          <p:nvPr/>
        </p:nvSpPr>
        <p:spPr bwMode="auto">
          <a:xfrm>
            <a:off x="235996163" y="3109769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Certification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26" name="Rectangle 302"/>
          <p:cNvSpPr>
            <a:spLocks noChangeArrowheads="1"/>
          </p:cNvSpPr>
          <p:nvPr/>
        </p:nvSpPr>
        <p:spPr bwMode="auto">
          <a:xfrm>
            <a:off x="789898725"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27" name="Rectangle 303"/>
          <p:cNvSpPr>
            <a:spLocks noChangeArrowheads="1"/>
          </p:cNvSpPr>
          <p:nvPr/>
        </p:nvSpPr>
        <p:spPr bwMode="auto">
          <a:xfrm>
            <a:off x="1184148000"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28" name="Rectangle 304"/>
          <p:cNvSpPr>
            <a:spLocks noChangeArrowheads="1"/>
          </p:cNvSpPr>
          <p:nvPr/>
        </p:nvSpPr>
        <p:spPr bwMode="auto">
          <a:xfrm>
            <a:off x="1369477513"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29" name="Rectangle 305"/>
          <p:cNvSpPr>
            <a:spLocks noChangeArrowheads="1"/>
          </p:cNvSpPr>
          <p:nvPr/>
        </p:nvSpPr>
        <p:spPr bwMode="auto">
          <a:xfrm>
            <a:off x="1431250313"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ntegrated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0" name="Rectangle 306"/>
          <p:cNvSpPr>
            <a:spLocks noChangeArrowheads="1"/>
          </p:cNvSpPr>
          <p:nvPr/>
        </p:nvSpPr>
        <p:spPr bwMode="auto">
          <a:xfrm>
            <a:off x="2147483647"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1" name="Rectangle 307"/>
          <p:cNvSpPr>
            <a:spLocks noChangeArrowheads="1"/>
          </p:cNvSpPr>
          <p:nvPr/>
        </p:nvSpPr>
        <p:spPr bwMode="auto">
          <a:xfrm>
            <a:off x="2147483647"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anagement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2" name="Rectangle 308"/>
          <p:cNvSpPr>
            <a:spLocks noChangeArrowheads="1"/>
          </p:cNvSpPr>
          <p:nvPr/>
        </p:nvSpPr>
        <p:spPr bwMode="auto">
          <a:xfrm>
            <a:off x="2147483647"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3" name="Rectangle 309"/>
          <p:cNvSpPr>
            <a:spLocks noChangeArrowheads="1"/>
          </p:cNvSpPr>
          <p:nvPr/>
        </p:nvSpPr>
        <p:spPr bwMode="auto">
          <a:xfrm>
            <a:off x="2147483647" y="699363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ystem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4" name="Rectangle 310"/>
          <p:cNvSpPr>
            <a:spLocks noChangeArrowheads="1"/>
          </p:cNvSpPr>
          <p:nvPr/>
        </p:nvSpPr>
        <p:spPr bwMode="auto">
          <a:xfrm>
            <a:off x="799611050" y="1728073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ISO 9001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5" name="Rectangle 311"/>
          <p:cNvSpPr>
            <a:spLocks noChangeArrowheads="1"/>
          </p:cNvSpPr>
          <p:nvPr/>
        </p:nvSpPr>
        <p:spPr bwMode="auto">
          <a:xfrm>
            <a:off x="2147483647" y="1728073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6" name="Rectangle 312"/>
          <p:cNvSpPr>
            <a:spLocks noChangeArrowheads="1"/>
          </p:cNvSpPr>
          <p:nvPr/>
        </p:nvSpPr>
        <p:spPr bwMode="auto">
          <a:xfrm>
            <a:off x="2147483647" y="1728073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Quality (QMS)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7" name="Rectangle 313"/>
          <p:cNvSpPr>
            <a:spLocks noChangeArrowheads="1"/>
          </p:cNvSpPr>
          <p:nvPr/>
        </p:nvSpPr>
        <p:spPr bwMode="auto">
          <a:xfrm>
            <a:off x="7996110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ISO 14001 - Environment (EMS)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8" name="Rectangle 314"/>
          <p:cNvSpPr>
            <a:spLocks noChangeArrowheads="1"/>
          </p:cNvSpPr>
          <p:nvPr/>
        </p:nvSpPr>
        <p:spPr bwMode="auto">
          <a:xfrm>
            <a:off x="7996110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OHSAS 18001</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39" name="Rectangle 315"/>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40" name="Rectangle 316"/>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pitchFamily="34" charset="0"/>
                <a:cs typeface="Arial" pitchFamily="34" charset="0"/>
              </a:rPr>
              <a:t>Health &amp; Safety (SMS)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41" name="Rectangle 317"/>
          <p:cNvSpPr>
            <a:spLocks noChangeArrowheads="1"/>
          </p:cNvSpPr>
          <p:nvPr/>
        </p:nvSpPr>
        <p:spPr bwMode="auto">
          <a:xfrm>
            <a:off x="474075125" y="534889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Quality Management 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42" name="Rectangle 318"/>
          <p:cNvSpPr>
            <a:spLocks noChangeArrowheads="1"/>
          </p:cNvSpPr>
          <p:nvPr/>
        </p:nvSpPr>
        <p:spPr bwMode="auto">
          <a:xfrm>
            <a:off x="2147483647" y="534889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rinciples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43" name="Rectangle 319"/>
          <p:cNvSpPr>
            <a:spLocks noChangeArrowheads="1"/>
          </p:cNvSpPr>
          <p:nvPr/>
        </p:nvSpPr>
        <p:spPr bwMode="auto">
          <a:xfrm>
            <a:off x="490729588" y="1510998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44" name="Rectangle 320"/>
          <p:cNvSpPr>
            <a:spLocks noChangeArrowheads="1"/>
          </p:cNvSpPr>
          <p:nvPr/>
        </p:nvSpPr>
        <p:spPr bwMode="auto">
          <a:xfrm>
            <a:off x="819740550" y="1537531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Customer focus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45" name="Rectangle 321"/>
          <p:cNvSpPr>
            <a:spLocks noChangeArrowheads="1"/>
          </p:cNvSpPr>
          <p:nvPr/>
        </p:nvSpPr>
        <p:spPr bwMode="auto">
          <a:xfrm>
            <a:off x="490729588" y="1864693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46" name="Rectangle 322"/>
          <p:cNvSpPr>
            <a:spLocks noChangeArrowheads="1"/>
          </p:cNvSpPr>
          <p:nvPr/>
        </p:nvSpPr>
        <p:spPr bwMode="auto">
          <a:xfrm>
            <a:off x="819740550" y="189123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Leaders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47" name="Rectangle 323"/>
          <p:cNvSpPr>
            <a:spLocks noChangeArrowheads="1"/>
          </p:cNvSpPr>
          <p:nvPr/>
        </p:nvSpPr>
        <p:spPr bwMode="auto">
          <a:xfrm>
            <a:off x="1523566613" y="189123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hip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48" name="Rectangle 324"/>
          <p:cNvSpPr>
            <a:spLocks noChangeArrowheads="1"/>
          </p:cNvSpPr>
          <p:nvPr/>
        </p:nvSpPr>
        <p:spPr bwMode="auto">
          <a:xfrm>
            <a:off x="490729588" y="221840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49" name="Rectangle 325"/>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Involvement of people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50" name="Rectangle 326"/>
          <p:cNvSpPr>
            <a:spLocks noChangeArrowheads="1"/>
          </p:cNvSpPr>
          <p:nvPr/>
        </p:nvSpPr>
        <p:spPr bwMode="auto">
          <a:xfrm>
            <a:off x="490729588" y="2572115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51" name="Rectangle 327"/>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Process appr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52" name="Rectangle 328"/>
          <p:cNvSpPr>
            <a:spLocks noChangeArrowheads="1"/>
          </p:cNvSpPr>
          <p:nvPr/>
        </p:nvSpPr>
        <p:spPr bwMode="auto">
          <a:xfrm>
            <a:off x="1966409263"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oach</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53" name="Rectangle 329"/>
          <p:cNvSpPr>
            <a:spLocks noChangeArrowheads="1"/>
          </p:cNvSpPr>
          <p:nvPr/>
        </p:nvSpPr>
        <p:spPr bwMode="auto">
          <a:xfrm>
            <a:off x="490729588" y="2925810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54" name="Rectangle 330"/>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System appr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55" name="Rectangle 331"/>
          <p:cNvSpPr>
            <a:spLocks noChangeArrowheads="1"/>
          </p:cNvSpPr>
          <p:nvPr/>
        </p:nvSpPr>
        <p:spPr bwMode="auto">
          <a:xfrm>
            <a:off x="19115786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oach to management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56" name="Rectangle 332"/>
          <p:cNvSpPr>
            <a:spLocks noChangeArrowheads="1"/>
          </p:cNvSpPr>
          <p:nvPr/>
        </p:nvSpPr>
        <p:spPr bwMode="auto">
          <a:xfrm>
            <a:off x="490729588" y="327952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57" name="Rectangle 333"/>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Continual improvement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58" name="Rectangle 334"/>
          <p:cNvSpPr>
            <a:spLocks noChangeArrowheads="1"/>
          </p:cNvSpPr>
          <p:nvPr/>
        </p:nvSpPr>
        <p:spPr bwMode="auto">
          <a:xfrm>
            <a:off x="490729588" y="363321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59" name="Rectangle 335"/>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Factual approac</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0" name="Rectangle 336"/>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h to deci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1" name="Rectangle 337"/>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sion-making</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2" name="Rectangle 338"/>
          <p:cNvSpPr>
            <a:spLocks noChangeArrowheads="1"/>
          </p:cNvSpPr>
          <p:nvPr/>
        </p:nvSpPr>
        <p:spPr bwMode="auto">
          <a:xfrm>
            <a:off x="4907295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3" name="Rectangle 339"/>
          <p:cNvSpPr>
            <a:spLocks noChangeArrowheads="1"/>
          </p:cNvSpPr>
          <p:nvPr/>
        </p:nvSpPr>
        <p:spPr bwMode="auto">
          <a:xfrm>
            <a:off x="81974055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Mutually benefici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4" name="Rectangle 340"/>
          <p:cNvSpPr>
            <a:spLocks noChangeArrowheads="1"/>
          </p:cNvSpPr>
          <p:nvPr/>
        </p:nvSpPr>
        <p:spPr bwMode="auto">
          <a:xfrm>
            <a:off x="226972813"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al supplier relations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5" name="Rectangle 341"/>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hips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6" name="Rectangle 342"/>
          <p:cNvSpPr>
            <a:spLocks noChangeArrowheads="1"/>
          </p:cNvSpPr>
          <p:nvPr/>
        </p:nvSpPr>
        <p:spPr bwMode="auto">
          <a:xfrm>
            <a:off x="424097450" y="12481385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7" name="Rectangle 343"/>
          <p:cNvSpPr>
            <a:spLocks noChangeArrowheads="1"/>
          </p:cNvSpPr>
          <p:nvPr/>
        </p:nvSpPr>
        <p:spPr bwMode="auto">
          <a:xfrm>
            <a:off x="60665042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8" name="Rectangle 344"/>
          <p:cNvSpPr>
            <a:spLocks noChangeArrowheads="1"/>
          </p:cNvSpPr>
          <p:nvPr/>
        </p:nvSpPr>
        <p:spPr bwMode="auto">
          <a:xfrm>
            <a:off x="76976922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F</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69" name="Rectangle 345"/>
          <p:cNvSpPr>
            <a:spLocks noChangeArrowheads="1"/>
          </p:cNvSpPr>
          <p:nvPr/>
        </p:nvSpPr>
        <p:spPr bwMode="auto">
          <a:xfrm>
            <a:off x="88776492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70" name="Rectangle 346"/>
          <p:cNvSpPr>
            <a:spLocks noChangeArrowheads="1"/>
          </p:cNvSpPr>
          <p:nvPr/>
        </p:nvSpPr>
        <p:spPr bwMode="auto">
          <a:xfrm>
            <a:off x="95301117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71" name="Rectangle 347"/>
          <p:cNvSpPr>
            <a:spLocks noChangeArrowheads="1"/>
          </p:cNvSpPr>
          <p:nvPr/>
        </p:nvSpPr>
        <p:spPr bwMode="auto">
          <a:xfrm>
            <a:off x="12223750"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72" name="Rectangle 348"/>
          <p:cNvSpPr>
            <a:spLocks noChangeArrowheads="1"/>
          </p:cNvSpPr>
          <p:nvPr/>
        </p:nvSpPr>
        <p:spPr bwMode="auto">
          <a:xfrm>
            <a:off x="1449993925"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oce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73" name="Rectangle 349"/>
          <p:cNvSpPr>
            <a:spLocks noChangeArrowheads="1"/>
          </p:cNvSpPr>
          <p:nvPr/>
        </p:nvSpPr>
        <p:spPr bwMode="auto">
          <a:xfrm>
            <a:off x="1764423700"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74" name="Rectangle 350"/>
          <p:cNvSpPr>
            <a:spLocks noChangeArrowheads="1"/>
          </p:cNvSpPr>
          <p:nvPr/>
        </p:nvSpPr>
        <p:spPr bwMode="auto">
          <a:xfrm>
            <a:off x="1872010163"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ur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75" name="Rectangle 351"/>
          <p:cNvSpPr>
            <a:spLocks noChangeArrowheads="1"/>
          </p:cNvSpPr>
          <p:nvPr/>
        </p:nvSpPr>
        <p:spPr bwMode="auto">
          <a:xfrm>
            <a:off x="2045538200"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es to 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76" name="Rectangle 352"/>
          <p:cNvSpPr>
            <a:spLocks noChangeArrowheads="1"/>
          </p:cNvSpPr>
          <p:nvPr/>
        </p:nvSpPr>
        <p:spPr bwMode="auto">
          <a:xfrm>
            <a:off x="2147483647"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oces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77" name="Rectangle 353"/>
          <p:cNvSpPr>
            <a:spLocks noChangeArrowheads="1"/>
          </p:cNvSpPr>
          <p:nvPr/>
        </p:nvSpPr>
        <p:spPr bwMode="auto">
          <a:xfrm>
            <a:off x="2147483647"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78" name="Rectangle 354"/>
          <p:cNvSpPr>
            <a:spLocks noChangeArrowheads="1"/>
          </p:cNvSpPr>
          <p:nvPr/>
        </p:nvSpPr>
        <p:spPr bwMode="auto">
          <a:xfrm>
            <a:off x="2147483647" y="12041949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79" name="Rectangle 355"/>
          <p:cNvSpPr>
            <a:spLocks noChangeArrowheads="1"/>
          </p:cNvSpPr>
          <p:nvPr/>
        </p:nvSpPr>
        <p:spPr bwMode="auto">
          <a:xfrm>
            <a:off x="606650425" y="15884572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Identify processes needed for the QMS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80" name="Rectangle 356"/>
          <p:cNvSpPr>
            <a:spLocks noChangeArrowheads="1"/>
          </p:cNvSpPr>
          <p:nvPr/>
        </p:nvSpPr>
        <p:spPr bwMode="auto">
          <a:xfrm>
            <a:off x="606650425" y="19736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Demonstr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81" name="Rectangle 357"/>
          <p:cNvSpPr>
            <a:spLocks noChangeArrowheads="1"/>
          </p:cNvSpPr>
          <p:nvPr/>
        </p:nvSpPr>
        <p:spPr bwMode="auto">
          <a:xfrm>
            <a:off x="1449993925" y="19736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ate the abil</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82" name="Rectangle 358"/>
          <p:cNvSpPr>
            <a:spLocks noChangeArrowheads="1"/>
          </p:cNvSpPr>
          <p:nvPr/>
        </p:nvSpPr>
        <p:spPr bwMode="auto">
          <a:xfrm>
            <a:off x="2147483647" y="19736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ity of processes to achie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83" name="Rectangle 359"/>
          <p:cNvSpPr>
            <a:spLocks noChangeArrowheads="1"/>
          </p:cNvSpPr>
          <p:nvPr/>
        </p:nvSpPr>
        <p:spPr bwMode="auto">
          <a:xfrm>
            <a:off x="2147483647" y="197364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ve planned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84" name="Rectangle 360"/>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results and monito</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85" name="Rectangle 361"/>
          <p:cNvSpPr>
            <a:spLocks noChangeArrowheads="1"/>
          </p:cNvSpPr>
          <p:nvPr/>
        </p:nvSpPr>
        <p:spPr bwMode="auto">
          <a:xfrm>
            <a:off x="21982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 measur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86" name="Rectangle 362"/>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 analy</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87" name="Rectangle 363"/>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ze and impr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88" name="Rectangle 364"/>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ove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89" name="Rectangle 365"/>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them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0" name="Rectangle 366"/>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Develop infor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1" name="Rectangle 367"/>
          <p:cNvSpPr>
            <a:spLocks noChangeArrowheads="1"/>
          </p:cNvSpPr>
          <p:nvPr/>
        </p:nvSpPr>
        <p:spPr bwMode="auto">
          <a:xfrm>
            <a:off x="1754014463"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mation on ch</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2" name="Rectangle 368"/>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aracteristics and tr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3" name="Rectangle 369"/>
          <p:cNvSpPr>
            <a:spLocks noChangeArrowheads="1"/>
          </p:cNvSpPr>
          <p:nvPr/>
        </p:nvSpPr>
        <p:spPr bwMode="auto">
          <a:xfrm>
            <a:off x="446035113"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ends of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4" name="Rectangle 370"/>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processes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5" name="Rectangle 371"/>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Top managem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6" name="Rectangle 372"/>
          <p:cNvSpPr>
            <a:spLocks noChangeArrowheads="1"/>
          </p:cNvSpPr>
          <p:nvPr/>
        </p:nvSpPr>
        <p:spPr bwMode="auto">
          <a:xfrm>
            <a:off x="186021503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ent to review process performanc</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7" name="Rectangle 373"/>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 and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8" name="Rectangle 374"/>
          <p:cNvSpPr>
            <a:spLocks noChangeArrowheads="1"/>
          </p:cNvSpPr>
          <p:nvPr/>
        </p:nvSpPr>
        <p:spPr bwMode="auto">
          <a:xfrm>
            <a:off x="60665042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improve effecti</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99" name="Rectangle 375"/>
          <p:cNvSpPr>
            <a:spLocks noChangeArrowheads="1"/>
          </p:cNvSpPr>
          <p:nvPr/>
        </p:nvSpPr>
        <p:spPr bwMode="auto">
          <a:xfrm>
            <a:off x="18734024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veness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0" name="Rectangle 376"/>
          <p:cNvSpPr>
            <a:spLocks noChangeArrowheads="1"/>
          </p:cNvSpPr>
          <p:nvPr/>
        </p:nvSpPr>
        <p:spPr bwMode="auto">
          <a:xfrm>
            <a:off x="1565217850" y="4839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Process approach</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1" name="Rectangle 377"/>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2" name="Rectangle 378"/>
          <p:cNvSpPr>
            <a:spLocks noChangeArrowheads="1"/>
          </p:cNvSpPr>
          <p:nvPr/>
        </p:nvSpPr>
        <p:spPr bwMode="auto">
          <a:xfrm>
            <a:off x="1046024388" y="3495532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3" name="Rectangle 379"/>
          <p:cNvSpPr>
            <a:spLocks noChangeArrowheads="1"/>
          </p:cNvSpPr>
          <p:nvPr/>
        </p:nvSpPr>
        <p:spPr bwMode="auto">
          <a:xfrm>
            <a:off x="1216774300" y="3643677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OHS Policy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4" name="Rectangle 380"/>
          <p:cNvSpPr>
            <a:spLocks noChangeArrowheads="1"/>
          </p:cNvSpPr>
          <p:nvPr/>
        </p:nvSpPr>
        <p:spPr bwMode="auto">
          <a:xfrm>
            <a:off x="1046024388" y="770855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5" name="Rectangle 381"/>
          <p:cNvSpPr>
            <a:spLocks noChangeArrowheads="1"/>
          </p:cNvSpPr>
          <p:nvPr/>
        </p:nvSpPr>
        <p:spPr bwMode="auto">
          <a:xfrm>
            <a:off x="1216774300" y="78566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Risk assessment and risk co</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6" name="Rectangle 382"/>
          <p:cNvSpPr>
            <a:spLocks noChangeArrowheads="1"/>
          </p:cNvSpPr>
          <p:nvPr/>
        </p:nvSpPr>
        <p:spPr bwMode="auto">
          <a:xfrm>
            <a:off x="2147483647" y="78566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ntrol</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7" name="Rectangle 383"/>
          <p:cNvSpPr>
            <a:spLocks noChangeArrowheads="1"/>
          </p:cNvSpPr>
          <p:nvPr/>
        </p:nvSpPr>
        <p:spPr bwMode="auto">
          <a:xfrm>
            <a:off x="1046024388" y="1192158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8" name="Rectangle 384"/>
          <p:cNvSpPr>
            <a:spLocks noChangeArrowheads="1"/>
          </p:cNvSpPr>
          <p:nvPr/>
        </p:nvSpPr>
        <p:spPr bwMode="auto">
          <a:xfrm>
            <a:off x="1216774300" y="1206973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Environmental Impact Assessm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09" name="Rectangle 385"/>
          <p:cNvSpPr>
            <a:spLocks noChangeArrowheads="1"/>
          </p:cNvSpPr>
          <p:nvPr/>
        </p:nvSpPr>
        <p:spPr bwMode="auto">
          <a:xfrm>
            <a:off x="2147483647" y="1206973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ent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10" name="Rectangle 386"/>
          <p:cNvSpPr>
            <a:spLocks noChangeArrowheads="1"/>
          </p:cNvSpPr>
          <p:nvPr/>
        </p:nvSpPr>
        <p:spPr bwMode="auto">
          <a:xfrm>
            <a:off x="1046024388" y="1612531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11" name="Rectangle 387"/>
          <p:cNvSpPr>
            <a:spLocks noChangeArrowheads="1"/>
          </p:cNvSpPr>
          <p:nvPr/>
        </p:nvSpPr>
        <p:spPr bwMode="auto">
          <a:xfrm>
            <a:off x="1216774300" y="162734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Identify applicable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12" name="Rectangle 388"/>
          <p:cNvSpPr>
            <a:spLocks noChangeArrowheads="1"/>
          </p:cNvSpPr>
          <p:nvPr/>
        </p:nvSpPr>
        <p:spPr bwMode="auto">
          <a:xfrm>
            <a:off x="2147483647" y="162734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Legal and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13" name="Rectangle 389"/>
          <p:cNvSpPr>
            <a:spLocks noChangeArrowheads="1"/>
          </p:cNvSpPr>
          <p:nvPr/>
        </p:nvSpPr>
        <p:spPr bwMode="auto">
          <a:xfrm>
            <a:off x="2147483647" y="162734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other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14" name="Rectangle 390"/>
          <p:cNvSpPr>
            <a:spLocks noChangeArrowheads="1"/>
          </p:cNvSpPr>
          <p:nvPr/>
        </p:nvSpPr>
        <p:spPr bwMode="auto">
          <a:xfrm>
            <a:off x="1216774300" y="19171586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requireme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15" name="Rectangle 391"/>
          <p:cNvSpPr>
            <a:spLocks noChangeArrowheads="1"/>
          </p:cNvSpPr>
          <p:nvPr/>
        </p:nvSpPr>
        <p:spPr bwMode="auto">
          <a:xfrm>
            <a:off x="2147483647" y="19171586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nts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16" name="Rectangle 392"/>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17" name="Rectangle 393"/>
          <p:cNvSpPr>
            <a:spLocks noChangeArrowheads="1"/>
          </p:cNvSpPr>
          <p:nvPr/>
        </p:nvSpPr>
        <p:spPr bwMode="auto">
          <a:xfrm>
            <a:off x="12709159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Objectives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18" name="Rectangle 394"/>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19" name="Rectangle 395"/>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OHS Managemen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0" name="Rectangle 396"/>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 Program</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1" name="Rectangle 397"/>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me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2" name="Rectangle 398"/>
          <p:cNvSpPr>
            <a:spLocks noChangeArrowheads="1"/>
          </p:cNvSpPr>
          <p:nvPr/>
        </p:nvSpPr>
        <p:spPr bwMode="auto">
          <a:xfrm>
            <a:off x="1046024388" y="324513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3" name="Rectangle 399"/>
          <p:cNvSpPr>
            <a:spLocks noChangeArrowheads="1"/>
          </p:cNvSpPr>
          <p:nvPr/>
        </p:nvSpPr>
        <p:spPr bwMode="auto">
          <a:xfrm>
            <a:off x="1216774300" y="3180127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Structure and</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4" name="Rectangle 400"/>
          <p:cNvSpPr>
            <a:spLocks noChangeArrowheads="1"/>
          </p:cNvSpPr>
          <p:nvPr/>
        </p:nvSpPr>
        <p:spPr bwMode="auto">
          <a:xfrm>
            <a:off x="2147483647" y="3180127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Resp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5" name="Rectangle 401"/>
          <p:cNvSpPr>
            <a:spLocks noChangeArrowheads="1"/>
          </p:cNvSpPr>
          <p:nvPr/>
        </p:nvSpPr>
        <p:spPr bwMode="auto">
          <a:xfrm>
            <a:off x="2147483647" y="3180127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onsibilities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6" name="Rectangle 402"/>
          <p:cNvSpPr>
            <a:spLocks noChangeArrowheads="1"/>
          </p:cNvSpPr>
          <p:nvPr/>
        </p:nvSpPr>
        <p:spPr bwMode="auto">
          <a:xfrm>
            <a:off x="1046024388" y="3666442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7" name="Rectangle 403"/>
          <p:cNvSpPr>
            <a:spLocks noChangeArrowheads="1"/>
          </p:cNvSpPr>
          <p:nvPr/>
        </p:nvSpPr>
        <p:spPr bwMode="auto">
          <a:xfrm>
            <a:off x="1216774300" y="36014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Appointment of managemen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8" name="Rectangle 404"/>
          <p:cNvSpPr>
            <a:spLocks noChangeArrowheads="1"/>
          </p:cNvSpPr>
          <p:nvPr/>
        </p:nvSpPr>
        <p:spPr bwMode="auto">
          <a:xfrm>
            <a:off x="2147483647" y="36014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29" name="Rectangle 405"/>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represen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0" name="Rectangle 406"/>
          <p:cNvSpPr>
            <a:spLocks noChangeArrowheads="1"/>
          </p:cNvSpPr>
          <p:nvPr/>
        </p:nvSpPr>
        <p:spPr bwMode="auto">
          <a:xfrm>
            <a:off x="20379070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tative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1" name="Rectangle 407"/>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2" name="Rectangle 408"/>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Training, aw</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3" name="Rectangle 409"/>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areness and competence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4" name="Rectangle 410"/>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5" name="Rectangle 411"/>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Consultat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6" name="Rectangle 412"/>
          <p:cNvSpPr>
            <a:spLocks noChangeArrowheads="1"/>
          </p:cNvSpPr>
          <p:nvPr/>
        </p:nvSpPr>
        <p:spPr bwMode="auto">
          <a:xfrm>
            <a:off x="21121766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ion and communication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7" name="Rectangle 413"/>
          <p:cNvSpPr>
            <a:spLocks noChangeArrowheads="1"/>
          </p:cNvSpPr>
          <p:nvPr/>
        </p:nvSpPr>
        <p:spPr bwMode="auto">
          <a:xfrm>
            <a:off x="10460243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8" name="Rectangle 414"/>
          <p:cNvSpPr>
            <a:spLocks noChangeArrowheads="1"/>
          </p:cNvSpPr>
          <p:nvPr/>
        </p:nvSpPr>
        <p:spPr bwMode="auto">
          <a:xfrm>
            <a:off x="1216774300"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Arial" pitchFamily="34" charset="0"/>
                <a:cs typeface="Arial" pitchFamily="34" charset="0"/>
              </a:rPr>
              <a:t>Documentation</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39" name="Rectangle 415"/>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itchFamily="18" charset="0"/>
                <a:cs typeface="Times New Roman" pitchFamily="18" charset="0"/>
              </a:rPr>
              <a:t>17</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0" name="Rectangle 416"/>
          <p:cNvSpPr>
            <a:spLocks noChangeArrowheads="1"/>
          </p:cNvSpPr>
          <p:nvPr/>
        </p:nvSpPr>
        <p:spPr bwMode="auto">
          <a:xfrm>
            <a:off x="2147483647" y="1369304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IMS POLICY</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1" name="Rectangle 417"/>
          <p:cNvSpPr>
            <a:spLocks noChangeArrowheads="1"/>
          </p:cNvSpPr>
          <p:nvPr/>
        </p:nvSpPr>
        <p:spPr bwMode="auto">
          <a:xfrm>
            <a:off x="2147483647" y="15970837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&amp;</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2" name="Rectangle 418"/>
          <p:cNvSpPr>
            <a:spLocks noChangeArrowheads="1"/>
          </p:cNvSpPr>
          <p:nvPr/>
        </p:nvSpPr>
        <p:spPr bwMode="auto">
          <a:xfrm>
            <a:off x="2147483647" y="1823932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MANUAL</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3" name="Rectangle 419"/>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IMS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4" name="Rectangle 420"/>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PROCEDURES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5" name="Rectangle 421"/>
          <p:cNvSpPr>
            <a:spLocks noChangeArrowheads="1"/>
          </p:cNvSpPr>
          <p:nvPr/>
        </p:nvSpPr>
        <p:spPr bwMode="auto">
          <a:xfrm>
            <a:off x="6739778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STATUTORY ACTS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6" name="Rectangle 422"/>
          <p:cNvSpPr>
            <a:spLocks noChangeArrowheads="1"/>
          </p:cNvSpPr>
          <p:nvPr/>
        </p:nvSpPr>
        <p:spPr bwMode="auto">
          <a:xfrm>
            <a:off x="6739778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REFER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7" name="Rectangle 423"/>
          <p:cNvSpPr>
            <a:spLocks noChangeArrowheads="1"/>
          </p:cNvSpPr>
          <p:nvPr/>
        </p:nvSpPr>
        <p:spPr bwMode="auto">
          <a:xfrm>
            <a:off x="1190399575"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ENCE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8" name="Rectangle 424"/>
          <p:cNvSpPr>
            <a:spLocks noChangeArrowheads="1"/>
          </p:cNvSpPr>
          <p:nvPr/>
        </p:nvSpPr>
        <p:spPr bwMode="auto">
          <a:xfrm>
            <a:off x="673977888"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STANDARDS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49" name="Rectangle 425"/>
          <p:cNvSpPr>
            <a:spLocks noChangeArrowheads="1"/>
          </p:cNvSpPr>
          <p:nvPr/>
        </p:nvSpPr>
        <p:spPr bwMode="auto">
          <a:xfrm>
            <a:off x="226972813" y="3535981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Risk Inventory, Risk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50" name="Rectangle 426"/>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Control Plans &amp;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51" name="Rectangle 427"/>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Significant aspects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52" name="Rectangle 428"/>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RECORDS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53" name="Rectangle 429"/>
          <p:cNvSpPr>
            <a:spLocks noChangeArrowheads="1"/>
          </p:cNvSpPr>
          <p:nvPr/>
        </p:nvSpPr>
        <p:spPr bwMode="auto">
          <a:xfrm>
            <a:off x="2147483647" y="214748364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54" name="Rectangle 430"/>
          <p:cNvSpPr>
            <a:spLocks noChangeArrowheads="1"/>
          </p:cNvSpPr>
          <p:nvPr/>
        </p:nvSpPr>
        <p:spPr bwMode="auto">
          <a:xfrm>
            <a:off x="2147483647" y="4908121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FORMS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55" name="Rectangle 431"/>
          <p:cNvSpPr>
            <a:spLocks noChangeArrowheads="1"/>
          </p:cNvSpPr>
          <p:nvPr/>
        </p:nvSpPr>
        <p:spPr bwMode="auto">
          <a:xfrm>
            <a:off x="916220863" y="394147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IMS Documents</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56" name="Rectangle 432"/>
          <p:cNvSpPr>
            <a:spLocks noChangeArrowheads="1"/>
          </p:cNvSpPr>
          <p:nvPr/>
        </p:nvSpPr>
        <p:spPr bwMode="auto">
          <a:xfrm>
            <a:off x="2147483647" y="394147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smtClean="0">
                <a:ln>
                  <a:noFill/>
                </a:ln>
                <a:solidFill>
                  <a:schemeClr val="tx1"/>
                </a:solidFill>
                <a:effectLst/>
                <a:latin typeface="Arial" pitchFamily="34" charset="0"/>
                <a:cs typeface="Arial" pitchFamily="34" charset="0"/>
              </a:rPr>
              <a:t>Structure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838200"/>
            <a:ext cx="7772400" cy="1143000"/>
          </a:xfrm>
        </p:spPr>
        <p:txBody>
          <a:bodyPr bIns="45720" anchor="t">
            <a:normAutofit fontScale="90000"/>
          </a:bodyPr>
          <a:lstStyle/>
          <a:p>
            <a:pPr eaLnBrk="1" fontAlgn="auto" hangingPunct="1">
              <a:spcAft>
                <a:spcPts val="0"/>
              </a:spcAft>
              <a:defRPr/>
            </a:pPr>
            <a:r>
              <a:rPr lang="en-US" dirty="0" smtClean="0">
                <a:solidFill>
                  <a:schemeClr val="accent6">
                    <a:lumMod val="75000"/>
                  </a:schemeClr>
                </a:solidFill>
                <a:latin typeface="Arial" charset="0"/>
              </a:rPr>
              <a:t>Benefits of this IMS Approach</a:t>
            </a:r>
            <a:br>
              <a:rPr lang="en-US" dirty="0" smtClean="0">
                <a:solidFill>
                  <a:schemeClr val="accent6">
                    <a:lumMod val="75000"/>
                  </a:schemeClr>
                </a:solidFill>
                <a:latin typeface="Arial" charset="0"/>
              </a:rPr>
            </a:br>
            <a:endParaRPr lang="en-US" dirty="0" smtClean="0">
              <a:solidFill>
                <a:schemeClr val="accent6">
                  <a:lumMod val="75000"/>
                </a:schemeClr>
              </a:solidFill>
              <a:latin typeface="Arial" charset="0"/>
            </a:endParaRPr>
          </a:p>
        </p:txBody>
      </p:sp>
      <p:sp>
        <p:nvSpPr>
          <p:cNvPr id="17411" name="Text Box 4"/>
          <p:cNvSpPr txBox="1">
            <a:spLocks noChangeArrowheads="1"/>
          </p:cNvSpPr>
          <p:nvPr/>
        </p:nvSpPr>
        <p:spPr bwMode="auto">
          <a:xfrm>
            <a:off x="304800" y="1752600"/>
            <a:ext cx="8534400" cy="1292662"/>
          </a:xfrm>
          <a:prstGeom prst="rect">
            <a:avLst/>
          </a:prstGeom>
          <a:noFill/>
          <a:ln w="0">
            <a:noFill/>
            <a:miter lim="800000"/>
            <a:headEnd/>
            <a:tailEnd/>
          </a:ln>
        </p:spPr>
        <p:txBody>
          <a:bodyPr wrap="square">
            <a:spAutoFit/>
          </a:bodyPr>
          <a:lstStyle/>
          <a:p>
            <a:pPr algn="just">
              <a:spcBef>
                <a:spcPct val="50000"/>
              </a:spcBef>
            </a:pPr>
            <a:r>
              <a:rPr lang="en-US" sz="2600" dirty="0">
                <a:solidFill>
                  <a:srgbClr val="000066"/>
                </a:solidFill>
                <a:latin typeface="Arial" charset="0"/>
              </a:rPr>
              <a:t>Provides a framework for a holistic management system that can embrace all the processes and elements that need to be controlled by the organization.</a:t>
            </a:r>
          </a:p>
        </p:txBody>
      </p:sp>
      <p:sp>
        <p:nvSpPr>
          <p:cNvPr id="17412" name="Text Box 9"/>
          <p:cNvSpPr txBox="1">
            <a:spLocks noChangeArrowheads="1"/>
          </p:cNvSpPr>
          <p:nvPr/>
        </p:nvSpPr>
        <p:spPr bwMode="auto">
          <a:xfrm>
            <a:off x="228600" y="6172200"/>
            <a:ext cx="914400" cy="457200"/>
          </a:xfrm>
          <a:prstGeom prst="rect">
            <a:avLst/>
          </a:prstGeom>
          <a:noFill/>
          <a:ln w="0">
            <a:noFill/>
            <a:miter lim="800000"/>
            <a:headEnd/>
            <a:tailEnd/>
          </a:ln>
        </p:spPr>
        <p:txBody>
          <a:bodyPr>
            <a:spAutoFit/>
          </a:bodyPr>
          <a:lstStyle/>
          <a:p>
            <a:pPr>
              <a:spcBef>
                <a:spcPct val="50000"/>
              </a:spcBef>
            </a:pPr>
            <a:endParaRPr lang="en-US"/>
          </a:p>
        </p:txBody>
      </p:sp>
      <p:sp>
        <p:nvSpPr>
          <p:cNvPr id="5" name="AutoShape 11" descr="White marble"/>
          <p:cNvSpPr>
            <a:spLocks noChangeArrowheads="1"/>
          </p:cNvSpPr>
          <p:nvPr/>
        </p:nvSpPr>
        <p:spPr bwMode="auto">
          <a:xfrm>
            <a:off x="381000" y="2743200"/>
            <a:ext cx="8213725" cy="3733800"/>
          </a:xfrm>
          <a:prstGeom prst="bevel">
            <a:avLst>
              <a:gd name="adj" fmla="val 2944"/>
            </a:avLst>
          </a:prstGeom>
          <a:noFill/>
          <a:ln w="12700">
            <a:noFill/>
            <a:miter lim="800000"/>
            <a:headEnd type="none" w="sm" len="sm"/>
            <a:tailEnd type="none" w="sm" len="sm"/>
          </a:ln>
          <a:effectLst/>
        </p:spPr>
        <p:txBody>
          <a:bodyPr anchor="ctr"/>
          <a:lstStyle/>
          <a:p>
            <a:pPr marL="688975" indent="-407988" defTabSz="520700">
              <a:tabLst>
                <a:tab pos="6864350" algn="l"/>
              </a:tabLst>
            </a:pPr>
            <a:endParaRPr lang="en-US" altLang="ja-JP" sz="800" dirty="0">
              <a:solidFill>
                <a:srgbClr val="CC0000"/>
              </a:solidFill>
              <a:effectLst>
                <a:outerShdw blurRad="38100" dist="38100" dir="2700000" algn="tl">
                  <a:srgbClr val="000000"/>
                </a:outerShdw>
              </a:effectLst>
              <a:latin typeface="Copperplate Gothic Bold" pitchFamily="34" charset="0"/>
              <a:ea typeface="MS PGothic" pitchFamily="34" charset="-128"/>
            </a:endParaRPr>
          </a:p>
          <a:p>
            <a:pPr marL="688975" indent="-407988" defTabSz="520700">
              <a:buFontTx/>
              <a:buBlip>
                <a:blip r:embed="rId3"/>
              </a:buBlip>
              <a:tabLst>
                <a:tab pos="6864350" algn="l"/>
              </a:tabLst>
            </a:pPr>
            <a:r>
              <a:rPr lang="en-US" altLang="ja-JP" dirty="0">
                <a:solidFill>
                  <a:srgbClr val="000000"/>
                </a:solidFill>
                <a:latin typeface="Lucida Sans Unicode" pitchFamily="34" charset="0"/>
                <a:ea typeface="MS PGothic" pitchFamily="34" charset="-128"/>
              </a:rPr>
              <a:t>Best Quality</a:t>
            </a:r>
          </a:p>
          <a:p>
            <a:pPr marL="688975" indent="-407988" defTabSz="520700">
              <a:buFontTx/>
              <a:buBlip>
                <a:blip r:embed="rId3"/>
              </a:buBlip>
              <a:tabLst>
                <a:tab pos="6864350" algn="l"/>
              </a:tabLst>
            </a:pPr>
            <a:r>
              <a:rPr lang="en-US" altLang="ja-JP" dirty="0">
                <a:solidFill>
                  <a:srgbClr val="000000"/>
                </a:solidFill>
                <a:latin typeface="Lucida Sans Unicode" pitchFamily="34" charset="0"/>
                <a:ea typeface="MS PGothic" pitchFamily="34" charset="-128"/>
              </a:rPr>
              <a:t>Lower Cost</a:t>
            </a:r>
          </a:p>
          <a:p>
            <a:pPr marL="688975" indent="-407988" defTabSz="520700">
              <a:buFontTx/>
              <a:buBlip>
                <a:blip r:embed="rId3"/>
              </a:buBlip>
              <a:tabLst>
                <a:tab pos="6864350" algn="l"/>
              </a:tabLst>
            </a:pPr>
            <a:r>
              <a:rPr lang="en-US" altLang="ja-JP" dirty="0">
                <a:solidFill>
                  <a:srgbClr val="000000"/>
                </a:solidFill>
                <a:latin typeface="Lucida Sans Unicode" pitchFamily="34" charset="0"/>
                <a:ea typeface="MS PGothic" pitchFamily="34" charset="-128"/>
              </a:rPr>
              <a:t>On Time Delivery</a:t>
            </a:r>
          </a:p>
          <a:p>
            <a:pPr marL="688975" indent="-407988" defTabSz="520700">
              <a:buFontTx/>
              <a:buBlip>
                <a:blip r:embed="rId3"/>
              </a:buBlip>
              <a:tabLst>
                <a:tab pos="6864350" algn="l"/>
              </a:tabLst>
            </a:pPr>
            <a:r>
              <a:rPr lang="en-US" altLang="ja-JP" dirty="0" smtClean="0">
                <a:solidFill>
                  <a:srgbClr val="000000"/>
                </a:solidFill>
                <a:latin typeface="Lucida Sans Unicode" pitchFamily="34" charset="0"/>
                <a:ea typeface="MS PGothic" pitchFamily="34" charset="-128"/>
              </a:rPr>
              <a:t>Pollution </a:t>
            </a:r>
            <a:r>
              <a:rPr lang="en-US" altLang="ja-JP" dirty="0">
                <a:solidFill>
                  <a:srgbClr val="000000"/>
                </a:solidFill>
                <a:latin typeface="Lucida Sans Unicode" pitchFamily="34" charset="0"/>
                <a:ea typeface="MS PGothic" pitchFamily="34" charset="-128"/>
              </a:rPr>
              <a:t>Prevention </a:t>
            </a:r>
          </a:p>
          <a:p>
            <a:pPr marL="688975" indent="-407988" defTabSz="520700">
              <a:buFontTx/>
              <a:buBlip>
                <a:blip r:embed="rId3"/>
              </a:buBlip>
              <a:tabLst>
                <a:tab pos="6864350" algn="l"/>
              </a:tabLst>
            </a:pPr>
            <a:r>
              <a:rPr lang="en-US" altLang="ja-JP" dirty="0">
                <a:solidFill>
                  <a:srgbClr val="000000"/>
                </a:solidFill>
                <a:latin typeface="Lucida Sans Unicode" pitchFamily="34" charset="0"/>
                <a:ea typeface="MS PGothic" pitchFamily="34" charset="-128"/>
              </a:rPr>
              <a:t>Legal Compliance</a:t>
            </a:r>
          </a:p>
          <a:p>
            <a:pPr marL="688975" indent="-407988" defTabSz="520700">
              <a:buFontTx/>
              <a:buBlip>
                <a:blip r:embed="rId3"/>
              </a:buBlip>
              <a:tabLst>
                <a:tab pos="6864350" algn="l"/>
              </a:tabLst>
            </a:pPr>
            <a:r>
              <a:rPr lang="en-US" altLang="ja-JP" dirty="0">
                <a:solidFill>
                  <a:srgbClr val="000000"/>
                </a:solidFill>
                <a:latin typeface="Lucida Sans Unicode" pitchFamily="34" charset="0"/>
                <a:ea typeface="MS PGothic" pitchFamily="34" charset="-128"/>
              </a:rPr>
              <a:t>Managing Natural Resources</a:t>
            </a:r>
          </a:p>
          <a:p>
            <a:pPr marL="688975" indent="-407988" defTabSz="520700">
              <a:buFontTx/>
              <a:buBlip>
                <a:blip r:embed="rId3"/>
              </a:buBlip>
              <a:tabLst>
                <a:tab pos="6864350" algn="l"/>
              </a:tabLst>
            </a:pPr>
            <a:r>
              <a:rPr lang="en-US" altLang="ja-JP" dirty="0">
                <a:solidFill>
                  <a:srgbClr val="000000"/>
                </a:solidFill>
                <a:latin typeface="Lucida Sans Unicode" pitchFamily="34" charset="0"/>
                <a:ea typeface="MS PGothic" pitchFamily="34" charset="-128"/>
              </a:rPr>
              <a:t>Human Resources Development</a:t>
            </a:r>
          </a:p>
          <a:p>
            <a:pPr marL="688975" indent="-407988" defTabSz="520700">
              <a:buFontTx/>
              <a:buBlip>
                <a:blip r:embed="rId3"/>
              </a:buBlip>
              <a:tabLst>
                <a:tab pos="6864350" algn="l"/>
              </a:tabLst>
            </a:pPr>
            <a:r>
              <a:rPr lang="en-US" altLang="ja-JP" dirty="0" smtClean="0">
                <a:solidFill>
                  <a:srgbClr val="000000"/>
                </a:solidFill>
                <a:latin typeface="Lucida Sans Unicode" pitchFamily="34" charset="0"/>
                <a:ea typeface="MS PGothic" pitchFamily="34" charset="-128"/>
              </a:rPr>
              <a:t>Continual </a:t>
            </a:r>
            <a:r>
              <a:rPr lang="en-US" altLang="ja-JP" dirty="0">
                <a:solidFill>
                  <a:srgbClr val="000000"/>
                </a:solidFill>
                <a:latin typeface="Lucida Sans Unicode" pitchFamily="34" charset="0"/>
                <a:ea typeface="MS PGothic" pitchFamily="34" charset="-128"/>
              </a:rPr>
              <a:t>Improvement</a:t>
            </a:r>
            <a:endParaRPr lang="en-US" noProof="1">
              <a:latin typeface="Lucida Sans Unicode"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bwMode="auto">
          <a:xfrm>
            <a:off x="609600" y="838200"/>
            <a:ext cx="7772400" cy="1143000"/>
          </a:xfrm>
          <a:noFill/>
          <a:ln w="0">
            <a:miter lim="800000"/>
            <a:headEnd/>
            <a:tailEnd/>
          </a:ln>
        </p:spPr>
        <p:txBody>
          <a:bodyPr vert="horz" wrap="square" lIns="91440" tIns="45720" rIns="91440" bIns="45720" numCol="1" anchor="t" anchorCtr="0" compatLnSpc="1">
            <a:prstTxWarp prst="textNoShape">
              <a:avLst/>
            </a:prstTxWarp>
          </a:bodyPr>
          <a:lstStyle/>
          <a:p>
            <a:r>
              <a:rPr lang="en-GB" dirty="0">
                <a:solidFill>
                  <a:schemeClr val="accent6">
                    <a:lumMod val="75000"/>
                  </a:schemeClr>
                </a:solidFill>
                <a:latin typeface="Arial" pitchFamily="34" charset="0"/>
              </a:rPr>
              <a:t>ISO </a:t>
            </a:r>
            <a:r>
              <a:rPr lang="en-GB" dirty="0" smtClean="0">
                <a:solidFill>
                  <a:schemeClr val="accent6">
                    <a:lumMod val="75000"/>
                  </a:schemeClr>
                </a:solidFill>
                <a:latin typeface="Arial" pitchFamily="34" charset="0"/>
              </a:rPr>
              <a:t>9001:2008</a:t>
            </a:r>
            <a:endParaRPr lang="en-GB" dirty="0">
              <a:solidFill>
                <a:schemeClr val="accent6">
                  <a:lumMod val="75000"/>
                </a:schemeClr>
              </a:solidFill>
              <a:latin typeface="Arial" pitchFamily="34" charset="0"/>
            </a:endParaRPr>
          </a:p>
        </p:txBody>
      </p:sp>
      <p:sp>
        <p:nvSpPr>
          <p:cNvPr id="161795" name="Text Box 3"/>
          <p:cNvSpPr txBox="1">
            <a:spLocks noChangeArrowheads="1"/>
          </p:cNvSpPr>
          <p:nvPr/>
        </p:nvSpPr>
        <p:spPr bwMode="auto">
          <a:xfrm>
            <a:off x="715963" y="1905000"/>
            <a:ext cx="3352800" cy="519113"/>
          </a:xfrm>
          <a:prstGeom prst="rect">
            <a:avLst/>
          </a:prstGeom>
          <a:noFill/>
          <a:ln w="0">
            <a:noFill/>
            <a:miter lim="800000"/>
            <a:headEnd/>
            <a:tailEnd/>
          </a:ln>
          <a:effectLst/>
        </p:spPr>
        <p:txBody>
          <a:bodyPr>
            <a:spAutoFit/>
          </a:bodyPr>
          <a:lstStyle/>
          <a:p>
            <a:pPr>
              <a:spcBef>
                <a:spcPct val="50000"/>
              </a:spcBef>
            </a:pPr>
            <a:r>
              <a:rPr lang="en-GB" sz="2800" b="0">
                <a:solidFill>
                  <a:srgbClr val="000066"/>
                </a:solidFill>
                <a:latin typeface="Arial" pitchFamily="34" charset="0"/>
              </a:rPr>
              <a:t>Main Elements</a:t>
            </a:r>
          </a:p>
        </p:txBody>
      </p:sp>
      <p:sp>
        <p:nvSpPr>
          <p:cNvPr id="161803" name="Rectangle 11"/>
          <p:cNvSpPr>
            <a:spLocks noChangeArrowheads="1"/>
          </p:cNvSpPr>
          <p:nvPr/>
        </p:nvSpPr>
        <p:spPr bwMode="auto">
          <a:xfrm>
            <a:off x="377825" y="2670175"/>
            <a:ext cx="8402638" cy="3465513"/>
          </a:xfrm>
          <a:prstGeom prst="rect">
            <a:avLst/>
          </a:prstGeom>
          <a:noFill/>
          <a:ln w="0">
            <a:noFill/>
            <a:miter lim="800000"/>
            <a:headEnd/>
            <a:tailEnd/>
          </a:ln>
          <a:effectLst/>
        </p:spPr>
        <p:txBody>
          <a:bodyPr wrap="none">
            <a:spAutoFit/>
          </a:bodyPr>
          <a:lstStyle/>
          <a:p>
            <a:pPr>
              <a:spcBef>
                <a:spcPct val="50000"/>
              </a:spcBef>
            </a:pPr>
            <a:r>
              <a:rPr lang="en-GB" sz="2600" b="0" dirty="0">
                <a:solidFill>
                  <a:srgbClr val="000066"/>
                </a:solidFill>
                <a:latin typeface="Arial" pitchFamily="34" charset="0"/>
              </a:rPr>
              <a:t>    4 Quality Management System</a:t>
            </a:r>
          </a:p>
          <a:p>
            <a:pPr>
              <a:spcBef>
                <a:spcPct val="50000"/>
              </a:spcBef>
            </a:pPr>
            <a:r>
              <a:rPr lang="en-GB" sz="2600" b="0" dirty="0">
                <a:solidFill>
                  <a:srgbClr val="000066"/>
                </a:solidFill>
                <a:latin typeface="Arial" pitchFamily="34" charset="0"/>
              </a:rPr>
              <a:t>        5 Management Responsibility</a:t>
            </a:r>
          </a:p>
          <a:p>
            <a:pPr>
              <a:spcBef>
                <a:spcPct val="50000"/>
              </a:spcBef>
            </a:pPr>
            <a:r>
              <a:rPr lang="en-GB" sz="2600" b="0" dirty="0">
                <a:solidFill>
                  <a:srgbClr val="000066"/>
                </a:solidFill>
                <a:latin typeface="Arial" pitchFamily="34" charset="0"/>
              </a:rPr>
              <a:t>            6 Resource Management</a:t>
            </a:r>
          </a:p>
          <a:p>
            <a:pPr>
              <a:spcBef>
                <a:spcPct val="50000"/>
              </a:spcBef>
            </a:pPr>
            <a:r>
              <a:rPr lang="en-GB" sz="2600" b="0" dirty="0">
                <a:solidFill>
                  <a:srgbClr val="000066"/>
                </a:solidFill>
                <a:latin typeface="Arial" pitchFamily="34" charset="0"/>
              </a:rPr>
              <a:t>                7 Product Realization</a:t>
            </a:r>
          </a:p>
          <a:p>
            <a:pPr>
              <a:spcBef>
                <a:spcPct val="50000"/>
              </a:spcBef>
            </a:pPr>
            <a:r>
              <a:rPr lang="en-GB" sz="2600" b="0" dirty="0">
                <a:solidFill>
                  <a:srgbClr val="000066"/>
                </a:solidFill>
                <a:latin typeface="Arial" pitchFamily="34" charset="0"/>
              </a:rPr>
              <a:t>                    8 Measurement, Analysis and Improvement</a:t>
            </a:r>
          </a:p>
          <a:p>
            <a:pPr>
              <a:spcBef>
                <a:spcPct val="50000"/>
              </a:spcBef>
            </a:pPr>
            <a:endParaRPr lang="en-GB" sz="2600" b="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1026"/>
          <p:cNvSpPr>
            <a:spLocks noChangeArrowheads="1"/>
          </p:cNvSpPr>
          <p:nvPr/>
        </p:nvSpPr>
        <p:spPr bwMode="auto">
          <a:xfrm>
            <a:off x="2209800" y="1971675"/>
            <a:ext cx="4648200" cy="4114800"/>
          </a:xfrm>
          <a:prstGeom prst="ellipse">
            <a:avLst/>
          </a:prstGeom>
          <a:noFill/>
          <a:ln w="28575">
            <a:solidFill>
              <a:srgbClr val="003366"/>
            </a:solidFill>
            <a:round/>
            <a:headEnd/>
            <a:tailEnd/>
          </a:ln>
        </p:spPr>
        <p:txBody>
          <a:bodyPr wrap="none" anchor="ctr"/>
          <a:lstStyle/>
          <a:p>
            <a:endParaRPr lang="en-US"/>
          </a:p>
        </p:txBody>
      </p:sp>
      <p:sp>
        <p:nvSpPr>
          <p:cNvPr id="20483" name="AutoShape 1027"/>
          <p:cNvSpPr>
            <a:spLocks noChangeArrowheads="1"/>
          </p:cNvSpPr>
          <p:nvPr/>
        </p:nvSpPr>
        <p:spPr bwMode="auto">
          <a:xfrm>
            <a:off x="685800" y="1133475"/>
            <a:ext cx="7772400" cy="609600"/>
          </a:xfrm>
          <a:prstGeom prst="roundRect">
            <a:avLst>
              <a:gd name="adj" fmla="val 16667"/>
            </a:avLst>
          </a:prstGeom>
          <a:noFill/>
          <a:ln w="9525">
            <a:solidFill>
              <a:srgbClr val="003366"/>
            </a:solidFill>
            <a:round/>
            <a:headEnd/>
            <a:tailEnd/>
          </a:ln>
        </p:spPr>
        <p:txBody>
          <a:bodyPr wrap="none" anchor="ctr"/>
          <a:lstStyle/>
          <a:p>
            <a:endParaRPr lang="en-US"/>
          </a:p>
        </p:txBody>
      </p:sp>
      <p:sp>
        <p:nvSpPr>
          <p:cNvPr id="20484" name="Text Box 1028"/>
          <p:cNvSpPr txBox="1">
            <a:spLocks noChangeArrowheads="1"/>
          </p:cNvSpPr>
          <p:nvPr/>
        </p:nvSpPr>
        <p:spPr bwMode="auto">
          <a:xfrm>
            <a:off x="609600" y="1209675"/>
            <a:ext cx="7913688" cy="396875"/>
          </a:xfrm>
          <a:prstGeom prst="rect">
            <a:avLst/>
          </a:prstGeom>
          <a:noFill/>
          <a:ln w="9525">
            <a:noFill/>
            <a:miter lim="800000"/>
            <a:headEnd/>
            <a:tailEnd/>
          </a:ln>
        </p:spPr>
        <p:txBody>
          <a:bodyPr>
            <a:spAutoFit/>
          </a:bodyPr>
          <a:lstStyle/>
          <a:p>
            <a:pPr algn="ctr"/>
            <a:r>
              <a:rPr lang="en-GB" sz="2000">
                <a:solidFill>
                  <a:srgbClr val="003366"/>
                </a:solidFill>
                <a:latin typeface="Arial" charset="0"/>
              </a:rPr>
              <a:t>Continual improvement of the quality management system</a:t>
            </a:r>
            <a:endParaRPr lang="en-GB" sz="1800"/>
          </a:p>
        </p:txBody>
      </p:sp>
      <p:sp>
        <p:nvSpPr>
          <p:cNvPr id="20485" name="Rectangle 1029"/>
          <p:cNvSpPr>
            <a:spLocks noChangeArrowheads="1"/>
          </p:cNvSpPr>
          <p:nvPr/>
        </p:nvSpPr>
        <p:spPr bwMode="auto">
          <a:xfrm>
            <a:off x="228600" y="2124075"/>
            <a:ext cx="1295400" cy="3505200"/>
          </a:xfrm>
          <a:prstGeom prst="rect">
            <a:avLst/>
          </a:prstGeom>
          <a:noFill/>
          <a:ln w="28575">
            <a:solidFill>
              <a:srgbClr val="003366"/>
            </a:solidFill>
            <a:miter lim="800000"/>
            <a:headEnd/>
            <a:tailEnd/>
          </a:ln>
        </p:spPr>
        <p:txBody>
          <a:bodyPr wrap="none" anchor="ctr"/>
          <a:lstStyle/>
          <a:p>
            <a:endParaRPr lang="en-US"/>
          </a:p>
        </p:txBody>
      </p:sp>
      <p:sp>
        <p:nvSpPr>
          <p:cNvPr id="20486" name="Rectangle 1030"/>
          <p:cNvSpPr>
            <a:spLocks noChangeArrowheads="1"/>
          </p:cNvSpPr>
          <p:nvPr/>
        </p:nvSpPr>
        <p:spPr bwMode="auto">
          <a:xfrm>
            <a:off x="7543800" y="2124075"/>
            <a:ext cx="1371600" cy="3505200"/>
          </a:xfrm>
          <a:prstGeom prst="rect">
            <a:avLst/>
          </a:prstGeom>
          <a:noFill/>
          <a:ln w="28575">
            <a:solidFill>
              <a:srgbClr val="003366"/>
            </a:solidFill>
            <a:miter lim="800000"/>
            <a:headEnd/>
            <a:tailEnd/>
          </a:ln>
        </p:spPr>
        <p:txBody>
          <a:bodyPr wrap="none" anchor="ctr"/>
          <a:lstStyle/>
          <a:p>
            <a:endParaRPr lang="en-US"/>
          </a:p>
        </p:txBody>
      </p:sp>
      <p:sp>
        <p:nvSpPr>
          <p:cNvPr id="20487" name="Text Box 1031"/>
          <p:cNvSpPr txBox="1">
            <a:spLocks noChangeArrowheads="1"/>
          </p:cNvSpPr>
          <p:nvPr/>
        </p:nvSpPr>
        <p:spPr bwMode="auto">
          <a:xfrm>
            <a:off x="304800" y="2859088"/>
            <a:ext cx="1192213" cy="350837"/>
          </a:xfrm>
          <a:prstGeom prst="rect">
            <a:avLst/>
          </a:prstGeom>
          <a:noFill/>
          <a:ln w="9525">
            <a:noFill/>
            <a:miter lim="800000"/>
            <a:headEnd/>
            <a:tailEnd/>
          </a:ln>
        </p:spPr>
        <p:txBody>
          <a:bodyPr wrap="none">
            <a:spAutoFit/>
          </a:bodyPr>
          <a:lstStyle/>
          <a:p>
            <a:r>
              <a:rPr lang="en-GB" sz="1700">
                <a:solidFill>
                  <a:srgbClr val="003366"/>
                </a:solidFill>
                <a:latin typeface="Arial" charset="0"/>
              </a:rPr>
              <a:t>Customer</a:t>
            </a:r>
          </a:p>
        </p:txBody>
      </p:sp>
      <p:sp>
        <p:nvSpPr>
          <p:cNvPr id="165896" name="Text Box 1032"/>
          <p:cNvSpPr txBox="1">
            <a:spLocks noChangeArrowheads="1"/>
          </p:cNvSpPr>
          <p:nvPr/>
        </p:nvSpPr>
        <p:spPr bwMode="auto">
          <a:xfrm>
            <a:off x="7620000" y="2854325"/>
            <a:ext cx="1219200" cy="777875"/>
          </a:xfrm>
          <a:prstGeom prst="rect">
            <a:avLst/>
          </a:prstGeom>
          <a:noFill/>
          <a:ln w="9525">
            <a:noFill/>
            <a:miter lim="800000"/>
            <a:headEnd/>
            <a:tailEnd/>
          </a:ln>
          <a:effectLst/>
        </p:spPr>
        <p:txBody>
          <a:bodyPr>
            <a:spAutoFit/>
          </a:bodyPr>
          <a:lstStyle/>
          <a:p>
            <a:pPr>
              <a:defRPr/>
            </a:pPr>
            <a:r>
              <a:rPr lang="en-GB" sz="1700">
                <a:solidFill>
                  <a:srgbClr val="003366"/>
                </a:solidFill>
                <a:latin typeface="Arial" charset="0"/>
              </a:rPr>
              <a:t>Customer</a:t>
            </a:r>
            <a:endParaRPr lang="en-GB" sz="1700">
              <a:latin typeface="Arial" charset="0"/>
            </a:endParaRPr>
          </a:p>
          <a:p>
            <a:pPr>
              <a:defRPr/>
            </a:pPr>
            <a:endParaRPr lang="en-GB" sz="2800">
              <a:effectLst>
                <a:outerShdw blurRad="38100" dist="38100" dir="2700000" algn="tl">
                  <a:srgbClr val="C0C0C0"/>
                </a:outerShdw>
              </a:effectLst>
            </a:endParaRPr>
          </a:p>
        </p:txBody>
      </p:sp>
      <p:sp>
        <p:nvSpPr>
          <p:cNvPr id="20489" name="Rectangle 1033"/>
          <p:cNvSpPr>
            <a:spLocks noChangeArrowheads="1"/>
          </p:cNvSpPr>
          <p:nvPr/>
        </p:nvSpPr>
        <p:spPr bwMode="auto">
          <a:xfrm>
            <a:off x="304800" y="4791075"/>
            <a:ext cx="1171575" cy="685800"/>
          </a:xfrm>
          <a:prstGeom prst="rect">
            <a:avLst/>
          </a:prstGeom>
          <a:noFill/>
          <a:ln w="9525">
            <a:solidFill>
              <a:srgbClr val="003366"/>
            </a:solidFill>
            <a:prstDash val="sysDot"/>
            <a:miter lim="800000"/>
            <a:headEnd/>
            <a:tailEnd/>
          </a:ln>
        </p:spPr>
        <p:txBody>
          <a:bodyPr wrap="none" anchor="ctr"/>
          <a:lstStyle/>
          <a:p>
            <a:endParaRPr lang="en-US"/>
          </a:p>
        </p:txBody>
      </p:sp>
      <p:sp>
        <p:nvSpPr>
          <p:cNvPr id="20490" name="Text Box 1034"/>
          <p:cNvSpPr txBox="1">
            <a:spLocks noChangeArrowheads="1"/>
          </p:cNvSpPr>
          <p:nvPr/>
        </p:nvSpPr>
        <p:spPr bwMode="auto">
          <a:xfrm>
            <a:off x="152400" y="4929188"/>
            <a:ext cx="1419225" cy="320675"/>
          </a:xfrm>
          <a:prstGeom prst="rect">
            <a:avLst/>
          </a:prstGeom>
          <a:noFill/>
          <a:ln w="9525">
            <a:noFill/>
            <a:miter lim="800000"/>
            <a:headEnd/>
            <a:tailEnd/>
          </a:ln>
        </p:spPr>
        <p:txBody>
          <a:bodyPr wrap="none">
            <a:spAutoFit/>
          </a:bodyPr>
          <a:lstStyle/>
          <a:p>
            <a:r>
              <a:rPr lang="en-GB" sz="1500">
                <a:solidFill>
                  <a:srgbClr val="003366"/>
                </a:solidFill>
                <a:latin typeface="Arial" charset="0"/>
              </a:rPr>
              <a:t> </a:t>
            </a:r>
            <a:r>
              <a:rPr lang="en-GB" sz="1400">
                <a:solidFill>
                  <a:srgbClr val="003366"/>
                </a:solidFill>
                <a:latin typeface="Arial" charset="0"/>
              </a:rPr>
              <a:t>Requirements</a:t>
            </a:r>
            <a:endParaRPr lang="en-GB" sz="1400">
              <a:solidFill>
                <a:srgbClr val="003366"/>
              </a:solidFill>
            </a:endParaRPr>
          </a:p>
        </p:txBody>
      </p:sp>
      <p:sp>
        <p:nvSpPr>
          <p:cNvPr id="20491" name="Rectangle 1035"/>
          <p:cNvSpPr>
            <a:spLocks noChangeArrowheads="1"/>
          </p:cNvSpPr>
          <p:nvPr/>
        </p:nvSpPr>
        <p:spPr bwMode="auto">
          <a:xfrm>
            <a:off x="7620000" y="3571875"/>
            <a:ext cx="1219200" cy="685800"/>
          </a:xfrm>
          <a:prstGeom prst="rect">
            <a:avLst/>
          </a:prstGeom>
          <a:noFill/>
          <a:ln w="9525">
            <a:solidFill>
              <a:srgbClr val="003366"/>
            </a:solidFill>
            <a:prstDash val="sysDot"/>
            <a:miter lim="800000"/>
            <a:headEnd/>
            <a:tailEnd/>
          </a:ln>
        </p:spPr>
        <p:txBody>
          <a:bodyPr wrap="none" anchor="ctr"/>
          <a:lstStyle/>
          <a:p>
            <a:pPr algn="ctr"/>
            <a:r>
              <a:rPr lang="en-GB" sz="1500">
                <a:solidFill>
                  <a:srgbClr val="003366"/>
                </a:solidFill>
                <a:latin typeface="Arial" charset="0"/>
              </a:rPr>
              <a:t>Satisfaction</a:t>
            </a:r>
            <a:endParaRPr lang="en-GB" sz="1400">
              <a:solidFill>
                <a:srgbClr val="003366"/>
              </a:solidFill>
              <a:latin typeface="Arial" charset="0"/>
            </a:endParaRPr>
          </a:p>
        </p:txBody>
      </p:sp>
      <p:sp>
        <p:nvSpPr>
          <p:cNvPr id="20492" name="AutoShape 1036"/>
          <p:cNvSpPr>
            <a:spLocks noChangeArrowheads="1"/>
          </p:cNvSpPr>
          <p:nvPr/>
        </p:nvSpPr>
        <p:spPr bwMode="auto">
          <a:xfrm>
            <a:off x="3581400" y="2200275"/>
            <a:ext cx="1905000" cy="685800"/>
          </a:xfrm>
          <a:prstGeom prst="roundRect">
            <a:avLst>
              <a:gd name="adj" fmla="val 16667"/>
            </a:avLst>
          </a:prstGeom>
          <a:noFill/>
          <a:ln w="28575">
            <a:solidFill>
              <a:srgbClr val="003366"/>
            </a:solidFill>
            <a:round/>
            <a:headEnd/>
            <a:tailEnd/>
          </a:ln>
        </p:spPr>
        <p:txBody>
          <a:bodyPr wrap="none" anchor="ctr"/>
          <a:lstStyle/>
          <a:p>
            <a:endParaRPr lang="en-US"/>
          </a:p>
        </p:txBody>
      </p:sp>
      <p:sp>
        <p:nvSpPr>
          <p:cNvPr id="20493" name="AutoShape 1037"/>
          <p:cNvSpPr>
            <a:spLocks noChangeArrowheads="1"/>
          </p:cNvSpPr>
          <p:nvPr/>
        </p:nvSpPr>
        <p:spPr bwMode="auto">
          <a:xfrm>
            <a:off x="3505200" y="5095875"/>
            <a:ext cx="2057400" cy="685800"/>
          </a:xfrm>
          <a:prstGeom prst="roundRect">
            <a:avLst>
              <a:gd name="adj" fmla="val 16667"/>
            </a:avLst>
          </a:prstGeom>
          <a:noFill/>
          <a:ln w="28575">
            <a:solidFill>
              <a:srgbClr val="003366"/>
            </a:solidFill>
            <a:round/>
            <a:headEnd/>
            <a:tailEnd/>
          </a:ln>
        </p:spPr>
        <p:txBody>
          <a:bodyPr wrap="none" anchor="ctr"/>
          <a:lstStyle/>
          <a:p>
            <a:pPr algn="ctr"/>
            <a:endParaRPr lang="en-US" sz="1600">
              <a:latin typeface="Arial" charset="0"/>
            </a:endParaRPr>
          </a:p>
        </p:txBody>
      </p:sp>
      <p:sp>
        <p:nvSpPr>
          <p:cNvPr id="20494" name="AutoShape 1038"/>
          <p:cNvSpPr>
            <a:spLocks noChangeArrowheads="1"/>
          </p:cNvSpPr>
          <p:nvPr/>
        </p:nvSpPr>
        <p:spPr bwMode="auto">
          <a:xfrm>
            <a:off x="2362200" y="3571875"/>
            <a:ext cx="1752600" cy="762000"/>
          </a:xfrm>
          <a:prstGeom prst="roundRect">
            <a:avLst>
              <a:gd name="adj" fmla="val 16667"/>
            </a:avLst>
          </a:prstGeom>
          <a:noFill/>
          <a:ln w="28575">
            <a:solidFill>
              <a:srgbClr val="003366"/>
            </a:solidFill>
            <a:round/>
            <a:headEnd/>
            <a:tailEnd/>
          </a:ln>
        </p:spPr>
        <p:txBody>
          <a:bodyPr wrap="none" anchor="ctr"/>
          <a:lstStyle/>
          <a:p>
            <a:endParaRPr lang="en-US"/>
          </a:p>
        </p:txBody>
      </p:sp>
      <p:sp>
        <p:nvSpPr>
          <p:cNvPr id="20495" name="AutoShape 1039"/>
          <p:cNvSpPr>
            <a:spLocks noChangeArrowheads="1"/>
          </p:cNvSpPr>
          <p:nvPr/>
        </p:nvSpPr>
        <p:spPr bwMode="auto">
          <a:xfrm>
            <a:off x="4953000" y="3571875"/>
            <a:ext cx="1752600" cy="762000"/>
          </a:xfrm>
          <a:prstGeom prst="roundRect">
            <a:avLst>
              <a:gd name="adj" fmla="val 16667"/>
            </a:avLst>
          </a:prstGeom>
          <a:noFill/>
          <a:ln w="28575">
            <a:solidFill>
              <a:schemeClr val="tx1"/>
            </a:solidFill>
            <a:round/>
            <a:headEnd/>
            <a:tailEnd/>
          </a:ln>
        </p:spPr>
        <p:txBody>
          <a:bodyPr wrap="none" anchor="ctr"/>
          <a:lstStyle/>
          <a:p>
            <a:endParaRPr lang="en-US"/>
          </a:p>
        </p:txBody>
      </p:sp>
      <p:sp>
        <p:nvSpPr>
          <p:cNvPr id="20496" name="Text Box 1040"/>
          <p:cNvSpPr txBox="1">
            <a:spLocks noChangeArrowheads="1"/>
          </p:cNvSpPr>
          <p:nvPr/>
        </p:nvSpPr>
        <p:spPr bwMode="auto">
          <a:xfrm>
            <a:off x="3741738" y="2249488"/>
            <a:ext cx="1506537" cy="581025"/>
          </a:xfrm>
          <a:prstGeom prst="rect">
            <a:avLst/>
          </a:prstGeom>
          <a:noFill/>
          <a:ln w="9525">
            <a:noFill/>
            <a:miter lim="800000"/>
            <a:headEnd/>
            <a:tailEnd/>
          </a:ln>
        </p:spPr>
        <p:txBody>
          <a:bodyPr wrap="none">
            <a:spAutoFit/>
          </a:bodyPr>
          <a:lstStyle/>
          <a:p>
            <a:pPr algn="ctr"/>
            <a:r>
              <a:rPr lang="en-GB" sz="1600">
                <a:solidFill>
                  <a:srgbClr val="003366"/>
                </a:solidFill>
                <a:latin typeface="Arial" charset="0"/>
              </a:rPr>
              <a:t>Management </a:t>
            </a:r>
          </a:p>
          <a:p>
            <a:pPr algn="ctr"/>
            <a:r>
              <a:rPr lang="en-GB" sz="1600">
                <a:solidFill>
                  <a:srgbClr val="003366"/>
                </a:solidFill>
                <a:latin typeface="Arial" charset="0"/>
              </a:rPr>
              <a:t>responsibility</a:t>
            </a:r>
          </a:p>
        </p:txBody>
      </p:sp>
      <p:sp>
        <p:nvSpPr>
          <p:cNvPr id="20497" name="Text Box 1041"/>
          <p:cNvSpPr txBox="1">
            <a:spLocks noChangeArrowheads="1"/>
          </p:cNvSpPr>
          <p:nvPr/>
        </p:nvSpPr>
        <p:spPr bwMode="auto">
          <a:xfrm>
            <a:off x="2514600" y="3648075"/>
            <a:ext cx="1447800" cy="581025"/>
          </a:xfrm>
          <a:prstGeom prst="rect">
            <a:avLst/>
          </a:prstGeom>
          <a:noFill/>
          <a:ln w="9525">
            <a:noFill/>
            <a:miter lim="800000"/>
            <a:headEnd/>
            <a:tailEnd/>
          </a:ln>
        </p:spPr>
        <p:txBody>
          <a:bodyPr>
            <a:spAutoFit/>
          </a:bodyPr>
          <a:lstStyle/>
          <a:p>
            <a:pPr algn="ctr"/>
            <a:r>
              <a:rPr lang="en-GB" sz="1600">
                <a:solidFill>
                  <a:srgbClr val="003366"/>
                </a:solidFill>
                <a:latin typeface="Arial" charset="0"/>
              </a:rPr>
              <a:t>Resource</a:t>
            </a:r>
          </a:p>
          <a:p>
            <a:pPr algn="ctr"/>
            <a:r>
              <a:rPr lang="en-GB" sz="1600">
                <a:solidFill>
                  <a:srgbClr val="003366"/>
                </a:solidFill>
                <a:latin typeface="Arial" charset="0"/>
              </a:rPr>
              <a:t>Management</a:t>
            </a:r>
            <a:endParaRPr lang="en-GB" sz="1600">
              <a:latin typeface="Arial" charset="0"/>
            </a:endParaRPr>
          </a:p>
        </p:txBody>
      </p:sp>
      <p:sp>
        <p:nvSpPr>
          <p:cNvPr id="20498" name="Text Box 1042"/>
          <p:cNvSpPr txBox="1">
            <a:spLocks noChangeArrowheads="1"/>
          </p:cNvSpPr>
          <p:nvPr/>
        </p:nvSpPr>
        <p:spPr bwMode="auto">
          <a:xfrm>
            <a:off x="4924425" y="3571875"/>
            <a:ext cx="1731963" cy="825500"/>
          </a:xfrm>
          <a:prstGeom prst="rect">
            <a:avLst/>
          </a:prstGeom>
          <a:noFill/>
          <a:ln w="9525">
            <a:noFill/>
            <a:miter lim="800000"/>
            <a:headEnd/>
            <a:tailEnd/>
          </a:ln>
        </p:spPr>
        <p:txBody>
          <a:bodyPr>
            <a:spAutoFit/>
          </a:bodyPr>
          <a:lstStyle/>
          <a:p>
            <a:pPr algn="ctr"/>
            <a:r>
              <a:rPr lang="en-GB" sz="1600">
                <a:solidFill>
                  <a:srgbClr val="003366"/>
                </a:solidFill>
                <a:latin typeface="Arial" charset="0"/>
              </a:rPr>
              <a:t>Measurement,</a:t>
            </a:r>
          </a:p>
          <a:p>
            <a:pPr algn="ctr"/>
            <a:r>
              <a:rPr lang="en-GB" sz="1600">
                <a:solidFill>
                  <a:srgbClr val="003366"/>
                </a:solidFill>
                <a:latin typeface="Arial" charset="0"/>
              </a:rPr>
              <a:t>analysis and</a:t>
            </a:r>
          </a:p>
          <a:p>
            <a:pPr algn="ctr"/>
            <a:r>
              <a:rPr lang="en-GB" sz="1600">
                <a:solidFill>
                  <a:srgbClr val="003366"/>
                </a:solidFill>
                <a:latin typeface="Arial" charset="0"/>
              </a:rPr>
              <a:t>improvement</a:t>
            </a:r>
          </a:p>
        </p:txBody>
      </p:sp>
      <p:sp>
        <p:nvSpPr>
          <p:cNvPr id="20499" name="Text Box 1043"/>
          <p:cNvSpPr txBox="1">
            <a:spLocks noChangeArrowheads="1"/>
          </p:cNvSpPr>
          <p:nvPr/>
        </p:nvSpPr>
        <p:spPr bwMode="auto">
          <a:xfrm>
            <a:off x="3505200" y="5156200"/>
            <a:ext cx="1190625" cy="581025"/>
          </a:xfrm>
          <a:prstGeom prst="rect">
            <a:avLst/>
          </a:prstGeom>
          <a:noFill/>
          <a:ln w="9525">
            <a:noFill/>
            <a:miter lim="800000"/>
            <a:headEnd/>
            <a:tailEnd/>
          </a:ln>
        </p:spPr>
        <p:txBody>
          <a:bodyPr wrap="none">
            <a:spAutoFit/>
          </a:bodyPr>
          <a:lstStyle/>
          <a:p>
            <a:r>
              <a:rPr lang="en-GB" sz="1600">
                <a:solidFill>
                  <a:srgbClr val="003366"/>
                </a:solidFill>
                <a:latin typeface="Arial" charset="0"/>
              </a:rPr>
              <a:t>Product</a:t>
            </a:r>
          </a:p>
          <a:p>
            <a:r>
              <a:rPr lang="en-GB" sz="1600">
                <a:solidFill>
                  <a:srgbClr val="003366"/>
                </a:solidFill>
                <a:latin typeface="Arial" charset="0"/>
              </a:rPr>
              <a:t>realization</a:t>
            </a:r>
          </a:p>
        </p:txBody>
      </p:sp>
      <p:sp>
        <p:nvSpPr>
          <p:cNvPr id="20500" name="AutoShape 1044"/>
          <p:cNvSpPr>
            <a:spLocks noChangeArrowheads="1"/>
          </p:cNvSpPr>
          <p:nvPr/>
        </p:nvSpPr>
        <p:spPr bwMode="auto">
          <a:xfrm>
            <a:off x="4419600" y="5248275"/>
            <a:ext cx="914400" cy="228600"/>
          </a:xfrm>
          <a:prstGeom prst="chevron">
            <a:avLst>
              <a:gd name="adj" fmla="val 100000"/>
            </a:avLst>
          </a:prstGeom>
          <a:noFill/>
          <a:ln w="9525">
            <a:solidFill>
              <a:srgbClr val="003366"/>
            </a:solidFill>
            <a:miter lim="800000"/>
            <a:headEnd/>
            <a:tailEnd/>
          </a:ln>
        </p:spPr>
        <p:txBody>
          <a:bodyPr wrap="none" anchor="ctr"/>
          <a:lstStyle/>
          <a:p>
            <a:endParaRPr lang="en-US"/>
          </a:p>
        </p:txBody>
      </p:sp>
      <p:sp>
        <p:nvSpPr>
          <p:cNvPr id="20501" name="AutoShape 1045"/>
          <p:cNvSpPr>
            <a:spLocks noChangeArrowheads="1"/>
          </p:cNvSpPr>
          <p:nvPr/>
        </p:nvSpPr>
        <p:spPr bwMode="auto">
          <a:xfrm>
            <a:off x="4572000" y="5248275"/>
            <a:ext cx="914400" cy="228600"/>
          </a:xfrm>
          <a:prstGeom prst="chevron">
            <a:avLst>
              <a:gd name="adj" fmla="val 100000"/>
            </a:avLst>
          </a:prstGeom>
          <a:noFill/>
          <a:ln w="12700">
            <a:solidFill>
              <a:srgbClr val="003366"/>
            </a:solidFill>
            <a:miter lim="800000"/>
            <a:headEnd/>
            <a:tailEnd/>
          </a:ln>
        </p:spPr>
        <p:txBody>
          <a:bodyPr wrap="none" anchor="ctr"/>
          <a:lstStyle/>
          <a:p>
            <a:endParaRPr lang="en-US"/>
          </a:p>
        </p:txBody>
      </p:sp>
      <p:sp>
        <p:nvSpPr>
          <p:cNvPr id="20502" name="Line 1046"/>
          <p:cNvSpPr>
            <a:spLocks noChangeShapeType="1"/>
          </p:cNvSpPr>
          <p:nvPr/>
        </p:nvSpPr>
        <p:spPr bwMode="auto">
          <a:xfrm flipH="1">
            <a:off x="1524000" y="2505075"/>
            <a:ext cx="2057400" cy="0"/>
          </a:xfrm>
          <a:prstGeom prst="line">
            <a:avLst/>
          </a:prstGeom>
          <a:noFill/>
          <a:ln w="38100">
            <a:solidFill>
              <a:srgbClr val="FF0000"/>
            </a:solidFill>
            <a:prstDash val="dash"/>
            <a:round/>
            <a:headEnd type="triangle" w="med" len="med"/>
            <a:tailEnd type="triangle" w="med" len="med"/>
          </a:ln>
        </p:spPr>
        <p:txBody>
          <a:bodyPr wrap="none" anchor="ctr"/>
          <a:lstStyle/>
          <a:p>
            <a:endParaRPr lang="en-US"/>
          </a:p>
        </p:txBody>
      </p:sp>
      <p:sp>
        <p:nvSpPr>
          <p:cNvPr id="20503" name="Line 1047"/>
          <p:cNvSpPr>
            <a:spLocks noChangeShapeType="1"/>
          </p:cNvSpPr>
          <p:nvPr/>
        </p:nvSpPr>
        <p:spPr bwMode="auto">
          <a:xfrm flipH="1">
            <a:off x="6705600" y="3952875"/>
            <a:ext cx="962025" cy="0"/>
          </a:xfrm>
          <a:prstGeom prst="line">
            <a:avLst/>
          </a:prstGeom>
          <a:noFill/>
          <a:ln w="38100">
            <a:solidFill>
              <a:srgbClr val="FF0000"/>
            </a:solidFill>
            <a:prstDash val="dash"/>
            <a:round/>
            <a:headEnd type="triangle" w="med" len="med"/>
            <a:tailEnd type="triangle" w="med" len="med"/>
          </a:ln>
        </p:spPr>
        <p:txBody>
          <a:bodyPr wrap="none" anchor="ctr"/>
          <a:lstStyle/>
          <a:p>
            <a:endParaRPr lang="en-US"/>
          </a:p>
        </p:txBody>
      </p:sp>
      <p:sp>
        <p:nvSpPr>
          <p:cNvPr id="20504" name="Line 1048"/>
          <p:cNvSpPr>
            <a:spLocks noChangeShapeType="1"/>
          </p:cNvSpPr>
          <p:nvPr/>
        </p:nvSpPr>
        <p:spPr bwMode="auto">
          <a:xfrm>
            <a:off x="1476375" y="5324475"/>
            <a:ext cx="2028825" cy="0"/>
          </a:xfrm>
          <a:prstGeom prst="line">
            <a:avLst/>
          </a:prstGeom>
          <a:noFill/>
          <a:ln w="9525">
            <a:solidFill>
              <a:srgbClr val="003366"/>
            </a:solidFill>
            <a:round/>
            <a:headEnd/>
            <a:tailEnd type="triangle" w="med" len="med"/>
          </a:ln>
        </p:spPr>
        <p:txBody>
          <a:bodyPr wrap="none" anchor="ctr"/>
          <a:lstStyle/>
          <a:p>
            <a:endParaRPr lang="en-US"/>
          </a:p>
        </p:txBody>
      </p:sp>
      <p:sp>
        <p:nvSpPr>
          <p:cNvPr id="20505" name="AutoShape 1049"/>
          <p:cNvSpPr>
            <a:spLocks noChangeArrowheads="1"/>
          </p:cNvSpPr>
          <p:nvPr/>
        </p:nvSpPr>
        <p:spPr bwMode="auto">
          <a:xfrm>
            <a:off x="5791200" y="5248275"/>
            <a:ext cx="1143000" cy="457200"/>
          </a:xfrm>
          <a:prstGeom prst="roundRect">
            <a:avLst>
              <a:gd name="adj" fmla="val 16667"/>
            </a:avLst>
          </a:prstGeom>
          <a:solidFill>
            <a:schemeClr val="bg1"/>
          </a:solidFill>
          <a:ln w="9525">
            <a:solidFill>
              <a:srgbClr val="003366"/>
            </a:solidFill>
            <a:round/>
            <a:headEnd/>
            <a:tailEnd/>
          </a:ln>
        </p:spPr>
        <p:txBody>
          <a:bodyPr wrap="none" anchor="ctr"/>
          <a:lstStyle/>
          <a:p>
            <a:pPr algn="ctr"/>
            <a:endParaRPr lang="en-US" sz="1600">
              <a:latin typeface="Arial" charset="0"/>
            </a:endParaRPr>
          </a:p>
        </p:txBody>
      </p:sp>
      <p:sp>
        <p:nvSpPr>
          <p:cNvPr id="20506" name="Text Box 1050"/>
          <p:cNvSpPr txBox="1">
            <a:spLocks noChangeArrowheads="1"/>
          </p:cNvSpPr>
          <p:nvPr/>
        </p:nvSpPr>
        <p:spPr bwMode="auto">
          <a:xfrm>
            <a:off x="5867400" y="5292725"/>
            <a:ext cx="950913" cy="336550"/>
          </a:xfrm>
          <a:prstGeom prst="rect">
            <a:avLst/>
          </a:prstGeom>
          <a:noFill/>
          <a:ln w="9525">
            <a:noFill/>
            <a:miter lim="800000"/>
            <a:headEnd/>
            <a:tailEnd/>
          </a:ln>
        </p:spPr>
        <p:txBody>
          <a:bodyPr wrap="none">
            <a:spAutoFit/>
          </a:bodyPr>
          <a:lstStyle/>
          <a:p>
            <a:r>
              <a:rPr lang="en-GB" sz="1600">
                <a:solidFill>
                  <a:srgbClr val="003366"/>
                </a:solidFill>
                <a:latin typeface="Arial" charset="0"/>
              </a:rPr>
              <a:t>Product</a:t>
            </a:r>
            <a:endParaRPr lang="en-GB" sz="1600">
              <a:latin typeface="Arial" charset="0"/>
            </a:endParaRPr>
          </a:p>
        </p:txBody>
      </p:sp>
      <p:sp>
        <p:nvSpPr>
          <p:cNvPr id="20507" name="Line 1051"/>
          <p:cNvSpPr>
            <a:spLocks noChangeShapeType="1"/>
          </p:cNvSpPr>
          <p:nvPr/>
        </p:nvSpPr>
        <p:spPr bwMode="auto">
          <a:xfrm>
            <a:off x="5562600" y="5324475"/>
            <a:ext cx="228600" cy="0"/>
          </a:xfrm>
          <a:prstGeom prst="line">
            <a:avLst/>
          </a:prstGeom>
          <a:noFill/>
          <a:ln w="9525">
            <a:solidFill>
              <a:schemeClr val="tx1"/>
            </a:solidFill>
            <a:round/>
            <a:headEnd/>
            <a:tailEnd type="triangle" w="med" len="med"/>
          </a:ln>
        </p:spPr>
        <p:txBody>
          <a:bodyPr wrap="none" anchor="ctr"/>
          <a:lstStyle/>
          <a:p>
            <a:endParaRPr lang="en-US"/>
          </a:p>
        </p:txBody>
      </p:sp>
      <p:sp>
        <p:nvSpPr>
          <p:cNvPr id="20508" name="Line 1052"/>
          <p:cNvSpPr>
            <a:spLocks noChangeShapeType="1"/>
          </p:cNvSpPr>
          <p:nvPr/>
        </p:nvSpPr>
        <p:spPr bwMode="auto">
          <a:xfrm>
            <a:off x="6934200" y="5324475"/>
            <a:ext cx="609600" cy="0"/>
          </a:xfrm>
          <a:prstGeom prst="line">
            <a:avLst/>
          </a:prstGeom>
          <a:noFill/>
          <a:ln w="9525">
            <a:solidFill>
              <a:schemeClr val="tx1"/>
            </a:solidFill>
            <a:round/>
            <a:headEnd/>
            <a:tailEnd type="triangle" w="med" len="med"/>
          </a:ln>
        </p:spPr>
        <p:txBody>
          <a:bodyPr wrap="none" anchor="ctr"/>
          <a:lstStyle/>
          <a:p>
            <a:endParaRPr lang="en-US"/>
          </a:p>
        </p:txBody>
      </p:sp>
      <p:grpSp>
        <p:nvGrpSpPr>
          <p:cNvPr id="2" name="Group 1053"/>
          <p:cNvGrpSpPr>
            <a:grpSpLocks/>
          </p:cNvGrpSpPr>
          <p:nvPr/>
        </p:nvGrpSpPr>
        <p:grpSpPr bwMode="auto">
          <a:xfrm rot="-2465034">
            <a:off x="6056313" y="1639888"/>
            <a:ext cx="882650" cy="1752600"/>
            <a:chOff x="3377" y="960"/>
            <a:chExt cx="891" cy="495"/>
          </a:xfrm>
        </p:grpSpPr>
        <p:sp>
          <p:nvSpPr>
            <p:cNvPr id="20537" name="Freeform 1054"/>
            <p:cNvSpPr>
              <a:spLocks/>
            </p:cNvSpPr>
            <p:nvPr/>
          </p:nvSpPr>
          <p:spPr bwMode="auto">
            <a:xfrm>
              <a:off x="3682" y="1055"/>
              <a:ext cx="193" cy="75"/>
            </a:xfrm>
            <a:custGeom>
              <a:avLst/>
              <a:gdLst>
                <a:gd name="T0" fmla="*/ 0 w 385"/>
                <a:gd name="T1" fmla="*/ 2 h 149"/>
                <a:gd name="T2" fmla="*/ 0 w 385"/>
                <a:gd name="T3" fmla="*/ 0 h 149"/>
                <a:gd name="T4" fmla="*/ 7 w 385"/>
                <a:gd name="T5" fmla="*/ 2 h 149"/>
                <a:gd name="T6" fmla="*/ 6 w 385"/>
                <a:gd name="T7" fmla="*/ 2 h 149"/>
                <a:gd name="T8" fmla="*/ 6 w 385"/>
                <a:gd name="T9" fmla="*/ 3 h 149"/>
                <a:gd name="T10" fmla="*/ 0 w 385"/>
                <a:gd name="T11" fmla="*/ 2 h 149"/>
                <a:gd name="T12" fmla="*/ 0 60000 65536"/>
                <a:gd name="T13" fmla="*/ 0 60000 65536"/>
                <a:gd name="T14" fmla="*/ 0 60000 65536"/>
                <a:gd name="T15" fmla="*/ 0 60000 65536"/>
                <a:gd name="T16" fmla="*/ 0 60000 65536"/>
                <a:gd name="T17" fmla="*/ 0 60000 65536"/>
                <a:gd name="T18" fmla="*/ 0 w 385"/>
                <a:gd name="T19" fmla="*/ 0 h 149"/>
                <a:gd name="T20" fmla="*/ 385 w 385"/>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385" h="149">
                  <a:moveTo>
                    <a:pt x="0" y="88"/>
                  </a:moveTo>
                  <a:lnTo>
                    <a:pt x="0" y="0"/>
                  </a:lnTo>
                  <a:lnTo>
                    <a:pt x="385" y="68"/>
                  </a:lnTo>
                  <a:lnTo>
                    <a:pt x="378" y="108"/>
                  </a:lnTo>
                  <a:lnTo>
                    <a:pt x="352" y="149"/>
                  </a:lnTo>
                  <a:lnTo>
                    <a:pt x="0" y="88"/>
                  </a:lnTo>
                  <a:close/>
                </a:path>
              </a:pathLst>
            </a:custGeom>
            <a:solidFill>
              <a:srgbClr val="FFFF99"/>
            </a:solidFill>
            <a:ln w="9525">
              <a:solidFill>
                <a:srgbClr val="003366"/>
              </a:solidFill>
              <a:round/>
              <a:headEnd/>
              <a:tailEnd/>
            </a:ln>
          </p:spPr>
          <p:txBody>
            <a:bodyPr/>
            <a:lstStyle/>
            <a:p>
              <a:endParaRPr lang="en-US"/>
            </a:p>
          </p:txBody>
        </p:sp>
        <p:sp>
          <p:nvSpPr>
            <p:cNvPr id="20538" name="Freeform 1055"/>
            <p:cNvSpPr>
              <a:spLocks/>
            </p:cNvSpPr>
            <p:nvPr/>
          </p:nvSpPr>
          <p:spPr bwMode="auto">
            <a:xfrm>
              <a:off x="4081" y="1115"/>
              <a:ext cx="186" cy="72"/>
            </a:xfrm>
            <a:custGeom>
              <a:avLst/>
              <a:gdLst>
                <a:gd name="T0" fmla="*/ 6 w 371"/>
                <a:gd name="T1" fmla="*/ 2 h 144"/>
                <a:gd name="T2" fmla="*/ 6 w 371"/>
                <a:gd name="T3" fmla="*/ 1 h 144"/>
                <a:gd name="T4" fmla="*/ 0 w 371"/>
                <a:gd name="T5" fmla="*/ 0 h 144"/>
                <a:gd name="T6" fmla="*/ 0 w 371"/>
                <a:gd name="T7" fmla="*/ 1 h 144"/>
                <a:gd name="T8" fmla="*/ 6 w 371"/>
                <a:gd name="T9" fmla="*/ 2 h 144"/>
                <a:gd name="T10" fmla="*/ 0 60000 65536"/>
                <a:gd name="T11" fmla="*/ 0 60000 65536"/>
                <a:gd name="T12" fmla="*/ 0 60000 65536"/>
                <a:gd name="T13" fmla="*/ 0 60000 65536"/>
                <a:gd name="T14" fmla="*/ 0 60000 65536"/>
                <a:gd name="T15" fmla="*/ 0 w 371"/>
                <a:gd name="T16" fmla="*/ 0 h 144"/>
                <a:gd name="T17" fmla="*/ 371 w 371"/>
                <a:gd name="T18" fmla="*/ 144 h 144"/>
              </a:gdLst>
              <a:ahLst/>
              <a:cxnLst>
                <a:cxn ang="T10">
                  <a:pos x="T0" y="T1"/>
                </a:cxn>
                <a:cxn ang="T11">
                  <a:pos x="T2" y="T3"/>
                </a:cxn>
                <a:cxn ang="T12">
                  <a:pos x="T4" y="T5"/>
                </a:cxn>
                <a:cxn ang="T13">
                  <a:pos x="T6" y="T7"/>
                </a:cxn>
                <a:cxn ang="T14">
                  <a:pos x="T8" y="T9"/>
                </a:cxn>
              </a:cxnLst>
              <a:rect l="T15" t="T16" r="T17" b="T18"/>
              <a:pathLst>
                <a:path w="371" h="144">
                  <a:moveTo>
                    <a:pt x="371" y="144"/>
                  </a:moveTo>
                  <a:lnTo>
                    <a:pt x="370" y="63"/>
                  </a:lnTo>
                  <a:lnTo>
                    <a:pt x="0" y="0"/>
                  </a:lnTo>
                  <a:lnTo>
                    <a:pt x="0" y="103"/>
                  </a:lnTo>
                  <a:lnTo>
                    <a:pt x="371" y="144"/>
                  </a:lnTo>
                  <a:close/>
                </a:path>
              </a:pathLst>
            </a:custGeom>
            <a:solidFill>
              <a:srgbClr val="FFFF99"/>
            </a:solidFill>
            <a:ln w="9525">
              <a:solidFill>
                <a:srgbClr val="003366"/>
              </a:solidFill>
              <a:round/>
              <a:headEnd/>
              <a:tailEnd/>
            </a:ln>
          </p:spPr>
          <p:txBody>
            <a:bodyPr/>
            <a:lstStyle/>
            <a:p>
              <a:endParaRPr lang="en-US"/>
            </a:p>
          </p:txBody>
        </p:sp>
        <p:grpSp>
          <p:nvGrpSpPr>
            <p:cNvPr id="3" name="Group 1056"/>
            <p:cNvGrpSpPr>
              <a:grpSpLocks/>
            </p:cNvGrpSpPr>
            <p:nvPr/>
          </p:nvGrpSpPr>
          <p:grpSpPr bwMode="auto">
            <a:xfrm>
              <a:off x="3377" y="960"/>
              <a:ext cx="891" cy="495"/>
              <a:chOff x="3377" y="960"/>
              <a:chExt cx="891" cy="495"/>
            </a:xfrm>
          </p:grpSpPr>
          <p:sp>
            <p:nvSpPr>
              <p:cNvPr id="20540" name="Freeform 1057"/>
              <p:cNvSpPr>
                <a:spLocks/>
              </p:cNvSpPr>
              <p:nvPr/>
            </p:nvSpPr>
            <p:spPr bwMode="auto">
              <a:xfrm>
                <a:off x="3377" y="1007"/>
                <a:ext cx="890" cy="448"/>
              </a:xfrm>
              <a:custGeom>
                <a:avLst/>
                <a:gdLst>
                  <a:gd name="T0" fmla="*/ 2 w 1780"/>
                  <a:gd name="T1" fmla="*/ 14 h 896"/>
                  <a:gd name="T2" fmla="*/ 3 w 1780"/>
                  <a:gd name="T3" fmla="*/ 14 h 896"/>
                  <a:gd name="T4" fmla="*/ 5 w 1780"/>
                  <a:gd name="T5" fmla="*/ 14 h 896"/>
                  <a:gd name="T6" fmla="*/ 7 w 1780"/>
                  <a:gd name="T7" fmla="*/ 14 h 896"/>
                  <a:gd name="T8" fmla="*/ 9 w 1780"/>
                  <a:gd name="T9" fmla="*/ 14 h 896"/>
                  <a:gd name="T10" fmla="*/ 11 w 1780"/>
                  <a:gd name="T11" fmla="*/ 13 h 896"/>
                  <a:gd name="T12" fmla="*/ 13 w 1780"/>
                  <a:gd name="T13" fmla="*/ 12 h 896"/>
                  <a:gd name="T14" fmla="*/ 14 w 1780"/>
                  <a:gd name="T15" fmla="*/ 12 h 896"/>
                  <a:gd name="T16" fmla="*/ 15 w 1780"/>
                  <a:gd name="T17" fmla="*/ 11 h 896"/>
                  <a:gd name="T18" fmla="*/ 17 w 1780"/>
                  <a:gd name="T19" fmla="*/ 10 h 896"/>
                  <a:gd name="T20" fmla="*/ 19 w 1780"/>
                  <a:gd name="T21" fmla="*/ 9 h 896"/>
                  <a:gd name="T22" fmla="*/ 20 w 1780"/>
                  <a:gd name="T23" fmla="*/ 7 h 896"/>
                  <a:gd name="T24" fmla="*/ 22 w 1780"/>
                  <a:gd name="T25" fmla="*/ 6 h 896"/>
                  <a:gd name="T26" fmla="*/ 22 w 1780"/>
                  <a:gd name="T27" fmla="*/ 5 h 896"/>
                  <a:gd name="T28" fmla="*/ 27 w 1780"/>
                  <a:gd name="T29" fmla="*/ 6 h 896"/>
                  <a:gd name="T30" fmla="*/ 26 w 1780"/>
                  <a:gd name="T31" fmla="*/ 5 h 896"/>
                  <a:gd name="T32" fmla="*/ 25 w 1780"/>
                  <a:gd name="T33" fmla="*/ 4 h 896"/>
                  <a:gd name="T34" fmla="*/ 24 w 1780"/>
                  <a:gd name="T35" fmla="*/ 4 h 896"/>
                  <a:gd name="T36" fmla="*/ 23 w 1780"/>
                  <a:gd name="T37" fmla="*/ 3 h 896"/>
                  <a:gd name="T38" fmla="*/ 21 w 1780"/>
                  <a:gd name="T39" fmla="*/ 2 h 896"/>
                  <a:gd name="T40" fmla="*/ 20 w 1780"/>
                  <a:gd name="T41" fmla="*/ 1 h 896"/>
                  <a:gd name="T42" fmla="*/ 20 w 1780"/>
                  <a:gd name="T43" fmla="*/ 1 h 896"/>
                  <a:gd name="T44" fmla="*/ 19 w 1780"/>
                  <a:gd name="T45" fmla="*/ 1 h 896"/>
                  <a:gd name="T46" fmla="*/ 17 w 1780"/>
                  <a:gd name="T47" fmla="*/ 2 h 896"/>
                  <a:gd name="T48" fmla="*/ 15 w 1780"/>
                  <a:gd name="T49" fmla="*/ 2 h 896"/>
                  <a:gd name="T50" fmla="*/ 14 w 1780"/>
                  <a:gd name="T51" fmla="*/ 2 h 896"/>
                  <a:gd name="T52" fmla="*/ 14 w 1780"/>
                  <a:gd name="T53" fmla="*/ 3 h 896"/>
                  <a:gd name="T54" fmla="*/ 13 w 1780"/>
                  <a:gd name="T55" fmla="*/ 3 h 896"/>
                  <a:gd name="T56" fmla="*/ 12 w 1780"/>
                  <a:gd name="T57" fmla="*/ 3 h 896"/>
                  <a:gd name="T58" fmla="*/ 10 w 1780"/>
                  <a:gd name="T59" fmla="*/ 3 h 896"/>
                  <a:gd name="T60" fmla="*/ 15 w 1780"/>
                  <a:gd name="T61" fmla="*/ 5 h 896"/>
                  <a:gd name="T62" fmla="*/ 14 w 1780"/>
                  <a:gd name="T63" fmla="*/ 7 h 896"/>
                  <a:gd name="T64" fmla="*/ 13 w 1780"/>
                  <a:gd name="T65" fmla="*/ 7 h 896"/>
                  <a:gd name="T66" fmla="*/ 12 w 1780"/>
                  <a:gd name="T67" fmla="*/ 9 h 896"/>
                  <a:gd name="T68" fmla="*/ 10 w 1780"/>
                  <a:gd name="T69" fmla="*/ 11 h 896"/>
                  <a:gd name="T70" fmla="*/ 7 w 1780"/>
                  <a:gd name="T71" fmla="*/ 12 h 896"/>
                  <a:gd name="T72" fmla="*/ 7 w 1780"/>
                  <a:gd name="T73" fmla="*/ 12 h 896"/>
                  <a:gd name="T74" fmla="*/ 5 w 1780"/>
                  <a:gd name="T75" fmla="*/ 13 h 896"/>
                  <a:gd name="T76" fmla="*/ 3 w 1780"/>
                  <a:gd name="T77" fmla="*/ 13 h 896"/>
                  <a:gd name="T78" fmla="*/ 0 w 1780"/>
                  <a:gd name="T79" fmla="*/ 13 h 8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80"/>
                  <a:gd name="T121" fmla="*/ 0 h 896"/>
                  <a:gd name="T122" fmla="*/ 1780 w 1780"/>
                  <a:gd name="T123" fmla="*/ 896 h 8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80" h="896">
                    <a:moveTo>
                      <a:pt x="1" y="891"/>
                    </a:moveTo>
                    <a:lnTo>
                      <a:pt x="100" y="896"/>
                    </a:lnTo>
                    <a:lnTo>
                      <a:pt x="149" y="896"/>
                    </a:lnTo>
                    <a:lnTo>
                      <a:pt x="207" y="896"/>
                    </a:lnTo>
                    <a:lnTo>
                      <a:pt x="262" y="894"/>
                    </a:lnTo>
                    <a:lnTo>
                      <a:pt x="316" y="891"/>
                    </a:lnTo>
                    <a:lnTo>
                      <a:pt x="372" y="885"/>
                    </a:lnTo>
                    <a:lnTo>
                      <a:pt x="420" y="876"/>
                    </a:lnTo>
                    <a:lnTo>
                      <a:pt x="474" y="865"/>
                    </a:lnTo>
                    <a:lnTo>
                      <a:pt x="539" y="850"/>
                    </a:lnTo>
                    <a:lnTo>
                      <a:pt x="598" y="829"/>
                    </a:lnTo>
                    <a:lnTo>
                      <a:pt x="653" y="813"/>
                    </a:lnTo>
                    <a:lnTo>
                      <a:pt x="715" y="789"/>
                    </a:lnTo>
                    <a:lnTo>
                      <a:pt x="773" y="763"/>
                    </a:lnTo>
                    <a:lnTo>
                      <a:pt x="831" y="737"/>
                    </a:lnTo>
                    <a:lnTo>
                      <a:pt x="880" y="711"/>
                    </a:lnTo>
                    <a:lnTo>
                      <a:pt x="936" y="685"/>
                    </a:lnTo>
                    <a:lnTo>
                      <a:pt x="982" y="660"/>
                    </a:lnTo>
                    <a:lnTo>
                      <a:pt x="1034" y="631"/>
                    </a:lnTo>
                    <a:lnTo>
                      <a:pt x="1086" y="601"/>
                    </a:lnTo>
                    <a:lnTo>
                      <a:pt x="1137" y="564"/>
                    </a:lnTo>
                    <a:lnTo>
                      <a:pt x="1183" y="535"/>
                    </a:lnTo>
                    <a:lnTo>
                      <a:pt x="1232" y="495"/>
                    </a:lnTo>
                    <a:lnTo>
                      <a:pt x="1277" y="459"/>
                    </a:lnTo>
                    <a:lnTo>
                      <a:pt x="1319" y="424"/>
                    </a:lnTo>
                    <a:lnTo>
                      <a:pt x="1354" y="384"/>
                    </a:lnTo>
                    <a:lnTo>
                      <a:pt x="1383" y="350"/>
                    </a:lnTo>
                    <a:lnTo>
                      <a:pt x="1406" y="313"/>
                    </a:lnTo>
                    <a:lnTo>
                      <a:pt x="1780" y="362"/>
                    </a:lnTo>
                    <a:lnTo>
                      <a:pt x="1723" y="336"/>
                    </a:lnTo>
                    <a:lnTo>
                      <a:pt x="1677" y="313"/>
                    </a:lnTo>
                    <a:lnTo>
                      <a:pt x="1622" y="291"/>
                    </a:lnTo>
                    <a:lnTo>
                      <a:pt x="1581" y="267"/>
                    </a:lnTo>
                    <a:lnTo>
                      <a:pt x="1545" y="245"/>
                    </a:lnTo>
                    <a:lnTo>
                      <a:pt x="1513" y="228"/>
                    </a:lnTo>
                    <a:lnTo>
                      <a:pt x="1481" y="204"/>
                    </a:lnTo>
                    <a:lnTo>
                      <a:pt x="1450" y="182"/>
                    </a:lnTo>
                    <a:lnTo>
                      <a:pt x="1417" y="156"/>
                    </a:lnTo>
                    <a:lnTo>
                      <a:pt x="1380" y="125"/>
                    </a:lnTo>
                    <a:lnTo>
                      <a:pt x="1341" y="94"/>
                    </a:lnTo>
                    <a:lnTo>
                      <a:pt x="1309" y="62"/>
                    </a:lnTo>
                    <a:lnTo>
                      <a:pt x="1275" y="28"/>
                    </a:lnTo>
                    <a:lnTo>
                      <a:pt x="1248" y="0"/>
                    </a:lnTo>
                    <a:lnTo>
                      <a:pt x="1219" y="9"/>
                    </a:lnTo>
                    <a:lnTo>
                      <a:pt x="1189" y="26"/>
                    </a:lnTo>
                    <a:lnTo>
                      <a:pt x="1158" y="39"/>
                    </a:lnTo>
                    <a:lnTo>
                      <a:pt x="1121" y="55"/>
                    </a:lnTo>
                    <a:lnTo>
                      <a:pt x="1083" y="71"/>
                    </a:lnTo>
                    <a:lnTo>
                      <a:pt x="1049" y="82"/>
                    </a:lnTo>
                    <a:lnTo>
                      <a:pt x="1015" y="92"/>
                    </a:lnTo>
                    <a:lnTo>
                      <a:pt x="977" y="105"/>
                    </a:lnTo>
                    <a:lnTo>
                      <a:pt x="938" y="113"/>
                    </a:lnTo>
                    <a:lnTo>
                      <a:pt x="896" y="125"/>
                    </a:lnTo>
                    <a:lnTo>
                      <a:pt x="858" y="135"/>
                    </a:lnTo>
                    <a:lnTo>
                      <a:pt x="822" y="145"/>
                    </a:lnTo>
                    <a:lnTo>
                      <a:pt x="782" y="151"/>
                    </a:lnTo>
                    <a:lnTo>
                      <a:pt x="744" y="160"/>
                    </a:lnTo>
                    <a:lnTo>
                      <a:pt x="708" y="167"/>
                    </a:lnTo>
                    <a:lnTo>
                      <a:pt x="666" y="177"/>
                    </a:lnTo>
                    <a:lnTo>
                      <a:pt x="609" y="184"/>
                    </a:lnTo>
                    <a:lnTo>
                      <a:pt x="998" y="252"/>
                    </a:lnTo>
                    <a:lnTo>
                      <a:pt x="972" y="304"/>
                    </a:lnTo>
                    <a:lnTo>
                      <a:pt x="943" y="342"/>
                    </a:lnTo>
                    <a:lnTo>
                      <a:pt x="887" y="416"/>
                    </a:lnTo>
                    <a:lnTo>
                      <a:pt x="854" y="450"/>
                    </a:lnTo>
                    <a:lnTo>
                      <a:pt x="822" y="483"/>
                    </a:lnTo>
                    <a:lnTo>
                      <a:pt x="776" y="524"/>
                    </a:lnTo>
                    <a:lnTo>
                      <a:pt x="728" y="570"/>
                    </a:lnTo>
                    <a:lnTo>
                      <a:pt x="679" y="602"/>
                    </a:lnTo>
                    <a:lnTo>
                      <a:pt x="614" y="647"/>
                    </a:lnTo>
                    <a:lnTo>
                      <a:pt x="559" y="676"/>
                    </a:lnTo>
                    <a:lnTo>
                      <a:pt x="507" y="705"/>
                    </a:lnTo>
                    <a:lnTo>
                      <a:pt x="461" y="727"/>
                    </a:lnTo>
                    <a:lnTo>
                      <a:pt x="430" y="743"/>
                    </a:lnTo>
                    <a:lnTo>
                      <a:pt x="372" y="759"/>
                    </a:lnTo>
                    <a:lnTo>
                      <a:pt x="320" y="775"/>
                    </a:lnTo>
                    <a:lnTo>
                      <a:pt x="262" y="794"/>
                    </a:lnTo>
                    <a:lnTo>
                      <a:pt x="181" y="807"/>
                    </a:lnTo>
                    <a:lnTo>
                      <a:pt x="120" y="817"/>
                    </a:lnTo>
                    <a:lnTo>
                      <a:pt x="0" y="820"/>
                    </a:lnTo>
                    <a:lnTo>
                      <a:pt x="1" y="891"/>
                    </a:lnTo>
                    <a:close/>
                  </a:path>
                </a:pathLst>
              </a:custGeom>
              <a:solidFill>
                <a:srgbClr val="FFFF99"/>
              </a:solidFill>
              <a:ln w="9525">
                <a:solidFill>
                  <a:srgbClr val="003366"/>
                </a:solidFill>
                <a:round/>
                <a:headEnd/>
                <a:tailEnd/>
              </a:ln>
            </p:spPr>
            <p:txBody>
              <a:bodyPr/>
              <a:lstStyle/>
              <a:p>
                <a:endParaRPr lang="en-US"/>
              </a:p>
            </p:txBody>
          </p:sp>
          <p:sp>
            <p:nvSpPr>
              <p:cNvPr id="20541" name="Freeform 1058"/>
              <p:cNvSpPr>
                <a:spLocks/>
              </p:cNvSpPr>
              <p:nvPr/>
            </p:nvSpPr>
            <p:spPr bwMode="auto">
              <a:xfrm>
                <a:off x="3377" y="960"/>
                <a:ext cx="891" cy="463"/>
              </a:xfrm>
              <a:custGeom>
                <a:avLst/>
                <a:gdLst>
                  <a:gd name="T0" fmla="*/ 2 w 1780"/>
                  <a:gd name="T1" fmla="*/ 15 h 924"/>
                  <a:gd name="T2" fmla="*/ 4 w 1780"/>
                  <a:gd name="T3" fmla="*/ 15 h 924"/>
                  <a:gd name="T4" fmla="*/ 5 w 1780"/>
                  <a:gd name="T5" fmla="*/ 15 h 924"/>
                  <a:gd name="T6" fmla="*/ 7 w 1780"/>
                  <a:gd name="T7" fmla="*/ 15 h 924"/>
                  <a:gd name="T8" fmla="*/ 9 w 1780"/>
                  <a:gd name="T9" fmla="*/ 14 h 924"/>
                  <a:gd name="T10" fmla="*/ 11 w 1780"/>
                  <a:gd name="T11" fmla="*/ 14 h 924"/>
                  <a:gd name="T12" fmla="*/ 13 w 1780"/>
                  <a:gd name="T13" fmla="*/ 13 h 924"/>
                  <a:gd name="T14" fmla="*/ 14 w 1780"/>
                  <a:gd name="T15" fmla="*/ 12 h 924"/>
                  <a:gd name="T16" fmla="*/ 16 w 1780"/>
                  <a:gd name="T17" fmla="*/ 11 h 924"/>
                  <a:gd name="T18" fmla="*/ 17 w 1780"/>
                  <a:gd name="T19" fmla="*/ 10 h 924"/>
                  <a:gd name="T20" fmla="*/ 19 w 1780"/>
                  <a:gd name="T21" fmla="*/ 9 h 924"/>
                  <a:gd name="T22" fmla="*/ 20 w 1780"/>
                  <a:gd name="T23" fmla="*/ 8 h 924"/>
                  <a:gd name="T24" fmla="*/ 22 w 1780"/>
                  <a:gd name="T25" fmla="*/ 7 h 924"/>
                  <a:gd name="T26" fmla="*/ 22 w 1780"/>
                  <a:gd name="T27" fmla="*/ 6 h 924"/>
                  <a:gd name="T28" fmla="*/ 27 w 1780"/>
                  <a:gd name="T29" fmla="*/ 6 h 924"/>
                  <a:gd name="T30" fmla="*/ 26 w 1780"/>
                  <a:gd name="T31" fmla="*/ 5 h 924"/>
                  <a:gd name="T32" fmla="*/ 25 w 1780"/>
                  <a:gd name="T33" fmla="*/ 4 h 924"/>
                  <a:gd name="T34" fmla="*/ 24 w 1780"/>
                  <a:gd name="T35" fmla="*/ 4 h 924"/>
                  <a:gd name="T36" fmla="*/ 23 w 1780"/>
                  <a:gd name="T37" fmla="*/ 3 h 924"/>
                  <a:gd name="T38" fmla="*/ 21 w 1780"/>
                  <a:gd name="T39" fmla="*/ 2 h 924"/>
                  <a:gd name="T40" fmla="*/ 20 w 1780"/>
                  <a:gd name="T41" fmla="*/ 1 h 924"/>
                  <a:gd name="T42" fmla="*/ 20 w 1780"/>
                  <a:gd name="T43" fmla="*/ 1 h 924"/>
                  <a:gd name="T44" fmla="*/ 19 w 1780"/>
                  <a:gd name="T45" fmla="*/ 1 h 924"/>
                  <a:gd name="T46" fmla="*/ 17 w 1780"/>
                  <a:gd name="T47" fmla="*/ 2 h 924"/>
                  <a:gd name="T48" fmla="*/ 16 w 1780"/>
                  <a:gd name="T49" fmla="*/ 2 h 924"/>
                  <a:gd name="T50" fmla="*/ 15 w 1780"/>
                  <a:gd name="T51" fmla="*/ 2 h 924"/>
                  <a:gd name="T52" fmla="*/ 14 w 1780"/>
                  <a:gd name="T53" fmla="*/ 3 h 924"/>
                  <a:gd name="T54" fmla="*/ 13 w 1780"/>
                  <a:gd name="T55" fmla="*/ 3 h 924"/>
                  <a:gd name="T56" fmla="*/ 12 w 1780"/>
                  <a:gd name="T57" fmla="*/ 3 h 924"/>
                  <a:gd name="T58" fmla="*/ 10 w 1780"/>
                  <a:gd name="T59" fmla="*/ 3 h 924"/>
                  <a:gd name="T60" fmla="*/ 16 w 1780"/>
                  <a:gd name="T61" fmla="*/ 5 h 924"/>
                  <a:gd name="T62" fmla="*/ 14 w 1780"/>
                  <a:gd name="T63" fmla="*/ 7 h 924"/>
                  <a:gd name="T64" fmla="*/ 13 w 1780"/>
                  <a:gd name="T65" fmla="*/ 8 h 924"/>
                  <a:gd name="T66" fmla="*/ 12 w 1780"/>
                  <a:gd name="T67" fmla="*/ 10 h 924"/>
                  <a:gd name="T68" fmla="*/ 11 w 1780"/>
                  <a:gd name="T69" fmla="*/ 11 h 924"/>
                  <a:gd name="T70" fmla="*/ 10 w 1780"/>
                  <a:gd name="T71" fmla="*/ 12 h 924"/>
                  <a:gd name="T72" fmla="*/ 8 w 1780"/>
                  <a:gd name="T73" fmla="*/ 12 h 924"/>
                  <a:gd name="T74" fmla="*/ 7 w 1780"/>
                  <a:gd name="T75" fmla="*/ 13 h 924"/>
                  <a:gd name="T76" fmla="*/ 5 w 1780"/>
                  <a:gd name="T77" fmla="*/ 14 h 924"/>
                  <a:gd name="T78" fmla="*/ 4 w 1780"/>
                  <a:gd name="T79" fmla="*/ 14 h 924"/>
                  <a:gd name="T80" fmla="*/ 2 w 1780"/>
                  <a:gd name="T81" fmla="*/ 15 h 9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80"/>
                  <a:gd name="T124" fmla="*/ 0 h 924"/>
                  <a:gd name="T125" fmla="*/ 1780 w 1780"/>
                  <a:gd name="T126" fmla="*/ 924 h 9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80" h="924">
                    <a:moveTo>
                      <a:pt x="0" y="918"/>
                    </a:moveTo>
                    <a:lnTo>
                      <a:pt x="98" y="924"/>
                    </a:lnTo>
                    <a:lnTo>
                      <a:pt x="147" y="924"/>
                    </a:lnTo>
                    <a:lnTo>
                      <a:pt x="205" y="924"/>
                    </a:lnTo>
                    <a:lnTo>
                      <a:pt x="260" y="921"/>
                    </a:lnTo>
                    <a:lnTo>
                      <a:pt x="314" y="918"/>
                    </a:lnTo>
                    <a:lnTo>
                      <a:pt x="370" y="911"/>
                    </a:lnTo>
                    <a:lnTo>
                      <a:pt x="418" y="902"/>
                    </a:lnTo>
                    <a:lnTo>
                      <a:pt x="472" y="891"/>
                    </a:lnTo>
                    <a:lnTo>
                      <a:pt x="537" y="874"/>
                    </a:lnTo>
                    <a:lnTo>
                      <a:pt x="596" y="854"/>
                    </a:lnTo>
                    <a:lnTo>
                      <a:pt x="651" y="837"/>
                    </a:lnTo>
                    <a:lnTo>
                      <a:pt x="712" y="814"/>
                    </a:lnTo>
                    <a:lnTo>
                      <a:pt x="771" y="787"/>
                    </a:lnTo>
                    <a:lnTo>
                      <a:pt x="829" y="760"/>
                    </a:lnTo>
                    <a:lnTo>
                      <a:pt x="878" y="733"/>
                    </a:lnTo>
                    <a:lnTo>
                      <a:pt x="934" y="706"/>
                    </a:lnTo>
                    <a:lnTo>
                      <a:pt x="980" y="680"/>
                    </a:lnTo>
                    <a:lnTo>
                      <a:pt x="1032" y="650"/>
                    </a:lnTo>
                    <a:lnTo>
                      <a:pt x="1083" y="619"/>
                    </a:lnTo>
                    <a:lnTo>
                      <a:pt x="1135" y="581"/>
                    </a:lnTo>
                    <a:lnTo>
                      <a:pt x="1181" y="551"/>
                    </a:lnTo>
                    <a:lnTo>
                      <a:pt x="1230" y="510"/>
                    </a:lnTo>
                    <a:lnTo>
                      <a:pt x="1275" y="473"/>
                    </a:lnTo>
                    <a:lnTo>
                      <a:pt x="1317" y="435"/>
                    </a:lnTo>
                    <a:lnTo>
                      <a:pt x="1352" y="394"/>
                    </a:lnTo>
                    <a:lnTo>
                      <a:pt x="1381" y="361"/>
                    </a:lnTo>
                    <a:lnTo>
                      <a:pt x="1404" y="323"/>
                    </a:lnTo>
                    <a:lnTo>
                      <a:pt x="1780" y="373"/>
                    </a:lnTo>
                    <a:lnTo>
                      <a:pt x="1721" y="347"/>
                    </a:lnTo>
                    <a:lnTo>
                      <a:pt x="1675" y="323"/>
                    </a:lnTo>
                    <a:lnTo>
                      <a:pt x="1620" y="299"/>
                    </a:lnTo>
                    <a:lnTo>
                      <a:pt x="1579" y="275"/>
                    </a:lnTo>
                    <a:lnTo>
                      <a:pt x="1543" y="253"/>
                    </a:lnTo>
                    <a:lnTo>
                      <a:pt x="1511" y="235"/>
                    </a:lnTo>
                    <a:lnTo>
                      <a:pt x="1479" y="211"/>
                    </a:lnTo>
                    <a:lnTo>
                      <a:pt x="1448" y="188"/>
                    </a:lnTo>
                    <a:lnTo>
                      <a:pt x="1414" y="162"/>
                    </a:lnTo>
                    <a:lnTo>
                      <a:pt x="1378" y="129"/>
                    </a:lnTo>
                    <a:lnTo>
                      <a:pt x="1339" y="98"/>
                    </a:lnTo>
                    <a:lnTo>
                      <a:pt x="1307" y="66"/>
                    </a:lnTo>
                    <a:lnTo>
                      <a:pt x="1273" y="30"/>
                    </a:lnTo>
                    <a:lnTo>
                      <a:pt x="1246" y="0"/>
                    </a:lnTo>
                    <a:lnTo>
                      <a:pt x="1217" y="11"/>
                    </a:lnTo>
                    <a:lnTo>
                      <a:pt x="1187" y="28"/>
                    </a:lnTo>
                    <a:lnTo>
                      <a:pt x="1156" y="42"/>
                    </a:lnTo>
                    <a:lnTo>
                      <a:pt x="1119" y="58"/>
                    </a:lnTo>
                    <a:lnTo>
                      <a:pt x="1081" y="74"/>
                    </a:lnTo>
                    <a:lnTo>
                      <a:pt x="1047" y="86"/>
                    </a:lnTo>
                    <a:lnTo>
                      <a:pt x="1013" y="96"/>
                    </a:lnTo>
                    <a:lnTo>
                      <a:pt x="975" y="108"/>
                    </a:lnTo>
                    <a:lnTo>
                      <a:pt x="936" y="118"/>
                    </a:lnTo>
                    <a:lnTo>
                      <a:pt x="894" y="129"/>
                    </a:lnTo>
                    <a:lnTo>
                      <a:pt x="856" y="139"/>
                    </a:lnTo>
                    <a:lnTo>
                      <a:pt x="820" y="149"/>
                    </a:lnTo>
                    <a:lnTo>
                      <a:pt x="780" y="156"/>
                    </a:lnTo>
                    <a:lnTo>
                      <a:pt x="742" y="165"/>
                    </a:lnTo>
                    <a:lnTo>
                      <a:pt x="706" y="173"/>
                    </a:lnTo>
                    <a:lnTo>
                      <a:pt x="664" y="182"/>
                    </a:lnTo>
                    <a:lnTo>
                      <a:pt x="609" y="189"/>
                    </a:lnTo>
                    <a:lnTo>
                      <a:pt x="996" y="259"/>
                    </a:lnTo>
                    <a:lnTo>
                      <a:pt x="970" y="313"/>
                    </a:lnTo>
                    <a:lnTo>
                      <a:pt x="941" y="353"/>
                    </a:lnTo>
                    <a:lnTo>
                      <a:pt x="884" y="428"/>
                    </a:lnTo>
                    <a:lnTo>
                      <a:pt x="852" y="464"/>
                    </a:lnTo>
                    <a:lnTo>
                      <a:pt x="820" y="497"/>
                    </a:lnTo>
                    <a:lnTo>
                      <a:pt x="761" y="554"/>
                    </a:lnTo>
                    <a:lnTo>
                      <a:pt x="725" y="588"/>
                    </a:lnTo>
                    <a:lnTo>
                      <a:pt x="683" y="629"/>
                    </a:lnTo>
                    <a:lnTo>
                      <a:pt x="644" y="659"/>
                    </a:lnTo>
                    <a:lnTo>
                      <a:pt x="612" y="686"/>
                    </a:lnTo>
                    <a:lnTo>
                      <a:pt x="579" y="712"/>
                    </a:lnTo>
                    <a:lnTo>
                      <a:pt x="540" y="739"/>
                    </a:lnTo>
                    <a:lnTo>
                      <a:pt x="498" y="766"/>
                    </a:lnTo>
                    <a:lnTo>
                      <a:pt x="456" y="787"/>
                    </a:lnTo>
                    <a:lnTo>
                      <a:pt x="415" y="811"/>
                    </a:lnTo>
                    <a:lnTo>
                      <a:pt x="363" y="830"/>
                    </a:lnTo>
                    <a:lnTo>
                      <a:pt x="314" y="846"/>
                    </a:lnTo>
                    <a:lnTo>
                      <a:pt x="260" y="860"/>
                    </a:lnTo>
                    <a:lnTo>
                      <a:pt x="208" y="874"/>
                    </a:lnTo>
                    <a:lnTo>
                      <a:pt x="153" y="887"/>
                    </a:lnTo>
                    <a:lnTo>
                      <a:pt x="93" y="899"/>
                    </a:lnTo>
                    <a:lnTo>
                      <a:pt x="0" y="918"/>
                    </a:lnTo>
                    <a:close/>
                  </a:path>
                </a:pathLst>
              </a:custGeom>
              <a:solidFill>
                <a:srgbClr val="FFFF99"/>
              </a:solidFill>
              <a:ln w="9525">
                <a:solidFill>
                  <a:srgbClr val="003366"/>
                </a:solidFill>
                <a:round/>
                <a:headEnd/>
                <a:tailEnd/>
              </a:ln>
            </p:spPr>
            <p:txBody>
              <a:bodyPr/>
              <a:lstStyle/>
              <a:p>
                <a:endParaRPr lang="en-US"/>
              </a:p>
            </p:txBody>
          </p:sp>
        </p:grpSp>
      </p:grpSp>
      <p:sp>
        <p:nvSpPr>
          <p:cNvPr id="20510" name="Text Box 1059"/>
          <p:cNvSpPr txBox="1">
            <a:spLocks noChangeArrowheads="1"/>
          </p:cNvSpPr>
          <p:nvPr/>
        </p:nvSpPr>
        <p:spPr bwMode="auto">
          <a:xfrm>
            <a:off x="6705600" y="5003800"/>
            <a:ext cx="873125" cy="336550"/>
          </a:xfrm>
          <a:prstGeom prst="rect">
            <a:avLst/>
          </a:prstGeom>
          <a:noFill/>
          <a:ln w="9525">
            <a:noFill/>
            <a:miter lim="800000"/>
            <a:headEnd/>
            <a:tailEnd/>
          </a:ln>
        </p:spPr>
        <p:txBody>
          <a:bodyPr wrap="none">
            <a:spAutoFit/>
          </a:bodyPr>
          <a:lstStyle/>
          <a:p>
            <a:r>
              <a:rPr lang="en-GB" sz="1600">
                <a:latin typeface="Arial" charset="0"/>
              </a:rPr>
              <a:t> </a:t>
            </a:r>
            <a:r>
              <a:rPr lang="en-GB" sz="1600">
                <a:solidFill>
                  <a:schemeClr val="accent2"/>
                </a:solidFill>
                <a:latin typeface="Arial" charset="0"/>
              </a:rPr>
              <a:t>output</a:t>
            </a:r>
            <a:endParaRPr lang="en-GB" sz="1600">
              <a:latin typeface="Arial" charset="0"/>
            </a:endParaRPr>
          </a:p>
        </p:txBody>
      </p:sp>
      <p:sp>
        <p:nvSpPr>
          <p:cNvPr id="20511" name="Text Box 1060"/>
          <p:cNvSpPr txBox="1">
            <a:spLocks noChangeArrowheads="1"/>
          </p:cNvSpPr>
          <p:nvPr/>
        </p:nvSpPr>
        <p:spPr bwMode="auto">
          <a:xfrm>
            <a:off x="1828800" y="5019675"/>
            <a:ext cx="703263" cy="336550"/>
          </a:xfrm>
          <a:prstGeom prst="rect">
            <a:avLst/>
          </a:prstGeom>
          <a:noFill/>
          <a:ln w="9525">
            <a:noFill/>
            <a:miter lim="800000"/>
            <a:headEnd/>
            <a:tailEnd/>
          </a:ln>
        </p:spPr>
        <p:txBody>
          <a:bodyPr>
            <a:spAutoFit/>
          </a:bodyPr>
          <a:lstStyle/>
          <a:p>
            <a:pPr>
              <a:spcBef>
                <a:spcPct val="50000"/>
              </a:spcBef>
            </a:pPr>
            <a:r>
              <a:rPr lang="en-GB" sz="1600">
                <a:solidFill>
                  <a:schemeClr val="accent2"/>
                </a:solidFill>
                <a:latin typeface="Arial" charset="0"/>
              </a:rPr>
              <a:t>input</a:t>
            </a:r>
            <a:endParaRPr lang="en-GB" sz="1600">
              <a:latin typeface="Arial" charset="0"/>
            </a:endParaRPr>
          </a:p>
        </p:txBody>
      </p:sp>
      <p:grpSp>
        <p:nvGrpSpPr>
          <p:cNvPr id="4" name="Group 1061"/>
          <p:cNvGrpSpPr>
            <a:grpSpLocks/>
          </p:cNvGrpSpPr>
          <p:nvPr/>
        </p:nvGrpSpPr>
        <p:grpSpPr bwMode="auto">
          <a:xfrm rot="7074296">
            <a:off x="2793207" y="4588668"/>
            <a:ext cx="533400" cy="633413"/>
            <a:chOff x="3377" y="960"/>
            <a:chExt cx="891" cy="495"/>
          </a:xfrm>
        </p:grpSpPr>
        <p:sp>
          <p:nvSpPr>
            <p:cNvPr id="20532" name="Freeform 1062"/>
            <p:cNvSpPr>
              <a:spLocks/>
            </p:cNvSpPr>
            <p:nvPr/>
          </p:nvSpPr>
          <p:spPr bwMode="auto">
            <a:xfrm>
              <a:off x="3682" y="1055"/>
              <a:ext cx="193" cy="75"/>
            </a:xfrm>
            <a:custGeom>
              <a:avLst/>
              <a:gdLst>
                <a:gd name="T0" fmla="*/ 0 w 385"/>
                <a:gd name="T1" fmla="*/ 2 h 149"/>
                <a:gd name="T2" fmla="*/ 0 w 385"/>
                <a:gd name="T3" fmla="*/ 0 h 149"/>
                <a:gd name="T4" fmla="*/ 7 w 385"/>
                <a:gd name="T5" fmla="*/ 2 h 149"/>
                <a:gd name="T6" fmla="*/ 6 w 385"/>
                <a:gd name="T7" fmla="*/ 2 h 149"/>
                <a:gd name="T8" fmla="*/ 6 w 385"/>
                <a:gd name="T9" fmla="*/ 3 h 149"/>
                <a:gd name="T10" fmla="*/ 0 w 385"/>
                <a:gd name="T11" fmla="*/ 2 h 149"/>
                <a:gd name="T12" fmla="*/ 0 60000 65536"/>
                <a:gd name="T13" fmla="*/ 0 60000 65536"/>
                <a:gd name="T14" fmla="*/ 0 60000 65536"/>
                <a:gd name="T15" fmla="*/ 0 60000 65536"/>
                <a:gd name="T16" fmla="*/ 0 60000 65536"/>
                <a:gd name="T17" fmla="*/ 0 60000 65536"/>
                <a:gd name="T18" fmla="*/ 0 w 385"/>
                <a:gd name="T19" fmla="*/ 0 h 149"/>
                <a:gd name="T20" fmla="*/ 385 w 385"/>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385" h="149">
                  <a:moveTo>
                    <a:pt x="0" y="88"/>
                  </a:moveTo>
                  <a:lnTo>
                    <a:pt x="0" y="0"/>
                  </a:lnTo>
                  <a:lnTo>
                    <a:pt x="385" y="68"/>
                  </a:lnTo>
                  <a:lnTo>
                    <a:pt x="378" y="108"/>
                  </a:lnTo>
                  <a:lnTo>
                    <a:pt x="352" y="149"/>
                  </a:lnTo>
                  <a:lnTo>
                    <a:pt x="0" y="88"/>
                  </a:lnTo>
                  <a:close/>
                </a:path>
              </a:pathLst>
            </a:custGeom>
            <a:solidFill>
              <a:srgbClr val="B2B2B2"/>
            </a:solidFill>
            <a:ln w="9525">
              <a:solidFill>
                <a:srgbClr val="003366"/>
              </a:solidFill>
              <a:round/>
              <a:headEnd/>
              <a:tailEnd/>
            </a:ln>
          </p:spPr>
          <p:txBody>
            <a:bodyPr/>
            <a:lstStyle/>
            <a:p>
              <a:endParaRPr lang="en-US"/>
            </a:p>
          </p:txBody>
        </p:sp>
        <p:sp>
          <p:nvSpPr>
            <p:cNvPr id="20533" name="Freeform 1063"/>
            <p:cNvSpPr>
              <a:spLocks/>
            </p:cNvSpPr>
            <p:nvPr/>
          </p:nvSpPr>
          <p:spPr bwMode="auto">
            <a:xfrm>
              <a:off x="4081" y="1115"/>
              <a:ext cx="186" cy="72"/>
            </a:xfrm>
            <a:custGeom>
              <a:avLst/>
              <a:gdLst>
                <a:gd name="T0" fmla="*/ 6 w 371"/>
                <a:gd name="T1" fmla="*/ 2 h 144"/>
                <a:gd name="T2" fmla="*/ 6 w 371"/>
                <a:gd name="T3" fmla="*/ 1 h 144"/>
                <a:gd name="T4" fmla="*/ 0 w 371"/>
                <a:gd name="T5" fmla="*/ 0 h 144"/>
                <a:gd name="T6" fmla="*/ 0 w 371"/>
                <a:gd name="T7" fmla="*/ 1 h 144"/>
                <a:gd name="T8" fmla="*/ 6 w 371"/>
                <a:gd name="T9" fmla="*/ 2 h 144"/>
                <a:gd name="T10" fmla="*/ 0 60000 65536"/>
                <a:gd name="T11" fmla="*/ 0 60000 65536"/>
                <a:gd name="T12" fmla="*/ 0 60000 65536"/>
                <a:gd name="T13" fmla="*/ 0 60000 65536"/>
                <a:gd name="T14" fmla="*/ 0 60000 65536"/>
                <a:gd name="T15" fmla="*/ 0 w 371"/>
                <a:gd name="T16" fmla="*/ 0 h 144"/>
                <a:gd name="T17" fmla="*/ 371 w 371"/>
                <a:gd name="T18" fmla="*/ 144 h 144"/>
              </a:gdLst>
              <a:ahLst/>
              <a:cxnLst>
                <a:cxn ang="T10">
                  <a:pos x="T0" y="T1"/>
                </a:cxn>
                <a:cxn ang="T11">
                  <a:pos x="T2" y="T3"/>
                </a:cxn>
                <a:cxn ang="T12">
                  <a:pos x="T4" y="T5"/>
                </a:cxn>
                <a:cxn ang="T13">
                  <a:pos x="T6" y="T7"/>
                </a:cxn>
                <a:cxn ang="T14">
                  <a:pos x="T8" y="T9"/>
                </a:cxn>
              </a:cxnLst>
              <a:rect l="T15" t="T16" r="T17" b="T18"/>
              <a:pathLst>
                <a:path w="371" h="144">
                  <a:moveTo>
                    <a:pt x="371" y="144"/>
                  </a:moveTo>
                  <a:lnTo>
                    <a:pt x="370" y="63"/>
                  </a:lnTo>
                  <a:lnTo>
                    <a:pt x="0" y="0"/>
                  </a:lnTo>
                  <a:lnTo>
                    <a:pt x="0" y="103"/>
                  </a:lnTo>
                  <a:lnTo>
                    <a:pt x="371" y="144"/>
                  </a:lnTo>
                  <a:close/>
                </a:path>
              </a:pathLst>
            </a:custGeom>
            <a:solidFill>
              <a:srgbClr val="B2B2B2"/>
            </a:solidFill>
            <a:ln w="9525">
              <a:solidFill>
                <a:srgbClr val="003366"/>
              </a:solidFill>
              <a:round/>
              <a:headEnd/>
              <a:tailEnd/>
            </a:ln>
          </p:spPr>
          <p:txBody>
            <a:bodyPr/>
            <a:lstStyle/>
            <a:p>
              <a:endParaRPr lang="en-US"/>
            </a:p>
          </p:txBody>
        </p:sp>
        <p:grpSp>
          <p:nvGrpSpPr>
            <p:cNvPr id="5" name="Group 1064"/>
            <p:cNvGrpSpPr>
              <a:grpSpLocks/>
            </p:cNvGrpSpPr>
            <p:nvPr/>
          </p:nvGrpSpPr>
          <p:grpSpPr bwMode="auto">
            <a:xfrm>
              <a:off x="3377" y="960"/>
              <a:ext cx="891" cy="495"/>
              <a:chOff x="3377" y="960"/>
              <a:chExt cx="891" cy="495"/>
            </a:xfrm>
          </p:grpSpPr>
          <p:sp>
            <p:nvSpPr>
              <p:cNvPr id="20535" name="Freeform 1065"/>
              <p:cNvSpPr>
                <a:spLocks/>
              </p:cNvSpPr>
              <p:nvPr/>
            </p:nvSpPr>
            <p:spPr bwMode="auto">
              <a:xfrm>
                <a:off x="3377" y="1007"/>
                <a:ext cx="890" cy="448"/>
              </a:xfrm>
              <a:custGeom>
                <a:avLst/>
                <a:gdLst>
                  <a:gd name="T0" fmla="*/ 2 w 1780"/>
                  <a:gd name="T1" fmla="*/ 14 h 896"/>
                  <a:gd name="T2" fmla="*/ 3 w 1780"/>
                  <a:gd name="T3" fmla="*/ 14 h 896"/>
                  <a:gd name="T4" fmla="*/ 5 w 1780"/>
                  <a:gd name="T5" fmla="*/ 14 h 896"/>
                  <a:gd name="T6" fmla="*/ 7 w 1780"/>
                  <a:gd name="T7" fmla="*/ 14 h 896"/>
                  <a:gd name="T8" fmla="*/ 9 w 1780"/>
                  <a:gd name="T9" fmla="*/ 14 h 896"/>
                  <a:gd name="T10" fmla="*/ 11 w 1780"/>
                  <a:gd name="T11" fmla="*/ 13 h 896"/>
                  <a:gd name="T12" fmla="*/ 13 w 1780"/>
                  <a:gd name="T13" fmla="*/ 12 h 896"/>
                  <a:gd name="T14" fmla="*/ 14 w 1780"/>
                  <a:gd name="T15" fmla="*/ 12 h 896"/>
                  <a:gd name="T16" fmla="*/ 15 w 1780"/>
                  <a:gd name="T17" fmla="*/ 11 h 896"/>
                  <a:gd name="T18" fmla="*/ 17 w 1780"/>
                  <a:gd name="T19" fmla="*/ 10 h 896"/>
                  <a:gd name="T20" fmla="*/ 19 w 1780"/>
                  <a:gd name="T21" fmla="*/ 9 h 896"/>
                  <a:gd name="T22" fmla="*/ 20 w 1780"/>
                  <a:gd name="T23" fmla="*/ 7 h 896"/>
                  <a:gd name="T24" fmla="*/ 22 w 1780"/>
                  <a:gd name="T25" fmla="*/ 6 h 896"/>
                  <a:gd name="T26" fmla="*/ 22 w 1780"/>
                  <a:gd name="T27" fmla="*/ 5 h 896"/>
                  <a:gd name="T28" fmla="*/ 27 w 1780"/>
                  <a:gd name="T29" fmla="*/ 6 h 896"/>
                  <a:gd name="T30" fmla="*/ 26 w 1780"/>
                  <a:gd name="T31" fmla="*/ 5 h 896"/>
                  <a:gd name="T32" fmla="*/ 25 w 1780"/>
                  <a:gd name="T33" fmla="*/ 4 h 896"/>
                  <a:gd name="T34" fmla="*/ 24 w 1780"/>
                  <a:gd name="T35" fmla="*/ 4 h 896"/>
                  <a:gd name="T36" fmla="*/ 23 w 1780"/>
                  <a:gd name="T37" fmla="*/ 3 h 896"/>
                  <a:gd name="T38" fmla="*/ 21 w 1780"/>
                  <a:gd name="T39" fmla="*/ 2 h 896"/>
                  <a:gd name="T40" fmla="*/ 20 w 1780"/>
                  <a:gd name="T41" fmla="*/ 1 h 896"/>
                  <a:gd name="T42" fmla="*/ 20 w 1780"/>
                  <a:gd name="T43" fmla="*/ 1 h 896"/>
                  <a:gd name="T44" fmla="*/ 19 w 1780"/>
                  <a:gd name="T45" fmla="*/ 1 h 896"/>
                  <a:gd name="T46" fmla="*/ 17 w 1780"/>
                  <a:gd name="T47" fmla="*/ 2 h 896"/>
                  <a:gd name="T48" fmla="*/ 15 w 1780"/>
                  <a:gd name="T49" fmla="*/ 2 h 896"/>
                  <a:gd name="T50" fmla="*/ 14 w 1780"/>
                  <a:gd name="T51" fmla="*/ 2 h 896"/>
                  <a:gd name="T52" fmla="*/ 14 w 1780"/>
                  <a:gd name="T53" fmla="*/ 3 h 896"/>
                  <a:gd name="T54" fmla="*/ 13 w 1780"/>
                  <a:gd name="T55" fmla="*/ 3 h 896"/>
                  <a:gd name="T56" fmla="*/ 12 w 1780"/>
                  <a:gd name="T57" fmla="*/ 3 h 896"/>
                  <a:gd name="T58" fmla="*/ 10 w 1780"/>
                  <a:gd name="T59" fmla="*/ 3 h 896"/>
                  <a:gd name="T60" fmla="*/ 15 w 1780"/>
                  <a:gd name="T61" fmla="*/ 5 h 896"/>
                  <a:gd name="T62" fmla="*/ 14 w 1780"/>
                  <a:gd name="T63" fmla="*/ 7 h 896"/>
                  <a:gd name="T64" fmla="*/ 13 w 1780"/>
                  <a:gd name="T65" fmla="*/ 7 h 896"/>
                  <a:gd name="T66" fmla="*/ 12 w 1780"/>
                  <a:gd name="T67" fmla="*/ 9 h 896"/>
                  <a:gd name="T68" fmla="*/ 10 w 1780"/>
                  <a:gd name="T69" fmla="*/ 11 h 896"/>
                  <a:gd name="T70" fmla="*/ 7 w 1780"/>
                  <a:gd name="T71" fmla="*/ 12 h 896"/>
                  <a:gd name="T72" fmla="*/ 7 w 1780"/>
                  <a:gd name="T73" fmla="*/ 12 h 896"/>
                  <a:gd name="T74" fmla="*/ 5 w 1780"/>
                  <a:gd name="T75" fmla="*/ 13 h 896"/>
                  <a:gd name="T76" fmla="*/ 3 w 1780"/>
                  <a:gd name="T77" fmla="*/ 13 h 896"/>
                  <a:gd name="T78" fmla="*/ 0 w 1780"/>
                  <a:gd name="T79" fmla="*/ 13 h 8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80"/>
                  <a:gd name="T121" fmla="*/ 0 h 896"/>
                  <a:gd name="T122" fmla="*/ 1780 w 1780"/>
                  <a:gd name="T123" fmla="*/ 896 h 8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80" h="896">
                    <a:moveTo>
                      <a:pt x="1" y="891"/>
                    </a:moveTo>
                    <a:lnTo>
                      <a:pt x="100" y="896"/>
                    </a:lnTo>
                    <a:lnTo>
                      <a:pt x="149" y="896"/>
                    </a:lnTo>
                    <a:lnTo>
                      <a:pt x="207" y="896"/>
                    </a:lnTo>
                    <a:lnTo>
                      <a:pt x="262" y="894"/>
                    </a:lnTo>
                    <a:lnTo>
                      <a:pt x="316" y="891"/>
                    </a:lnTo>
                    <a:lnTo>
                      <a:pt x="372" y="885"/>
                    </a:lnTo>
                    <a:lnTo>
                      <a:pt x="420" y="876"/>
                    </a:lnTo>
                    <a:lnTo>
                      <a:pt x="474" y="865"/>
                    </a:lnTo>
                    <a:lnTo>
                      <a:pt x="539" y="850"/>
                    </a:lnTo>
                    <a:lnTo>
                      <a:pt x="598" y="829"/>
                    </a:lnTo>
                    <a:lnTo>
                      <a:pt x="653" y="813"/>
                    </a:lnTo>
                    <a:lnTo>
                      <a:pt x="715" y="789"/>
                    </a:lnTo>
                    <a:lnTo>
                      <a:pt x="773" y="763"/>
                    </a:lnTo>
                    <a:lnTo>
                      <a:pt x="831" y="737"/>
                    </a:lnTo>
                    <a:lnTo>
                      <a:pt x="880" y="711"/>
                    </a:lnTo>
                    <a:lnTo>
                      <a:pt x="936" y="685"/>
                    </a:lnTo>
                    <a:lnTo>
                      <a:pt x="982" y="660"/>
                    </a:lnTo>
                    <a:lnTo>
                      <a:pt x="1034" y="631"/>
                    </a:lnTo>
                    <a:lnTo>
                      <a:pt x="1086" y="601"/>
                    </a:lnTo>
                    <a:lnTo>
                      <a:pt x="1137" y="564"/>
                    </a:lnTo>
                    <a:lnTo>
                      <a:pt x="1183" y="535"/>
                    </a:lnTo>
                    <a:lnTo>
                      <a:pt x="1232" y="495"/>
                    </a:lnTo>
                    <a:lnTo>
                      <a:pt x="1277" y="459"/>
                    </a:lnTo>
                    <a:lnTo>
                      <a:pt x="1319" y="424"/>
                    </a:lnTo>
                    <a:lnTo>
                      <a:pt x="1354" y="384"/>
                    </a:lnTo>
                    <a:lnTo>
                      <a:pt x="1383" y="350"/>
                    </a:lnTo>
                    <a:lnTo>
                      <a:pt x="1406" y="313"/>
                    </a:lnTo>
                    <a:lnTo>
                      <a:pt x="1780" y="362"/>
                    </a:lnTo>
                    <a:lnTo>
                      <a:pt x="1723" y="336"/>
                    </a:lnTo>
                    <a:lnTo>
                      <a:pt x="1677" y="313"/>
                    </a:lnTo>
                    <a:lnTo>
                      <a:pt x="1622" y="291"/>
                    </a:lnTo>
                    <a:lnTo>
                      <a:pt x="1581" y="267"/>
                    </a:lnTo>
                    <a:lnTo>
                      <a:pt x="1545" y="245"/>
                    </a:lnTo>
                    <a:lnTo>
                      <a:pt x="1513" y="228"/>
                    </a:lnTo>
                    <a:lnTo>
                      <a:pt x="1481" y="204"/>
                    </a:lnTo>
                    <a:lnTo>
                      <a:pt x="1450" y="182"/>
                    </a:lnTo>
                    <a:lnTo>
                      <a:pt x="1417" y="156"/>
                    </a:lnTo>
                    <a:lnTo>
                      <a:pt x="1380" y="125"/>
                    </a:lnTo>
                    <a:lnTo>
                      <a:pt x="1341" y="94"/>
                    </a:lnTo>
                    <a:lnTo>
                      <a:pt x="1309" y="62"/>
                    </a:lnTo>
                    <a:lnTo>
                      <a:pt x="1275" y="28"/>
                    </a:lnTo>
                    <a:lnTo>
                      <a:pt x="1248" y="0"/>
                    </a:lnTo>
                    <a:lnTo>
                      <a:pt x="1219" y="9"/>
                    </a:lnTo>
                    <a:lnTo>
                      <a:pt x="1189" y="26"/>
                    </a:lnTo>
                    <a:lnTo>
                      <a:pt x="1158" y="39"/>
                    </a:lnTo>
                    <a:lnTo>
                      <a:pt x="1121" y="55"/>
                    </a:lnTo>
                    <a:lnTo>
                      <a:pt x="1083" y="71"/>
                    </a:lnTo>
                    <a:lnTo>
                      <a:pt x="1049" y="82"/>
                    </a:lnTo>
                    <a:lnTo>
                      <a:pt x="1015" y="92"/>
                    </a:lnTo>
                    <a:lnTo>
                      <a:pt x="977" y="105"/>
                    </a:lnTo>
                    <a:lnTo>
                      <a:pt x="938" y="113"/>
                    </a:lnTo>
                    <a:lnTo>
                      <a:pt x="896" y="125"/>
                    </a:lnTo>
                    <a:lnTo>
                      <a:pt x="858" y="135"/>
                    </a:lnTo>
                    <a:lnTo>
                      <a:pt x="822" y="145"/>
                    </a:lnTo>
                    <a:lnTo>
                      <a:pt x="782" y="151"/>
                    </a:lnTo>
                    <a:lnTo>
                      <a:pt x="744" y="160"/>
                    </a:lnTo>
                    <a:lnTo>
                      <a:pt x="708" y="167"/>
                    </a:lnTo>
                    <a:lnTo>
                      <a:pt x="666" y="177"/>
                    </a:lnTo>
                    <a:lnTo>
                      <a:pt x="609" y="184"/>
                    </a:lnTo>
                    <a:lnTo>
                      <a:pt x="998" y="252"/>
                    </a:lnTo>
                    <a:lnTo>
                      <a:pt x="972" y="304"/>
                    </a:lnTo>
                    <a:lnTo>
                      <a:pt x="943" y="342"/>
                    </a:lnTo>
                    <a:lnTo>
                      <a:pt x="887" y="416"/>
                    </a:lnTo>
                    <a:lnTo>
                      <a:pt x="854" y="450"/>
                    </a:lnTo>
                    <a:lnTo>
                      <a:pt x="822" y="483"/>
                    </a:lnTo>
                    <a:lnTo>
                      <a:pt x="776" y="524"/>
                    </a:lnTo>
                    <a:lnTo>
                      <a:pt x="728" y="570"/>
                    </a:lnTo>
                    <a:lnTo>
                      <a:pt x="679" y="602"/>
                    </a:lnTo>
                    <a:lnTo>
                      <a:pt x="614" y="647"/>
                    </a:lnTo>
                    <a:lnTo>
                      <a:pt x="559" y="676"/>
                    </a:lnTo>
                    <a:lnTo>
                      <a:pt x="507" y="705"/>
                    </a:lnTo>
                    <a:lnTo>
                      <a:pt x="461" y="727"/>
                    </a:lnTo>
                    <a:lnTo>
                      <a:pt x="430" y="743"/>
                    </a:lnTo>
                    <a:lnTo>
                      <a:pt x="372" y="759"/>
                    </a:lnTo>
                    <a:lnTo>
                      <a:pt x="320" y="775"/>
                    </a:lnTo>
                    <a:lnTo>
                      <a:pt x="262" y="794"/>
                    </a:lnTo>
                    <a:lnTo>
                      <a:pt x="181" y="807"/>
                    </a:lnTo>
                    <a:lnTo>
                      <a:pt x="120" y="817"/>
                    </a:lnTo>
                    <a:lnTo>
                      <a:pt x="0" y="820"/>
                    </a:lnTo>
                    <a:lnTo>
                      <a:pt x="1" y="891"/>
                    </a:lnTo>
                    <a:close/>
                  </a:path>
                </a:pathLst>
              </a:custGeom>
              <a:solidFill>
                <a:srgbClr val="B2B2B2"/>
              </a:solidFill>
              <a:ln w="9525">
                <a:solidFill>
                  <a:srgbClr val="003366"/>
                </a:solidFill>
                <a:round/>
                <a:headEnd/>
                <a:tailEnd/>
              </a:ln>
            </p:spPr>
            <p:txBody>
              <a:bodyPr/>
              <a:lstStyle/>
              <a:p>
                <a:endParaRPr lang="en-US"/>
              </a:p>
            </p:txBody>
          </p:sp>
          <p:sp>
            <p:nvSpPr>
              <p:cNvPr id="20536" name="Freeform 1066"/>
              <p:cNvSpPr>
                <a:spLocks/>
              </p:cNvSpPr>
              <p:nvPr/>
            </p:nvSpPr>
            <p:spPr bwMode="auto">
              <a:xfrm>
                <a:off x="3377" y="960"/>
                <a:ext cx="891" cy="463"/>
              </a:xfrm>
              <a:custGeom>
                <a:avLst/>
                <a:gdLst>
                  <a:gd name="T0" fmla="*/ 2 w 1780"/>
                  <a:gd name="T1" fmla="*/ 15 h 924"/>
                  <a:gd name="T2" fmla="*/ 4 w 1780"/>
                  <a:gd name="T3" fmla="*/ 15 h 924"/>
                  <a:gd name="T4" fmla="*/ 5 w 1780"/>
                  <a:gd name="T5" fmla="*/ 15 h 924"/>
                  <a:gd name="T6" fmla="*/ 7 w 1780"/>
                  <a:gd name="T7" fmla="*/ 15 h 924"/>
                  <a:gd name="T8" fmla="*/ 9 w 1780"/>
                  <a:gd name="T9" fmla="*/ 14 h 924"/>
                  <a:gd name="T10" fmla="*/ 11 w 1780"/>
                  <a:gd name="T11" fmla="*/ 14 h 924"/>
                  <a:gd name="T12" fmla="*/ 13 w 1780"/>
                  <a:gd name="T13" fmla="*/ 13 h 924"/>
                  <a:gd name="T14" fmla="*/ 14 w 1780"/>
                  <a:gd name="T15" fmla="*/ 12 h 924"/>
                  <a:gd name="T16" fmla="*/ 16 w 1780"/>
                  <a:gd name="T17" fmla="*/ 11 h 924"/>
                  <a:gd name="T18" fmla="*/ 17 w 1780"/>
                  <a:gd name="T19" fmla="*/ 10 h 924"/>
                  <a:gd name="T20" fmla="*/ 19 w 1780"/>
                  <a:gd name="T21" fmla="*/ 9 h 924"/>
                  <a:gd name="T22" fmla="*/ 20 w 1780"/>
                  <a:gd name="T23" fmla="*/ 8 h 924"/>
                  <a:gd name="T24" fmla="*/ 22 w 1780"/>
                  <a:gd name="T25" fmla="*/ 7 h 924"/>
                  <a:gd name="T26" fmla="*/ 22 w 1780"/>
                  <a:gd name="T27" fmla="*/ 6 h 924"/>
                  <a:gd name="T28" fmla="*/ 27 w 1780"/>
                  <a:gd name="T29" fmla="*/ 6 h 924"/>
                  <a:gd name="T30" fmla="*/ 26 w 1780"/>
                  <a:gd name="T31" fmla="*/ 5 h 924"/>
                  <a:gd name="T32" fmla="*/ 25 w 1780"/>
                  <a:gd name="T33" fmla="*/ 4 h 924"/>
                  <a:gd name="T34" fmla="*/ 24 w 1780"/>
                  <a:gd name="T35" fmla="*/ 4 h 924"/>
                  <a:gd name="T36" fmla="*/ 23 w 1780"/>
                  <a:gd name="T37" fmla="*/ 3 h 924"/>
                  <a:gd name="T38" fmla="*/ 21 w 1780"/>
                  <a:gd name="T39" fmla="*/ 2 h 924"/>
                  <a:gd name="T40" fmla="*/ 20 w 1780"/>
                  <a:gd name="T41" fmla="*/ 1 h 924"/>
                  <a:gd name="T42" fmla="*/ 20 w 1780"/>
                  <a:gd name="T43" fmla="*/ 1 h 924"/>
                  <a:gd name="T44" fmla="*/ 19 w 1780"/>
                  <a:gd name="T45" fmla="*/ 1 h 924"/>
                  <a:gd name="T46" fmla="*/ 17 w 1780"/>
                  <a:gd name="T47" fmla="*/ 2 h 924"/>
                  <a:gd name="T48" fmla="*/ 16 w 1780"/>
                  <a:gd name="T49" fmla="*/ 2 h 924"/>
                  <a:gd name="T50" fmla="*/ 15 w 1780"/>
                  <a:gd name="T51" fmla="*/ 2 h 924"/>
                  <a:gd name="T52" fmla="*/ 14 w 1780"/>
                  <a:gd name="T53" fmla="*/ 3 h 924"/>
                  <a:gd name="T54" fmla="*/ 13 w 1780"/>
                  <a:gd name="T55" fmla="*/ 3 h 924"/>
                  <a:gd name="T56" fmla="*/ 12 w 1780"/>
                  <a:gd name="T57" fmla="*/ 3 h 924"/>
                  <a:gd name="T58" fmla="*/ 10 w 1780"/>
                  <a:gd name="T59" fmla="*/ 3 h 924"/>
                  <a:gd name="T60" fmla="*/ 16 w 1780"/>
                  <a:gd name="T61" fmla="*/ 5 h 924"/>
                  <a:gd name="T62" fmla="*/ 14 w 1780"/>
                  <a:gd name="T63" fmla="*/ 7 h 924"/>
                  <a:gd name="T64" fmla="*/ 13 w 1780"/>
                  <a:gd name="T65" fmla="*/ 8 h 924"/>
                  <a:gd name="T66" fmla="*/ 12 w 1780"/>
                  <a:gd name="T67" fmla="*/ 10 h 924"/>
                  <a:gd name="T68" fmla="*/ 11 w 1780"/>
                  <a:gd name="T69" fmla="*/ 11 h 924"/>
                  <a:gd name="T70" fmla="*/ 10 w 1780"/>
                  <a:gd name="T71" fmla="*/ 12 h 924"/>
                  <a:gd name="T72" fmla="*/ 8 w 1780"/>
                  <a:gd name="T73" fmla="*/ 12 h 924"/>
                  <a:gd name="T74" fmla="*/ 7 w 1780"/>
                  <a:gd name="T75" fmla="*/ 13 h 924"/>
                  <a:gd name="T76" fmla="*/ 5 w 1780"/>
                  <a:gd name="T77" fmla="*/ 14 h 924"/>
                  <a:gd name="T78" fmla="*/ 4 w 1780"/>
                  <a:gd name="T79" fmla="*/ 14 h 924"/>
                  <a:gd name="T80" fmla="*/ 2 w 1780"/>
                  <a:gd name="T81" fmla="*/ 15 h 9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80"/>
                  <a:gd name="T124" fmla="*/ 0 h 924"/>
                  <a:gd name="T125" fmla="*/ 1780 w 1780"/>
                  <a:gd name="T126" fmla="*/ 924 h 9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80" h="924">
                    <a:moveTo>
                      <a:pt x="0" y="918"/>
                    </a:moveTo>
                    <a:lnTo>
                      <a:pt x="98" y="924"/>
                    </a:lnTo>
                    <a:lnTo>
                      <a:pt x="147" y="924"/>
                    </a:lnTo>
                    <a:lnTo>
                      <a:pt x="205" y="924"/>
                    </a:lnTo>
                    <a:lnTo>
                      <a:pt x="260" y="921"/>
                    </a:lnTo>
                    <a:lnTo>
                      <a:pt x="314" y="918"/>
                    </a:lnTo>
                    <a:lnTo>
                      <a:pt x="370" y="911"/>
                    </a:lnTo>
                    <a:lnTo>
                      <a:pt x="418" y="902"/>
                    </a:lnTo>
                    <a:lnTo>
                      <a:pt x="472" y="891"/>
                    </a:lnTo>
                    <a:lnTo>
                      <a:pt x="537" y="874"/>
                    </a:lnTo>
                    <a:lnTo>
                      <a:pt x="596" y="854"/>
                    </a:lnTo>
                    <a:lnTo>
                      <a:pt x="651" y="837"/>
                    </a:lnTo>
                    <a:lnTo>
                      <a:pt x="712" y="814"/>
                    </a:lnTo>
                    <a:lnTo>
                      <a:pt x="771" y="787"/>
                    </a:lnTo>
                    <a:lnTo>
                      <a:pt x="829" y="760"/>
                    </a:lnTo>
                    <a:lnTo>
                      <a:pt x="878" y="733"/>
                    </a:lnTo>
                    <a:lnTo>
                      <a:pt x="934" y="706"/>
                    </a:lnTo>
                    <a:lnTo>
                      <a:pt x="980" y="680"/>
                    </a:lnTo>
                    <a:lnTo>
                      <a:pt x="1032" y="650"/>
                    </a:lnTo>
                    <a:lnTo>
                      <a:pt x="1083" y="619"/>
                    </a:lnTo>
                    <a:lnTo>
                      <a:pt x="1135" y="581"/>
                    </a:lnTo>
                    <a:lnTo>
                      <a:pt x="1181" y="551"/>
                    </a:lnTo>
                    <a:lnTo>
                      <a:pt x="1230" y="510"/>
                    </a:lnTo>
                    <a:lnTo>
                      <a:pt x="1275" y="473"/>
                    </a:lnTo>
                    <a:lnTo>
                      <a:pt x="1317" y="435"/>
                    </a:lnTo>
                    <a:lnTo>
                      <a:pt x="1352" y="394"/>
                    </a:lnTo>
                    <a:lnTo>
                      <a:pt x="1381" y="361"/>
                    </a:lnTo>
                    <a:lnTo>
                      <a:pt x="1404" y="323"/>
                    </a:lnTo>
                    <a:lnTo>
                      <a:pt x="1780" y="373"/>
                    </a:lnTo>
                    <a:lnTo>
                      <a:pt x="1721" y="347"/>
                    </a:lnTo>
                    <a:lnTo>
                      <a:pt x="1675" y="323"/>
                    </a:lnTo>
                    <a:lnTo>
                      <a:pt x="1620" y="299"/>
                    </a:lnTo>
                    <a:lnTo>
                      <a:pt x="1579" y="275"/>
                    </a:lnTo>
                    <a:lnTo>
                      <a:pt x="1543" y="253"/>
                    </a:lnTo>
                    <a:lnTo>
                      <a:pt x="1511" y="235"/>
                    </a:lnTo>
                    <a:lnTo>
                      <a:pt x="1479" y="211"/>
                    </a:lnTo>
                    <a:lnTo>
                      <a:pt x="1448" y="188"/>
                    </a:lnTo>
                    <a:lnTo>
                      <a:pt x="1414" y="162"/>
                    </a:lnTo>
                    <a:lnTo>
                      <a:pt x="1378" y="129"/>
                    </a:lnTo>
                    <a:lnTo>
                      <a:pt x="1339" y="98"/>
                    </a:lnTo>
                    <a:lnTo>
                      <a:pt x="1307" y="66"/>
                    </a:lnTo>
                    <a:lnTo>
                      <a:pt x="1273" y="30"/>
                    </a:lnTo>
                    <a:lnTo>
                      <a:pt x="1246" y="0"/>
                    </a:lnTo>
                    <a:lnTo>
                      <a:pt x="1217" y="11"/>
                    </a:lnTo>
                    <a:lnTo>
                      <a:pt x="1187" y="28"/>
                    </a:lnTo>
                    <a:lnTo>
                      <a:pt x="1156" y="42"/>
                    </a:lnTo>
                    <a:lnTo>
                      <a:pt x="1119" y="58"/>
                    </a:lnTo>
                    <a:lnTo>
                      <a:pt x="1081" y="74"/>
                    </a:lnTo>
                    <a:lnTo>
                      <a:pt x="1047" y="86"/>
                    </a:lnTo>
                    <a:lnTo>
                      <a:pt x="1013" y="96"/>
                    </a:lnTo>
                    <a:lnTo>
                      <a:pt x="975" y="108"/>
                    </a:lnTo>
                    <a:lnTo>
                      <a:pt x="936" y="118"/>
                    </a:lnTo>
                    <a:lnTo>
                      <a:pt x="894" y="129"/>
                    </a:lnTo>
                    <a:lnTo>
                      <a:pt x="856" y="139"/>
                    </a:lnTo>
                    <a:lnTo>
                      <a:pt x="820" y="149"/>
                    </a:lnTo>
                    <a:lnTo>
                      <a:pt x="780" y="156"/>
                    </a:lnTo>
                    <a:lnTo>
                      <a:pt x="742" y="165"/>
                    </a:lnTo>
                    <a:lnTo>
                      <a:pt x="706" y="173"/>
                    </a:lnTo>
                    <a:lnTo>
                      <a:pt x="664" y="182"/>
                    </a:lnTo>
                    <a:lnTo>
                      <a:pt x="609" y="189"/>
                    </a:lnTo>
                    <a:lnTo>
                      <a:pt x="996" y="259"/>
                    </a:lnTo>
                    <a:lnTo>
                      <a:pt x="970" y="313"/>
                    </a:lnTo>
                    <a:lnTo>
                      <a:pt x="941" y="353"/>
                    </a:lnTo>
                    <a:lnTo>
                      <a:pt x="884" y="428"/>
                    </a:lnTo>
                    <a:lnTo>
                      <a:pt x="852" y="464"/>
                    </a:lnTo>
                    <a:lnTo>
                      <a:pt x="820" y="497"/>
                    </a:lnTo>
                    <a:lnTo>
                      <a:pt x="761" y="554"/>
                    </a:lnTo>
                    <a:lnTo>
                      <a:pt x="725" y="588"/>
                    </a:lnTo>
                    <a:lnTo>
                      <a:pt x="683" y="629"/>
                    </a:lnTo>
                    <a:lnTo>
                      <a:pt x="644" y="659"/>
                    </a:lnTo>
                    <a:lnTo>
                      <a:pt x="612" y="686"/>
                    </a:lnTo>
                    <a:lnTo>
                      <a:pt x="579" y="712"/>
                    </a:lnTo>
                    <a:lnTo>
                      <a:pt x="540" y="739"/>
                    </a:lnTo>
                    <a:lnTo>
                      <a:pt x="498" y="766"/>
                    </a:lnTo>
                    <a:lnTo>
                      <a:pt x="456" y="787"/>
                    </a:lnTo>
                    <a:lnTo>
                      <a:pt x="415" y="811"/>
                    </a:lnTo>
                    <a:lnTo>
                      <a:pt x="363" y="830"/>
                    </a:lnTo>
                    <a:lnTo>
                      <a:pt x="314" y="846"/>
                    </a:lnTo>
                    <a:lnTo>
                      <a:pt x="260" y="860"/>
                    </a:lnTo>
                    <a:lnTo>
                      <a:pt x="208" y="874"/>
                    </a:lnTo>
                    <a:lnTo>
                      <a:pt x="153" y="887"/>
                    </a:lnTo>
                    <a:lnTo>
                      <a:pt x="93" y="899"/>
                    </a:lnTo>
                    <a:lnTo>
                      <a:pt x="0" y="918"/>
                    </a:lnTo>
                    <a:close/>
                  </a:path>
                </a:pathLst>
              </a:custGeom>
              <a:solidFill>
                <a:srgbClr val="B2B2B2"/>
              </a:solidFill>
              <a:ln w="9525">
                <a:solidFill>
                  <a:srgbClr val="003366"/>
                </a:solidFill>
                <a:round/>
                <a:headEnd/>
                <a:tailEnd/>
              </a:ln>
            </p:spPr>
            <p:txBody>
              <a:bodyPr/>
              <a:lstStyle/>
              <a:p>
                <a:endParaRPr lang="en-US"/>
              </a:p>
            </p:txBody>
          </p:sp>
        </p:grpSp>
      </p:grpSp>
      <p:grpSp>
        <p:nvGrpSpPr>
          <p:cNvPr id="6" name="Group 1067"/>
          <p:cNvGrpSpPr>
            <a:grpSpLocks/>
          </p:cNvGrpSpPr>
          <p:nvPr/>
        </p:nvGrpSpPr>
        <p:grpSpPr bwMode="auto">
          <a:xfrm rot="633037">
            <a:off x="5838825" y="4486275"/>
            <a:ext cx="492125" cy="685800"/>
            <a:chOff x="3377" y="960"/>
            <a:chExt cx="891" cy="495"/>
          </a:xfrm>
        </p:grpSpPr>
        <p:sp>
          <p:nvSpPr>
            <p:cNvPr id="20527" name="Freeform 1068"/>
            <p:cNvSpPr>
              <a:spLocks/>
            </p:cNvSpPr>
            <p:nvPr/>
          </p:nvSpPr>
          <p:spPr bwMode="auto">
            <a:xfrm>
              <a:off x="3682" y="1055"/>
              <a:ext cx="193" cy="75"/>
            </a:xfrm>
            <a:custGeom>
              <a:avLst/>
              <a:gdLst>
                <a:gd name="T0" fmla="*/ 0 w 385"/>
                <a:gd name="T1" fmla="*/ 2 h 149"/>
                <a:gd name="T2" fmla="*/ 0 w 385"/>
                <a:gd name="T3" fmla="*/ 0 h 149"/>
                <a:gd name="T4" fmla="*/ 7 w 385"/>
                <a:gd name="T5" fmla="*/ 2 h 149"/>
                <a:gd name="T6" fmla="*/ 6 w 385"/>
                <a:gd name="T7" fmla="*/ 2 h 149"/>
                <a:gd name="T8" fmla="*/ 6 w 385"/>
                <a:gd name="T9" fmla="*/ 3 h 149"/>
                <a:gd name="T10" fmla="*/ 0 w 385"/>
                <a:gd name="T11" fmla="*/ 2 h 149"/>
                <a:gd name="T12" fmla="*/ 0 60000 65536"/>
                <a:gd name="T13" fmla="*/ 0 60000 65536"/>
                <a:gd name="T14" fmla="*/ 0 60000 65536"/>
                <a:gd name="T15" fmla="*/ 0 60000 65536"/>
                <a:gd name="T16" fmla="*/ 0 60000 65536"/>
                <a:gd name="T17" fmla="*/ 0 60000 65536"/>
                <a:gd name="T18" fmla="*/ 0 w 385"/>
                <a:gd name="T19" fmla="*/ 0 h 149"/>
                <a:gd name="T20" fmla="*/ 385 w 385"/>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385" h="149">
                  <a:moveTo>
                    <a:pt x="0" y="88"/>
                  </a:moveTo>
                  <a:lnTo>
                    <a:pt x="0" y="0"/>
                  </a:lnTo>
                  <a:lnTo>
                    <a:pt x="385" y="68"/>
                  </a:lnTo>
                  <a:lnTo>
                    <a:pt x="378" y="108"/>
                  </a:lnTo>
                  <a:lnTo>
                    <a:pt x="352" y="149"/>
                  </a:lnTo>
                  <a:lnTo>
                    <a:pt x="0" y="88"/>
                  </a:lnTo>
                  <a:close/>
                </a:path>
              </a:pathLst>
            </a:custGeom>
            <a:solidFill>
              <a:srgbClr val="B2B2B2"/>
            </a:solidFill>
            <a:ln w="9525">
              <a:solidFill>
                <a:srgbClr val="003366"/>
              </a:solidFill>
              <a:round/>
              <a:headEnd/>
              <a:tailEnd/>
            </a:ln>
          </p:spPr>
          <p:txBody>
            <a:bodyPr/>
            <a:lstStyle/>
            <a:p>
              <a:endParaRPr lang="en-US"/>
            </a:p>
          </p:txBody>
        </p:sp>
        <p:sp>
          <p:nvSpPr>
            <p:cNvPr id="20528" name="Freeform 1069"/>
            <p:cNvSpPr>
              <a:spLocks/>
            </p:cNvSpPr>
            <p:nvPr/>
          </p:nvSpPr>
          <p:spPr bwMode="auto">
            <a:xfrm>
              <a:off x="4081" y="1115"/>
              <a:ext cx="186" cy="72"/>
            </a:xfrm>
            <a:custGeom>
              <a:avLst/>
              <a:gdLst>
                <a:gd name="T0" fmla="*/ 6 w 371"/>
                <a:gd name="T1" fmla="*/ 2 h 144"/>
                <a:gd name="T2" fmla="*/ 6 w 371"/>
                <a:gd name="T3" fmla="*/ 1 h 144"/>
                <a:gd name="T4" fmla="*/ 0 w 371"/>
                <a:gd name="T5" fmla="*/ 0 h 144"/>
                <a:gd name="T6" fmla="*/ 0 w 371"/>
                <a:gd name="T7" fmla="*/ 1 h 144"/>
                <a:gd name="T8" fmla="*/ 6 w 371"/>
                <a:gd name="T9" fmla="*/ 2 h 144"/>
                <a:gd name="T10" fmla="*/ 0 60000 65536"/>
                <a:gd name="T11" fmla="*/ 0 60000 65536"/>
                <a:gd name="T12" fmla="*/ 0 60000 65536"/>
                <a:gd name="T13" fmla="*/ 0 60000 65536"/>
                <a:gd name="T14" fmla="*/ 0 60000 65536"/>
                <a:gd name="T15" fmla="*/ 0 w 371"/>
                <a:gd name="T16" fmla="*/ 0 h 144"/>
                <a:gd name="T17" fmla="*/ 371 w 371"/>
                <a:gd name="T18" fmla="*/ 144 h 144"/>
              </a:gdLst>
              <a:ahLst/>
              <a:cxnLst>
                <a:cxn ang="T10">
                  <a:pos x="T0" y="T1"/>
                </a:cxn>
                <a:cxn ang="T11">
                  <a:pos x="T2" y="T3"/>
                </a:cxn>
                <a:cxn ang="T12">
                  <a:pos x="T4" y="T5"/>
                </a:cxn>
                <a:cxn ang="T13">
                  <a:pos x="T6" y="T7"/>
                </a:cxn>
                <a:cxn ang="T14">
                  <a:pos x="T8" y="T9"/>
                </a:cxn>
              </a:cxnLst>
              <a:rect l="T15" t="T16" r="T17" b="T18"/>
              <a:pathLst>
                <a:path w="371" h="144">
                  <a:moveTo>
                    <a:pt x="371" y="144"/>
                  </a:moveTo>
                  <a:lnTo>
                    <a:pt x="370" y="63"/>
                  </a:lnTo>
                  <a:lnTo>
                    <a:pt x="0" y="0"/>
                  </a:lnTo>
                  <a:lnTo>
                    <a:pt x="0" y="103"/>
                  </a:lnTo>
                  <a:lnTo>
                    <a:pt x="371" y="144"/>
                  </a:lnTo>
                  <a:close/>
                </a:path>
              </a:pathLst>
            </a:custGeom>
            <a:solidFill>
              <a:srgbClr val="B2B2B2"/>
            </a:solidFill>
            <a:ln w="9525">
              <a:solidFill>
                <a:srgbClr val="003366"/>
              </a:solidFill>
              <a:round/>
              <a:headEnd/>
              <a:tailEnd/>
            </a:ln>
          </p:spPr>
          <p:txBody>
            <a:bodyPr/>
            <a:lstStyle/>
            <a:p>
              <a:endParaRPr lang="en-US"/>
            </a:p>
          </p:txBody>
        </p:sp>
        <p:grpSp>
          <p:nvGrpSpPr>
            <p:cNvPr id="7" name="Group 1070"/>
            <p:cNvGrpSpPr>
              <a:grpSpLocks/>
            </p:cNvGrpSpPr>
            <p:nvPr/>
          </p:nvGrpSpPr>
          <p:grpSpPr bwMode="auto">
            <a:xfrm>
              <a:off x="3377" y="960"/>
              <a:ext cx="891" cy="495"/>
              <a:chOff x="3377" y="960"/>
              <a:chExt cx="891" cy="495"/>
            </a:xfrm>
          </p:grpSpPr>
          <p:sp>
            <p:nvSpPr>
              <p:cNvPr id="20530" name="Freeform 1071"/>
              <p:cNvSpPr>
                <a:spLocks/>
              </p:cNvSpPr>
              <p:nvPr/>
            </p:nvSpPr>
            <p:spPr bwMode="auto">
              <a:xfrm>
                <a:off x="3377" y="1007"/>
                <a:ext cx="890" cy="448"/>
              </a:xfrm>
              <a:custGeom>
                <a:avLst/>
                <a:gdLst>
                  <a:gd name="T0" fmla="*/ 2 w 1780"/>
                  <a:gd name="T1" fmla="*/ 14 h 896"/>
                  <a:gd name="T2" fmla="*/ 3 w 1780"/>
                  <a:gd name="T3" fmla="*/ 14 h 896"/>
                  <a:gd name="T4" fmla="*/ 5 w 1780"/>
                  <a:gd name="T5" fmla="*/ 14 h 896"/>
                  <a:gd name="T6" fmla="*/ 7 w 1780"/>
                  <a:gd name="T7" fmla="*/ 14 h 896"/>
                  <a:gd name="T8" fmla="*/ 9 w 1780"/>
                  <a:gd name="T9" fmla="*/ 14 h 896"/>
                  <a:gd name="T10" fmla="*/ 11 w 1780"/>
                  <a:gd name="T11" fmla="*/ 13 h 896"/>
                  <a:gd name="T12" fmla="*/ 13 w 1780"/>
                  <a:gd name="T13" fmla="*/ 12 h 896"/>
                  <a:gd name="T14" fmla="*/ 14 w 1780"/>
                  <a:gd name="T15" fmla="*/ 12 h 896"/>
                  <a:gd name="T16" fmla="*/ 15 w 1780"/>
                  <a:gd name="T17" fmla="*/ 11 h 896"/>
                  <a:gd name="T18" fmla="*/ 17 w 1780"/>
                  <a:gd name="T19" fmla="*/ 10 h 896"/>
                  <a:gd name="T20" fmla="*/ 19 w 1780"/>
                  <a:gd name="T21" fmla="*/ 9 h 896"/>
                  <a:gd name="T22" fmla="*/ 20 w 1780"/>
                  <a:gd name="T23" fmla="*/ 7 h 896"/>
                  <a:gd name="T24" fmla="*/ 22 w 1780"/>
                  <a:gd name="T25" fmla="*/ 6 h 896"/>
                  <a:gd name="T26" fmla="*/ 22 w 1780"/>
                  <a:gd name="T27" fmla="*/ 5 h 896"/>
                  <a:gd name="T28" fmla="*/ 27 w 1780"/>
                  <a:gd name="T29" fmla="*/ 6 h 896"/>
                  <a:gd name="T30" fmla="*/ 26 w 1780"/>
                  <a:gd name="T31" fmla="*/ 5 h 896"/>
                  <a:gd name="T32" fmla="*/ 25 w 1780"/>
                  <a:gd name="T33" fmla="*/ 4 h 896"/>
                  <a:gd name="T34" fmla="*/ 24 w 1780"/>
                  <a:gd name="T35" fmla="*/ 4 h 896"/>
                  <a:gd name="T36" fmla="*/ 23 w 1780"/>
                  <a:gd name="T37" fmla="*/ 3 h 896"/>
                  <a:gd name="T38" fmla="*/ 21 w 1780"/>
                  <a:gd name="T39" fmla="*/ 2 h 896"/>
                  <a:gd name="T40" fmla="*/ 20 w 1780"/>
                  <a:gd name="T41" fmla="*/ 1 h 896"/>
                  <a:gd name="T42" fmla="*/ 20 w 1780"/>
                  <a:gd name="T43" fmla="*/ 1 h 896"/>
                  <a:gd name="T44" fmla="*/ 19 w 1780"/>
                  <a:gd name="T45" fmla="*/ 1 h 896"/>
                  <a:gd name="T46" fmla="*/ 17 w 1780"/>
                  <a:gd name="T47" fmla="*/ 2 h 896"/>
                  <a:gd name="T48" fmla="*/ 15 w 1780"/>
                  <a:gd name="T49" fmla="*/ 2 h 896"/>
                  <a:gd name="T50" fmla="*/ 14 w 1780"/>
                  <a:gd name="T51" fmla="*/ 2 h 896"/>
                  <a:gd name="T52" fmla="*/ 14 w 1780"/>
                  <a:gd name="T53" fmla="*/ 3 h 896"/>
                  <a:gd name="T54" fmla="*/ 13 w 1780"/>
                  <a:gd name="T55" fmla="*/ 3 h 896"/>
                  <a:gd name="T56" fmla="*/ 12 w 1780"/>
                  <a:gd name="T57" fmla="*/ 3 h 896"/>
                  <a:gd name="T58" fmla="*/ 10 w 1780"/>
                  <a:gd name="T59" fmla="*/ 3 h 896"/>
                  <a:gd name="T60" fmla="*/ 15 w 1780"/>
                  <a:gd name="T61" fmla="*/ 5 h 896"/>
                  <a:gd name="T62" fmla="*/ 14 w 1780"/>
                  <a:gd name="T63" fmla="*/ 7 h 896"/>
                  <a:gd name="T64" fmla="*/ 13 w 1780"/>
                  <a:gd name="T65" fmla="*/ 7 h 896"/>
                  <a:gd name="T66" fmla="*/ 12 w 1780"/>
                  <a:gd name="T67" fmla="*/ 9 h 896"/>
                  <a:gd name="T68" fmla="*/ 10 w 1780"/>
                  <a:gd name="T69" fmla="*/ 11 h 896"/>
                  <a:gd name="T70" fmla="*/ 7 w 1780"/>
                  <a:gd name="T71" fmla="*/ 12 h 896"/>
                  <a:gd name="T72" fmla="*/ 7 w 1780"/>
                  <a:gd name="T73" fmla="*/ 12 h 896"/>
                  <a:gd name="T74" fmla="*/ 5 w 1780"/>
                  <a:gd name="T75" fmla="*/ 13 h 896"/>
                  <a:gd name="T76" fmla="*/ 3 w 1780"/>
                  <a:gd name="T77" fmla="*/ 13 h 896"/>
                  <a:gd name="T78" fmla="*/ 0 w 1780"/>
                  <a:gd name="T79" fmla="*/ 13 h 8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80"/>
                  <a:gd name="T121" fmla="*/ 0 h 896"/>
                  <a:gd name="T122" fmla="*/ 1780 w 1780"/>
                  <a:gd name="T123" fmla="*/ 896 h 8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80" h="896">
                    <a:moveTo>
                      <a:pt x="1" y="891"/>
                    </a:moveTo>
                    <a:lnTo>
                      <a:pt x="100" y="896"/>
                    </a:lnTo>
                    <a:lnTo>
                      <a:pt x="149" y="896"/>
                    </a:lnTo>
                    <a:lnTo>
                      <a:pt x="207" y="896"/>
                    </a:lnTo>
                    <a:lnTo>
                      <a:pt x="262" y="894"/>
                    </a:lnTo>
                    <a:lnTo>
                      <a:pt x="316" y="891"/>
                    </a:lnTo>
                    <a:lnTo>
                      <a:pt x="372" y="885"/>
                    </a:lnTo>
                    <a:lnTo>
                      <a:pt x="420" y="876"/>
                    </a:lnTo>
                    <a:lnTo>
                      <a:pt x="474" y="865"/>
                    </a:lnTo>
                    <a:lnTo>
                      <a:pt x="539" y="850"/>
                    </a:lnTo>
                    <a:lnTo>
                      <a:pt x="598" y="829"/>
                    </a:lnTo>
                    <a:lnTo>
                      <a:pt x="653" y="813"/>
                    </a:lnTo>
                    <a:lnTo>
                      <a:pt x="715" y="789"/>
                    </a:lnTo>
                    <a:lnTo>
                      <a:pt x="773" y="763"/>
                    </a:lnTo>
                    <a:lnTo>
                      <a:pt x="831" y="737"/>
                    </a:lnTo>
                    <a:lnTo>
                      <a:pt x="880" y="711"/>
                    </a:lnTo>
                    <a:lnTo>
                      <a:pt x="936" y="685"/>
                    </a:lnTo>
                    <a:lnTo>
                      <a:pt x="982" y="660"/>
                    </a:lnTo>
                    <a:lnTo>
                      <a:pt x="1034" y="631"/>
                    </a:lnTo>
                    <a:lnTo>
                      <a:pt x="1086" y="601"/>
                    </a:lnTo>
                    <a:lnTo>
                      <a:pt x="1137" y="564"/>
                    </a:lnTo>
                    <a:lnTo>
                      <a:pt x="1183" y="535"/>
                    </a:lnTo>
                    <a:lnTo>
                      <a:pt x="1232" y="495"/>
                    </a:lnTo>
                    <a:lnTo>
                      <a:pt x="1277" y="459"/>
                    </a:lnTo>
                    <a:lnTo>
                      <a:pt x="1319" y="424"/>
                    </a:lnTo>
                    <a:lnTo>
                      <a:pt x="1354" y="384"/>
                    </a:lnTo>
                    <a:lnTo>
                      <a:pt x="1383" y="350"/>
                    </a:lnTo>
                    <a:lnTo>
                      <a:pt x="1406" y="313"/>
                    </a:lnTo>
                    <a:lnTo>
                      <a:pt x="1780" y="362"/>
                    </a:lnTo>
                    <a:lnTo>
                      <a:pt x="1723" y="336"/>
                    </a:lnTo>
                    <a:lnTo>
                      <a:pt x="1677" y="313"/>
                    </a:lnTo>
                    <a:lnTo>
                      <a:pt x="1622" y="291"/>
                    </a:lnTo>
                    <a:lnTo>
                      <a:pt x="1581" y="267"/>
                    </a:lnTo>
                    <a:lnTo>
                      <a:pt x="1545" y="245"/>
                    </a:lnTo>
                    <a:lnTo>
                      <a:pt x="1513" y="228"/>
                    </a:lnTo>
                    <a:lnTo>
                      <a:pt x="1481" y="204"/>
                    </a:lnTo>
                    <a:lnTo>
                      <a:pt x="1450" y="182"/>
                    </a:lnTo>
                    <a:lnTo>
                      <a:pt x="1417" y="156"/>
                    </a:lnTo>
                    <a:lnTo>
                      <a:pt x="1380" y="125"/>
                    </a:lnTo>
                    <a:lnTo>
                      <a:pt x="1341" y="94"/>
                    </a:lnTo>
                    <a:lnTo>
                      <a:pt x="1309" y="62"/>
                    </a:lnTo>
                    <a:lnTo>
                      <a:pt x="1275" y="28"/>
                    </a:lnTo>
                    <a:lnTo>
                      <a:pt x="1248" y="0"/>
                    </a:lnTo>
                    <a:lnTo>
                      <a:pt x="1219" y="9"/>
                    </a:lnTo>
                    <a:lnTo>
                      <a:pt x="1189" y="26"/>
                    </a:lnTo>
                    <a:lnTo>
                      <a:pt x="1158" y="39"/>
                    </a:lnTo>
                    <a:lnTo>
                      <a:pt x="1121" y="55"/>
                    </a:lnTo>
                    <a:lnTo>
                      <a:pt x="1083" y="71"/>
                    </a:lnTo>
                    <a:lnTo>
                      <a:pt x="1049" y="82"/>
                    </a:lnTo>
                    <a:lnTo>
                      <a:pt x="1015" y="92"/>
                    </a:lnTo>
                    <a:lnTo>
                      <a:pt x="977" y="105"/>
                    </a:lnTo>
                    <a:lnTo>
                      <a:pt x="938" y="113"/>
                    </a:lnTo>
                    <a:lnTo>
                      <a:pt x="896" y="125"/>
                    </a:lnTo>
                    <a:lnTo>
                      <a:pt x="858" y="135"/>
                    </a:lnTo>
                    <a:lnTo>
                      <a:pt x="822" y="145"/>
                    </a:lnTo>
                    <a:lnTo>
                      <a:pt x="782" y="151"/>
                    </a:lnTo>
                    <a:lnTo>
                      <a:pt x="744" y="160"/>
                    </a:lnTo>
                    <a:lnTo>
                      <a:pt x="708" y="167"/>
                    </a:lnTo>
                    <a:lnTo>
                      <a:pt x="666" y="177"/>
                    </a:lnTo>
                    <a:lnTo>
                      <a:pt x="609" y="184"/>
                    </a:lnTo>
                    <a:lnTo>
                      <a:pt x="998" y="252"/>
                    </a:lnTo>
                    <a:lnTo>
                      <a:pt x="972" y="304"/>
                    </a:lnTo>
                    <a:lnTo>
                      <a:pt x="943" y="342"/>
                    </a:lnTo>
                    <a:lnTo>
                      <a:pt x="887" y="416"/>
                    </a:lnTo>
                    <a:lnTo>
                      <a:pt x="854" y="450"/>
                    </a:lnTo>
                    <a:lnTo>
                      <a:pt x="822" y="483"/>
                    </a:lnTo>
                    <a:lnTo>
                      <a:pt x="776" y="524"/>
                    </a:lnTo>
                    <a:lnTo>
                      <a:pt x="728" y="570"/>
                    </a:lnTo>
                    <a:lnTo>
                      <a:pt x="679" y="602"/>
                    </a:lnTo>
                    <a:lnTo>
                      <a:pt x="614" y="647"/>
                    </a:lnTo>
                    <a:lnTo>
                      <a:pt x="559" y="676"/>
                    </a:lnTo>
                    <a:lnTo>
                      <a:pt x="507" y="705"/>
                    </a:lnTo>
                    <a:lnTo>
                      <a:pt x="461" y="727"/>
                    </a:lnTo>
                    <a:lnTo>
                      <a:pt x="430" y="743"/>
                    </a:lnTo>
                    <a:lnTo>
                      <a:pt x="372" y="759"/>
                    </a:lnTo>
                    <a:lnTo>
                      <a:pt x="320" y="775"/>
                    </a:lnTo>
                    <a:lnTo>
                      <a:pt x="262" y="794"/>
                    </a:lnTo>
                    <a:lnTo>
                      <a:pt x="181" y="807"/>
                    </a:lnTo>
                    <a:lnTo>
                      <a:pt x="120" y="817"/>
                    </a:lnTo>
                    <a:lnTo>
                      <a:pt x="0" y="820"/>
                    </a:lnTo>
                    <a:lnTo>
                      <a:pt x="1" y="891"/>
                    </a:lnTo>
                    <a:close/>
                  </a:path>
                </a:pathLst>
              </a:custGeom>
              <a:solidFill>
                <a:srgbClr val="B2B2B2"/>
              </a:solidFill>
              <a:ln w="9525">
                <a:solidFill>
                  <a:srgbClr val="003366"/>
                </a:solidFill>
                <a:round/>
                <a:headEnd/>
                <a:tailEnd/>
              </a:ln>
            </p:spPr>
            <p:txBody>
              <a:bodyPr/>
              <a:lstStyle/>
              <a:p>
                <a:endParaRPr lang="en-US"/>
              </a:p>
            </p:txBody>
          </p:sp>
          <p:sp>
            <p:nvSpPr>
              <p:cNvPr id="20531" name="Freeform 1072"/>
              <p:cNvSpPr>
                <a:spLocks/>
              </p:cNvSpPr>
              <p:nvPr/>
            </p:nvSpPr>
            <p:spPr bwMode="auto">
              <a:xfrm>
                <a:off x="3377" y="960"/>
                <a:ext cx="891" cy="463"/>
              </a:xfrm>
              <a:custGeom>
                <a:avLst/>
                <a:gdLst>
                  <a:gd name="T0" fmla="*/ 2 w 1780"/>
                  <a:gd name="T1" fmla="*/ 15 h 924"/>
                  <a:gd name="T2" fmla="*/ 4 w 1780"/>
                  <a:gd name="T3" fmla="*/ 15 h 924"/>
                  <a:gd name="T4" fmla="*/ 5 w 1780"/>
                  <a:gd name="T5" fmla="*/ 15 h 924"/>
                  <a:gd name="T6" fmla="*/ 7 w 1780"/>
                  <a:gd name="T7" fmla="*/ 15 h 924"/>
                  <a:gd name="T8" fmla="*/ 9 w 1780"/>
                  <a:gd name="T9" fmla="*/ 14 h 924"/>
                  <a:gd name="T10" fmla="*/ 11 w 1780"/>
                  <a:gd name="T11" fmla="*/ 14 h 924"/>
                  <a:gd name="T12" fmla="*/ 13 w 1780"/>
                  <a:gd name="T13" fmla="*/ 13 h 924"/>
                  <a:gd name="T14" fmla="*/ 14 w 1780"/>
                  <a:gd name="T15" fmla="*/ 12 h 924"/>
                  <a:gd name="T16" fmla="*/ 16 w 1780"/>
                  <a:gd name="T17" fmla="*/ 11 h 924"/>
                  <a:gd name="T18" fmla="*/ 17 w 1780"/>
                  <a:gd name="T19" fmla="*/ 10 h 924"/>
                  <a:gd name="T20" fmla="*/ 19 w 1780"/>
                  <a:gd name="T21" fmla="*/ 9 h 924"/>
                  <a:gd name="T22" fmla="*/ 20 w 1780"/>
                  <a:gd name="T23" fmla="*/ 8 h 924"/>
                  <a:gd name="T24" fmla="*/ 22 w 1780"/>
                  <a:gd name="T25" fmla="*/ 7 h 924"/>
                  <a:gd name="T26" fmla="*/ 22 w 1780"/>
                  <a:gd name="T27" fmla="*/ 6 h 924"/>
                  <a:gd name="T28" fmla="*/ 27 w 1780"/>
                  <a:gd name="T29" fmla="*/ 6 h 924"/>
                  <a:gd name="T30" fmla="*/ 26 w 1780"/>
                  <a:gd name="T31" fmla="*/ 5 h 924"/>
                  <a:gd name="T32" fmla="*/ 25 w 1780"/>
                  <a:gd name="T33" fmla="*/ 4 h 924"/>
                  <a:gd name="T34" fmla="*/ 24 w 1780"/>
                  <a:gd name="T35" fmla="*/ 4 h 924"/>
                  <a:gd name="T36" fmla="*/ 23 w 1780"/>
                  <a:gd name="T37" fmla="*/ 3 h 924"/>
                  <a:gd name="T38" fmla="*/ 21 w 1780"/>
                  <a:gd name="T39" fmla="*/ 2 h 924"/>
                  <a:gd name="T40" fmla="*/ 20 w 1780"/>
                  <a:gd name="T41" fmla="*/ 1 h 924"/>
                  <a:gd name="T42" fmla="*/ 20 w 1780"/>
                  <a:gd name="T43" fmla="*/ 1 h 924"/>
                  <a:gd name="T44" fmla="*/ 19 w 1780"/>
                  <a:gd name="T45" fmla="*/ 1 h 924"/>
                  <a:gd name="T46" fmla="*/ 17 w 1780"/>
                  <a:gd name="T47" fmla="*/ 2 h 924"/>
                  <a:gd name="T48" fmla="*/ 16 w 1780"/>
                  <a:gd name="T49" fmla="*/ 2 h 924"/>
                  <a:gd name="T50" fmla="*/ 15 w 1780"/>
                  <a:gd name="T51" fmla="*/ 2 h 924"/>
                  <a:gd name="T52" fmla="*/ 14 w 1780"/>
                  <a:gd name="T53" fmla="*/ 3 h 924"/>
                  <a:gd name="T54" fmla="*/ 13 w 1780"/>
                  <a:gd name="T55" fmla="*/ 3 h 924"/>
                  <a:gd name="T56" fmla="*/ 12 w 1780"/>
                  <a:gd name="T57" fmla="*/ 3 h 924"/>
                  <a:gd name="T58" fmla="*/ 10 w 1780"/>
                  <a:gd name="T59" fmla="*/ 3 h 924"/>
                  <a:gd name="T60" fmla="*/ 16 w 1780"/>
                  <a:gd name="T61" fmla="*/ 5 h 924"/>
                  <a:gd name="T62" fmla="*/ 14 w 1780"/>
                  <a:gd name="T63" fmla="*/ 7 h 924"/>
                  <a:gd name="T64" fmla="*/ 13 w 1780"/>
                  <a:gd name="T65" fmla="*/ 8 h 924"/>
                  <a:gd name="T66" fmla="*/ 12 w 1780"/>
                  <a:gd name="T67" fmla="*/ 10 h 924"/>
                  <a:gd name="T68" fmla="*/ 11 w 1780"/>
                  <a:gd name="T69" fmla="*/ 11 h 924"/>
                  <a:gd name="T70" fmla="*/ 10 w 1780"/>
                  <a:gd name="T71" fmla="*/ 12 h 924"/>
                  <a:gd name="T72" fmla="*/ 8 w 1780"/>
                  <a:gd name="T73" fmla="*/ 12 h 924"/>
                  <a:gd name="T74" fmla="*/ 7 w 1780"/>
                  <a:gd name="T75" fmla="*/ 13 h 924"/>
                  <a:gd name="T76" fmla="*/ 5 w 1780"/>
                  <a:gd name="T77" fmla="*/ 14 h 924"/>
                  <a:gd name="T78" fmla="*/ 4 w 1780"/>
                  <a:gd name="T79" fmla="*/ 14 h 924"/>
                  <a:gd name="T80" fmla="*/ 2 w 1780"/>
                  <a:gd name="T81" fmla="*/ 15 h 9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80"/>
                  <a:gd name="T124" fmla="*/ 0 h 924"/>
                  <a:gd name="T125" fmla="*/ 1780 w 1780"/>
                  <a:gd name="T126" fmla="*/ 924 h 9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80" h="924">
                    <a:moveTo>
                      <a:pt x="0" y="918"/>
                    </a:moveTo>
                    <a:lnTo>
                      <a:pt x="98" y="924"/>
                    </a:lnTo>
                    <a:lnTo>
                      <a:pt x="147" y="924"/>
                    </a:lnTo>
                    <a:lnTo>
                      <a:pt x="205" y="924"/>
                    </a:lnTo>
                    <a:lnTo>
                      <a:pt x="260" y="921"/>
                    </a:lnTo>
                    <a:lnTo>
                      <a:pt x="314" y="918"/>
                    </a:lnTo>
                    <a:lnTo>
                      <a:pt x="370" y="911"/>
                    </a:lnTo>
                    <a:lnTo>
                      <a:pt x="418" y="902"/>
                    </a:lnTo>
                    <a:lnTo>
                      <a:pt x="472" y="891"/>
                    </a:lnTo>
                    <a:lnTo>
                      <a:pt x="537" y="874"/>
                    </a:lnTo>
                    <a:lnTo>
                      <a:pt x="596" y="854"/>
                    </a:lnTo>
                    <a:lnTo>
                      <a:pt x="651" y="837"/>
                    </a:lnTo>
                    <a:lnTo>
                      <a:pt x="712" y="814"/>
                    </a:lnTo>
                    <a:lnTo>
                      <a:pt x="771" y="787"/>
                    </a:lnTo>
                    <a:lnTo>
                      <a:pt x="829" y="760"/>
                    </a:lnTo>
                    <a:lnTo>
                      <a:pt x="878" y="733"/>
                    </a:lnTo>
                    <a:lnTo>
                      <a:pt x="934" y="706"/>
                    </a:lnTo>
                    <a:lnTo>
                      <a:pt x="980" y="680"/>
                    </a:lnTo>
                    <a:lnTo>
                      <a:pt x="1032" y="650"/>
                    </a:lnTo>
                    <a:lnTo>
                      <a:pt x="1083" y="619"/>
                    </a:lnTo>
                    <a:lnTo>
                      <a:pt x="1135" y="581"/>
                    </a:lnTo>
                    <a:lnTo>
                      <a:pt x="1181" y="551"/>
                    </a:lnTo>
                    <a:lnTo>
                      <a:pt x="1230" y="510"/>
                    </a:lnTo>
                    <a:lnTo>
                      <a:pt x="1275" y="473"/>
                    </a:lnTo>
                    <a:lnTo>
                      <a:pt x="1317" y="435"/>
                    </a:lnTo>
                    <a:lnTo>
                      <a:pt x="1352" y="394"/>
                    </a:lnTo>
                    <a:lnTo>
                      <a:pt x="1381" y="361"/>
                    </a:lnTo>
                    <a:lnTo>
                      <a:pt x="1404" y="323"/>
                    </a:lnTo>
                    <a:lnTo>
                      <a:pt x="1780" y="373"/>
                    </a:lnTo>
                    <a:lnTo>
                      <a:pt x="1721" y="347"/>
                    </a:lnTo>
                    <a:lnTo>
                      <a:pt x="1675" y="323"/>
                    </a:lnTo>
                    <a:lnTo>
                      <a:pt x="1620" y="299"/>
                    </a:lnTo>
                    <a:lnTo>
                      <a:pt x="1579" y="275"/>
                    </a:lnTo>
                    <a:lnTo>
                      <a:pt x="1543" y="253"/>
                    </a:lnTo>
                    <a:lnTo>
                      <a:pt x="1511" y="235"/>
                    </a:lnTo>
                    <a:lnTo>
                      <a:pt x="1479" y="211"/>
                    </a:lnTo>
                    <a:lnTo>
                      <a:pt x="1448" y="188"/>
                    </a:lnTo>
                    <a:lnTo>
                      <a:pt x="1414" y="162"/>
                    </a:lnTo>
                    <a:lnTo>
                      <a:pt x="1378" y="129"/>
                    </a:lnTo>
                    <a:lnTo>
                      <a:pt x="1339" y="98"/>
                    </a:lnTo>
                    <a:lnTo>
                      <a:pt x="1307" y="66"/>
                    </a:lnTo>
                    <a:lnTo>
                      <a:pt x="1273" y="30"/>
                    </a:lnTo>
                    <a:lnTo>
                      <a:pt x="1246" y="0"/>
                    </a:lnTo>
                    <a:lnTo>
                      <a:pt x="1217" y="11"/>
                    </a:lnTo>
                    <a:lnTo>
                      <a:pt x="1187" y="28"/>
                    </a:lnTo>
                    <a:lnTo>
                      <a:pt x="1156" y="42"/>
                    </a:lnTo>
                    <a:lnTo>
                      <a:pt x="1119" y="58"/>
                    </a:lnTo>
                    <a:lnTo>
                      <a:pt x="1081" y="74"/>
                    </a:lnTo>
                    <a:lnTo>
                      <a:pt x="1047" y="86"/>
                    </a:lnTo>
                    <a:lnTo>
                      <a:pt x="1013" y="96"/>
                    </a:lnTo>
                    <a:lnTo>
                      <a:pt x="975" y="108"/>
                    </a:lnTo>
                    <a:lnTo>
                      <a:pt x="936" y="118"/>
                    </a:lnTo>
                    <a:lnTo>
                      <a:pt x="894" y="129"/>
                    </a:lnTo>
                    <a:lnTo>
                      <a:pt x="856" y="139"/>
                    </a:lnTo>
                    <a:lnTo>
                      <a:pt x="820" y="149"/>
                    </a:lnTo>
                    <a:lnTo>
                      <a:pt x="780" y="156"/>
                    </a:lnTo>
                    <a:lnTo>
                      <a:pt x="742" y="165"/>
                    </a:lnTo>
                    <a:lnTo>
                      <a:pt x="706" y="173"/>
                    </a:lnTo>
                    <a:lnTo>
                      <a:pt x="664" y="182"/>
                    </a:lnTo>
                    <a:lnTo>
                      <a:pt x="609" y="189"/>
                    </a:lnTo>
                    <a:lnTo>
                      <a:pt x="996" y="259"/>
                    </a:lnTo>
                    <a:lnTo>
                      <a:pt x="970" y="313"/>
                    </a:lnTo>
                    <a:lnTo>
                      <a:pt x="941" y="353"/>
                    </a:lnTo>
                    <a:lnTo>
                      <a:pt x="884" y="428"/>
                    </a:lnTo>
                    <a:lnTo>
                      <a:pt x="852" y="464"/>
                    </a:lnTo>
                    <a:lnTo>
                      <a:pt x="820" y="497"/>
                    </a:lnTo>
                    <a:lnTo>
                      <a:pt x="761" y="554"/>
                    </a:lnTo>
                    <a:lnTo>
                      <a:pt x="725" y="588"/>
                    </a:lnTo>
                    <a:lnTo>
                      <a:pt x="683" y="629"/>
                    </a:lnTo>
                    <a:lnTo>
                      <a:pt x="644" y="659"/>
                    </a:lnTo>
                    <a:lnTo>
                      <a:pt x="612" y="686"/>
                    </a:lnTo>
                    <a:lnTo>
                      <a:pt x="579" y="712"/>
                    </a:lnTo>
                    <a:lnTo>
                      <a:pt x="540" y="739"/>
                    </a:lnTo>
                    <a:lnTo>
                      <a:pt x="498" y="766"/>
                    </a:lnTo>
                    <a:lnTo>
                      <a:pt x="456" y="787"/>
                    </a:lnTo>
                    <a:lnTo>
                      <a:pt x="415" y="811"/>
                    </a:lnTo>
                    <a:lnTo>
                      <a:pt x="363" y="830"/>
                    </a:lnTo>
                    <a:lnTo>
                      <a:pt x="314" y="846"/>
                    </a:lnTo>
                    <a:lnTo>
                      <a:pt x="260" y="860"/>
                    </a:lnTo>
                    <a:lnTo>
                      <a:pt x="208" y="874"/>
                    </a:lnTo>
                    <a:lnTo>
                      <a:pt x="153" y="887"/>
                    </a:lnTo>
                    <a:lnTo>
                      <a:pt x="93" y="899"/>
                    </a:lnTo>
                    <a:lnTo>
                      <a:pt x="0" y="918"/>
                    </a:lnTo>
                    <a:close/>
                  </a:path>
                </a:pathLst>
              </a:custGeom>
              <a:solidFill>
                <a:srgbClr val="B2B2B2"/>
              </a:solidFill>
              <a:ln w="9525">
                <a:solidFill>
                  <a:srgbClr val="003366"/>
                </a:solidFill>
                <a:round/>
                <a:headEnd/>
                <a:tailEnd/>
              </a:ln>
            </p:spPr>
            <p:txBody>
              <a:bodyPr/>
              <a:lstStyle/>
              <a:p>
                <a:endParaRPr lang="en-US"/>
              </a:p>
            </p:txBody>
          </p:sp>
        </p:grpSp>
      </p:grpSp>
      <p:grpSp>
        <p:nvGrpSpPr>
          <p:cNvPr id="8" name="Group 1073"/>
          <p:cNvGrpSpPr>
            <a:grpSpLocks/>
          </p:cNvGrpSpPr>
          <p:nvPr/>
        </p:nvGrpSpPr>
        <p:grpSpPr bwMode="auto">
          <a:xfrm rot="-4566757">
            <a:off x="5676901" y="2608262"/>
            <a:ext cx="533400" cy="631825"/>
            <a:chOff x="3377" y="960"/>
            <a:chExt cx="891" cy="495"/>
          </a:xfrm>
        </p:grpSpPr>
        <p:sp>
          <p:nvSpPr>
            <p:cNvPr id="20522" name="Freeform 1074"/>
            <p:cNvSpPr>
              <a:spLocks/>
            </p:cNvSpPr>
            <p:nvPr/>
          </p:nvSpPr>
          <p:spPr bwMode="auto">
            <a:xfrm>
              <a:off x="3682" y="1055"/>
              <a:ext cx="193" cy="75"/>
            </a:xfrm>
            <a:custGeom>
              <a:avLst/>
              <a:gdLst>
                <a:gd name="T0" fmla="*/ 0 w 385"/>
                <a:gd name="T1" fmla="*/ 2 h 149"/>
                <a:gd name="T2" fmla="*/ 0 w 385"/>
                <a:gd name="T3" fmla="*/ 0 h 149"/>
                <a:gd name="T4" fmla="*/ 7 w 385"/>
                <a:gd name="T5" fmla="*/ 2 h 149"/>
                <a:gd name="T6" fmla="*/ 6 w 385"/>
                <a:gd name="T7" fmla="*/ 2 h 149"/>
                <a:gd name="T8" fmla="*/ 6 w 385"/>
                <a:gd name="T9" fmla="*/ 3 h 149"/>
                <a:gd name="T10" fmla="*/ 0 w 385"/>
                <a:gd name="T11" fmla="*/ 2 h 149"/>
                <a:gd name="T12" fmla="*/ 0 60000 65536"/>
                <a:gd name="T13" fmla="*/ 0 60000 65536"/>
                <a:gd name="T14" fmla="*/ 0 60000 65536"/>
                <a:gd name="T15" fmla="*/ 0 60000 65536"/>
                <a:gd name="T16" fmla="*/ 0 60000 65536"/>
                <a:gd name="T17" fmla="*/ 0 60000 65536"/>
                <a:gd name="T18" fmla="*/ 0 w 385"/>
                <a:gd name="T19" fmla="*/ 0 h 149"/>
                <a:gd name="T20" fmla="*/ 385 w 385"/>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385" h="149">
                  <a:moveTo>
                    <a:pt x="0" y="88"/>
                  </a:moveTo>
                  <a:lnTo>
                    <a:pt x="0" y="0"/>
                  </a:lnTo>
                  <a:lnTo>
                    <a:pt x="385" y="68"/>
                  </a:lnTo>
                  <a:lnTo>
                    <a:pt x="378" y="108"/>
                  </a:lnTo>
                  <a:lnTo>
                    <a:pt x="352" y="149"/>
                  </a:lnTo>
                  <a:lnTo>
                    <a:pt x="0" y="88"/>
                  </a:lnTo>
                  <a:close/>
                </a:path>
              </a:pathLst>
            </a:custGeom>
            <a:solidFill>
              <a:srgbClr val="B2B2B2"/>
            </a:solidFill>
            <a:ln w="9525">
              <a:solidFill>
                <a:srgbClr val="003366"/>
              </a:solidFill>
              <a:round/>
              <a:headEnd/>
              <a:tailEnd/>
            </a:ln>
          </p:spPr>
          <p:txBody>
            <a:bodyPr/>
            <a:lstStyle/>
            <a:p>
              <a:endParaRPr lang="en-US"/>
            </a:p>
          </p:txBody>
        </p:sp>
        <p:sp>
          <p:nvSpPr>
            <p:cNvPr id="20523" name="Freeform 1075"/>
            <p:cNvSpPr>
              <a:spLocks/>
            </p:cNvSpPr>
            <p:nvPr/>
          </p:nvSpPr>
          <p:spPr bwMode="auto">
            <a:xfrm>
              <a:off x="4081" y="1115"/>
              <a:ext cx="186" cy="72"/>
            </a:xfrm>
            <a:custGeom>
              <a:avLst/>
              <a:gdLst>
                <a:gd name="T0" fmla="*/ 6 w 371"/>
                <a:gd name="T1" fmla="*/ 2 h 144"/>
                <a:gd name="T2" fmla="*/ 6 w 371"/>
                <a:gd name="T3" fmla="*/ 1 h 144"/>
                <a:gd name="T4" fmla="*/ 0 w 371"/>
                <a:gd name="T5" fmla="*/ 0 h 144"/>
                <a:gd name="T6" fmla="*/ 0 w 371"/>
                <a:gd name="T7" fmla="*/ 1 h 144"/>
                <a:gd name="T8" fmla="*/ 6 w 371"/>
                <a:gd name="T9" fmla="*/ 2 h 144"/>
                <a:gd name="T10" fmla="*/ 0 60000 65536"/>
                <a:gd name="T11" fmla="*/ 0 60000 65536"/>
                <a:gd name="T12" fmla="*/ 0 60000 65536"/>
                <a:gd name="T13" fmla="*/ 0 60000 65536"/>
                <a:gd name="T14" fmla="*/ 0 60000 65536"/>
                <a:gd name="T15" fmla="*/ 0 w 371"/>
                <a:gd name="T16" fmla="*/ 0 h 144"/>
                <a:gd name="T17" fmla="*/ 371 w 371"/>
                <a:gd name="T18" fmla="*/ 144 h 144"/>
              </a:gdLst>
              <a:ahLst/>
              <a:cxnLst>
                <a:cxn ang="T10">
                  <a:pos x="T0" y="T1"/>
                </a:cxn>
                <a:cxn ang="T11">
                  <a:pos x="T2" y="T3"/>
                </a:cxn>
                <a:cxn ang="T12">
                  <a:pos x="T4" y="T5"/>
                </a:cxn>
                <a:cxn ang="T13">
                  <a:pos x="T6" y="T7"/>
                </a:cxn>
                <a:cxn ang="T14">
                  <a:pos x="T8" y="T9"/>
                </a:cxn>
              </a:cxnLst>
              <a:rect l="T15" t="T16" r="T17" b="T18"/>
              <a:pathLst>
                <a:path w="371" h="144">
                  <a:moveTo>
                    <a:pt x="371" y="144"/>
                  </a:moveTo>
                  <a:lnTo>
                    <a:pt x="370" y="63"/>
                  </a:lnTo>
                  <a:lnTo>
                    <a:pt x="0" y="0"/>
                  </a:lnTo>
                  <a:lnTo>
                    <a:pt x="0" y="103"/>
                  </a:lnTo>
                  <a:lnTo>
                    <a:pt x="371" y="144"/>
                  </a:lnTo>
                  <a:close/>
                </a:path>
              </a:pathLst>
            </a:custGeom>
            <a:solidFill>
              <a:srgbClr val="B2B2B2"/>
            </a:solidFill>
            <a:ln w="9525">
              <a:solidFill>
                <a:srgbClr val="003366"/>
              </a:solidFill>
              <a:round/>
              <a:headEnd/>
              <a:tailEnd/>
            </a:ln>
          </p:spPr>
          <p:txBody>
            <a:bodyPr/>
            <a:lstStyle/>
            <a:p>
              <a:endParaRPr lang="en-US"/>
            </a:p>
          </p:txBody>
        </p:sp>
        <p:grpSp>
          <p:nvGrpSpPr>
            <p:cNvPr id="9" name="Group 1076"/>
            <p:cNvGrpSpPr>
              <a:grpSpLocks/>
            </p:cNvGrpSpPr>
            <p:nvPr/>
          </p:nvGrpSpPr>
          <p:grpSpPr bwMode="auto">
            <a:xfrm>
              <a:off x="3377" y="960"/>
              <a:ext cx="891" cy="495"/>
              <a:chOff x="3377" y="960"/>
              <a:chExt cx="891" cy="495"/>
            </a:xfrm>
          </p:grpSpPr>
          <p:sp>
            <p:nvSpPr>
              <p:cNvPr id="20525" name="Freeform 1077"/>
              <p:cNvSpPr>
                <a:spLocks/>
              </p:cNvSpPr>
              <p:nvPr/>
            </p:nvSpPr>
            <p:spPr bwMode="auto">
              <a:xfrm>
                <a:off x="3377" y="1007"/>
                <a:ext cx="890" cy="448"/>
              </a:xfrm>
              <a:custGeom>
                <a:avLst/>
                <a:gdLst>
                  <a:gd name="T0" fmla="*/ 2 w 1780"/>
                  <a:gd name="T1" fmla="*/ 14 h 896"/>
                  <a:gd name="T2" fmla="*/ 3 w 1780"/>
                  <a:gd name="T3" fmla="*/ 14 h 896"/>
                  <a:gd name="T4" fmla="*/ 5 w 1780"/>
                  <a:gd name="T5" fmla="*/ 14 h 896"/>
                  <a:gd name="T6" fmla="*/ 7 w 1780"/>
                  <a:gd name="T7" fmla="*/ 14 h 896"/>
                  <a:gd name="T8" fmla="*/ 9 w 1780"/>
                  <a:gd name="T9" fmla="*/ 14 h 896"/>
                  <a:gd name="T10" fmla="*/ 11 w 1780"/>
                  <a:gd name="T11" fmla="*/ 13 h 896"/>
                  <a:gd name="T12" fmla="*/ 13 w 1780"/>
                  <a:gd name="T13" fmla="*/ 12 h 896"/>
                  <a:gd name="T14" fmla="*/ 14 w 1780"/>
                  <a:gd name="T15" fmla="*/ 12 h 896"/>
                  <a:gd name="T16" fmla="*/ 15 w 1780"/>
                  <a:gd name="T17" fmla="*/ 11 h 896"/>
                  <a:gd name="T18" fmla="*/ 17 w 1780"/>
                  <a:gd name="T19" fmla="*/ 10 h 896"/>
                  <a:gd name="T20" fmla="*/ 19 w 1780"/>
                  <a:gd name="T21" fmla="*/ 9 h 896"/>
                  <a:gd name="T22" fmla="*/ 20 w 1780"/>
                  <a:gd name="T23" fmla="*/ 7 h 896"/>
                  <a:gd name="T24" fmla="*/ 22 w 1780"/>
                  <a:gd name="T25" fmla="*/ 6 h 896"/>
                  <a:gd name="T26" fmla="*/ 22 w 1780"/>
                  <a:gd name="T27" fmla="*/ 5 h 896"/>
                  <a:gd name="T28" fmla="*/ 27 w 1780"/>
                  <a:gd name="T29" fmla="*/ 6 h 896"/>
                  <a:gd name="T30" fmla="*/ 26 w 1780"/>
                  <a:gd name="T31" fmla="*/ 5 h 896"/>
                  <a:gd name="T32" fmla="*/ 25 w 1780"/>
                  <a:gd name="T33" fmla="*/ 4 h 896"/>
                  <a:gd name="T34" fmla="*/ 24 w 1780"/>
                  <a:gd name="T35" fmla="*/ 4 h 896"/>
                  <a:gd name="T36" fmla="*/ 23 w 1780"/>
                  <a:gd name="T37" fmla="*/ 3 h 896"/>
                  <a:gd name="T38" fmla="*/ 21 w 1780"/>
                  <a:gd name="T39" fmla="*/ 2 h 896"/>
                  <a:gd name="T40" fmla="*/ 20 w 1780"/>
                  <a:gd name="T41" fmla="*/ 1 h 896"/>
                  <a:gd name="T42" fmla="*/ 20 w 1780"/>
                  <a:gd name="T43" fmla="*/ 1 h 896"/>
                  <a:gd name="T44" fmla="*/ 19 w 1780"/>
                  <a:gd name="T45" fmla="*/ 1 h 896"/>
                  <a:gd name="T46" fmla="*/ 17 w 1780"/>
                  <a:gd name="T47" fmla="*/ 2 h 896"/>
                  <a:gd name="T48" fmla="*/ 15 w 1780"/>
                  <a:gd name="T49" fmla="*/ 2 h 896"/>
                  <a:gd name="T50" fmla="*/ 14 w 1780"/>
                  <a:gd name="T51" fmla="*/ 2 h 896"/>
                  <a:gd name="T52" fmla="*/ 14 w 1780"/>
                  <a:gd name="T53" fmla="*/ 3 h 896"/>
                  <a:gd name="T54" fmla="*/ 13 w 1780"/>
                  <a:gd name="T55" fmla="*/ 3 h 896"/>
                  <a:gd name="T56" fmla="*/ 12 w 1780"/>
                  <a:gd name="T57" fmla="*/ 3 h 896"/>
                  <a:gd name="T58" fmla="*/ 10 w 1780"/>
                  <a:gd name="T59" fmla="*/ 3 h 896"/>
                  <a:gd name="T60" fmla="*/ 15 w 1780"/>
                  <a:gd name="T61" fmla="*/ 5 h 896"/>
                  <a:gd name="T62" fmla="*/ 14 w 1780"/>
                  <a:gd name="T63" fmla="*/ 7 h 896"/>
                  <a:gd name="T64" fmla="*/ 13 w 1780"/>
                  <a:gd name="T65" fmla="*/ 7 h 896"/>
                  <a:gd name="T66" fmla="*/ 12 w 1780"/>
                  <a:gd name="T67" fmla="*/ 9 h 896"/>
                  <a:gd name="T68" fmla="*/ 10 w 1780"/>
                  <a:gd name="T69" fmla="*/ 11 h 896"/>
                  <a:gd name="T70" fmla="*/ 7 w 1780"/>
                  <a:gd name="T71" fmla="*/ 12 h 896"/>
                  <a:gd name="T72" fmla="*/ 7 w 1780"/>
                  <a:gd name="T73" fmla="*/ 12 h 896"/>
                  <a:gd name="T74" fmla="*/ 5 w 1780"/>
                  <a:gd name="T75" fmla="*/ 13 h 896"/>
                  <a:gd name="T76" fmla="*/ 3 w 1780"/>
                  <a:gd name="T77" fmla="*/ 13 h 896"/>
                  <a:gd name="T78" fmla="*/ 0 w 1780"/>
                  <a:gd name="T79" fmla="*/ 13 h 8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80"/>
                  <a:gd name="T121" fmla="*/ 0 h 896"/>
                  <a:gd name="T122" fmla="*/ 1780 w 1780"/>
                  <a:gd name="T123" fmla="*/ 896 h 8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80" h="896">
                    <a:moveTo>
                      <a:pt x="1" y="891"/>
                    </a:moveTo>
                    <a:lnTo>
                      <a:pt x="100" y="896"/>
                    </a:lnTo>
                    <a:lnTo>
                      <a:pt x="149" y="896"/>
                    </a:lnTo>
                    <a:lnTo>
                      <a:pt x="207" y="896"/>
                    </a:lnTo>
                    <a:lnTo>
                      <a:pt x="262" y="894"/>
                    </a:lnTo>
                    <a:lnTo>
                      <a:pt x="316" y="891"/>
                    </a:lnTo>
                    <a:lnTo>
                      <a:pt x="372" y="885"/>
                    </a:lnTo>
                    <a:lnTo>
                      <a:pt x="420" y="876"/>
                    </a:lnTo>
                    <a:lnTo>
                      <a:pt x="474" y="865"/>
                    </a:lnTo>
                    <a:lnTo>
                      <a:pt x="539" y="850"/>
                    </a:lnTo>
                    <a:lnTo>
                      <a:pt x="598" y="829"/>
                    </a:lnTo>
                    <a:lnTo>
                      <a:pt x="653" y="813"/>
                    </a:lnTo>
                    <a:lnTo>
                      <a:pt x="715" y="789"/>
                    </a:lnTo>
                    <a:lnTo>
                      <a:pt x="773" y="763"/>
                    </a:lnTo>
                    <a:lnTo>
                      <a:pt x="831" y="737"/>
                    </a:lnTo>
                    <a:lnTo>
                      <a:pt x="880" y="711"/>
                    </a:lnTo>
                    <a:lnTo>
                      <a:pt x="936" y="685"/>
                    </a:lnTo>
                    <a:lnTo>
                      <a:pt x="982" y="660"/>
                    </a:lnTo>
                    <a:lnTo>
                      <a:pt x="1034" y="631"/>
                    </a:lnTo>
                    <a:lnTo>
                      <a:pt x="1086" y="601"/>
                    </a:lnTo>
                    <a:lnTo>
                      <a:pt x="1137" y="564"/>
                    </a:lnTo>
                    <a:lnTo>
                      <a:pt x="1183" y="535"/>
                    </a:lnTo>
                    <a:lnTo>
                      <a:pt x="1232" y="495"/>
                    </a:lnTo>
                    <a:lnTo>
                      <a:pt x="1277" y="459"/>
                    </a:lnTo>
                    <a:lnTo>
                      <a:pt x="1319" y="424"/>
                    </a:lnTo>
                    <a:lnTo>
                      <a:pt x="1354" y="384"/>
                    </a:lnTo>
                    <a:lnTo>
                      <a:pt x="1383" y="350"/>
                    </a:lnTo>
                    <a:lnTo>
                      <a:pt x="1406" y="313"/>
                    </a:lnTo>
                    <a:lnTo>
                      <a:pt x="1780" y="362"/>
                    </a:lnTo>
                    <a:lnTo>
                      <a:pt x="1723" y="336"/>
                    </a:lnTo>
                    <a:lnTo>
                      <a:pt x="1677" y="313"/>
                    </a:lnTo>
                    <a:lnTo>
                      <a:pt x="1622" y="291"/>
                    </a:lnTo>
                    <a:lnTo>
                      <a:pt x="1581" y="267"/>
                    </a:lnTo>
                    <a:lnTo>
                      <a:pt x="1545" y="245"/>
                    </a:lnTo>
                    <a:lnTo>
                      <a:pt x="1513" y="228"/>
                    </a:lnTo>
                    <a:lnTo>
                      <a:pt x="1481" y="204"/>
                    </a:lnTo>
                    <a:lnTo>
                      <a:pt x="1450" y="182"/>
                    </a:lnTo>
                    <a:lnTo>
                      <a:pt x="1417" y="156"/>
                    </a:lnTo>
                    <a:lnTo>
                      <a:pt x="1380" y="125"/>
                    </a:lnTo>
                    <a:lnTo>
                      <a:pt x="1341" y="94"/>
                    </a:lnTo>
                    <a:lnTo>
                      <a:pt x="1309" y="62"/>
                    </a:lnTo>
                    <a:lnTo>
                      <a:pt x="1275" y="28"/>
                    </a:lnTo>
                    <a:lnTo>
                      <a:pt x="1248" y="0"/>
                    </a:lnTo>
                    <a:lnTo>
                      <a:pt x="1219" y="9"/>
                    </a:lnTo>
                    <a:lnTo>
                      <a:pt x="1189" y="26"/>
                    </a:lnTo>
                    <a:lnTo>
                      <a:pt x="1158" y="39"/>
                    </a:lnTo>
                    <a:lnTo>
                      <a:pt x="1121" y="55"/>
                    </a:lnTo>
                    <a:lnTo>
                      <a:pt x="1083" y="71"/>
                    </a:lnTo>
                    <a:lnTo>
                      <a:pt x="1049" y="82"/>
                    </a:lnTo>
                    <a:lnTo>
                      <a:pt x="1015" y="92"/>
                    </a:lnTo>
                    <a:lnTo>
                      <a:pt x="977" y="105"/>
                    </a:lnTo>
                    <a:lnTo>
                      <a:pt x="938" y="113"/>
                    </a:lnTo>
                    <a:lnTo>
                      <a:pt x="896" y="125"/>
                    </a:lnTo>
                    <a:lnTo>
                      <a:pt x="858" y="135"/>
                    </a:lnTo>
                    <a:lnTo>
                      <a:pt x="822" y="145"/>
                    </a:lnTo>
                    <a:lnTo>
                      <a:pt x="782" y="151"/>
                    </a:lnTo>
                    <a:lnTo>
                      <a:pt x="744" y="160"/>
                    </a:lnTo>
                    <a:lnTo>
                      <a:pt x="708" y="167"/>
                    </a:lnTo>
                    <a:lnTo>
                      <a:pt x="666" y="177"/>
                    </a:lnTo>
                    <a:lnTo>
                      <a:pt x="609" y="184"/>
                    </a:lnTo>
                    <a:lnTo>
                      <a:pt x="998" y="252"/>
                    </a:lnTo>
                    <a:lnTo>
                      <a:pt x="972" y="304"/>
                    </a:lnTo>
                    <a:lnTo>
                      <a:pt x="943" y="342"/>
                    </a:lnTo>
                    <a:lnTo>
                      <a:pt x="887" y="416"/>
                    </a:lnTo>
                    <a:lnTo>
                      <a:pt x="854" y="450"/>
                    </a:lnTo>
                    <a:lnTo>
                      <a:pt x="822" y="483"/>
                    </a:lnTo>
                    <a:lnTo>
                      <a:pt x="776" y="524"/>
                    </a:lnTo>
                    <a:lnTo>
                      <a:pt x="728" y="570"/>
                    </a:lnTo>
                    <a:lnTo>
                      <a:pt x="679" y="602"/>
                    </a:lnTo>
                    <a:lnTo>
                      <a:pt x="614" y="647"/>
                    </a:lnTo>
                    <a:lnTo>
                      <a:pt x="559" y="676"/>
                    </a:lnTo>
                    <a:lnTo>
                      <a:pt x="507" y="705"/>
                    </a:lnTo>
                    <a:lnTo>
                      <a:pt x="461" y="727"/>
                    </a:lnTo>
                    <a:lnTo>
                      <a:pt x="430" y="743"/>
                    </a:lnTo>
                    <a:lnTo>
                      <a:pt x="372" y="759"/>
                    </a:lnTo>
                    <a:lnTo>
                      <a:pt x="320" y="775"/>
                    </a:lnTo>
                    <a:lnTo>
                      <a:pt x="262" y="794"/>
                    </a:lnTo>
                    <a:lnTo>
                      <a:pt x="181" y="807"/>
                    </a:lnTo>
                    <a:lnTo>
                      <a:pt x="120" y="817"/>
                    </a:lnTo>
                    <a:lnTo>
                      <a:pt x="0" y="820"/>
                    </a:lnTo>
                    <a:lnTo>
                      <a:pt x="1" y="891"/>
                    </a:lnTo>
                    <a:close/>
                  </a:path>
                </a:pathLst>
              </a:custGeom>
              <a:solidFill>
                <a:srgbClr val="B2B2B2"/>
              </a:solidFill>
              <a:ln w="9525">
                <a:solidFill>
                  <a:srgbClr val="003366"/>
                </a:solidFill>
                <a:round/>
                <a:headEnd/>
                <a:tailEnd/>
              </a:ln>
            </p:spPr>
            <p:txBody>
              <a:bodyPr/>
              <a:lstStyle/>
              <a:p>
                <a:endParaRPr lang="en-US"/>
              </a:p>
            </p:txBody>
          </p:sp>
          <p:sp>
            <p:nvSpPr>
              <p:cNvPr id="20526" name="Freeform 1078"/>
              <p:cNvSpPr>
                <a:spLocks/>
              </p:cNvSpPr>
              <p:nvPr/>
            </p:nvSpPr>
            <p:spPr bwMode="auto">
              <a:xfrm>
                <a:off x="3377" y="960"/>
                <a:ext cx="891" cy="463"/>
              </a:xfrm>
              <a:custGeom>
                <a:avLst/>
                <a:gdLst>
                  <a:gd name="T0" fmla="*/ 2 w 1780"/>
                  <a:gd name="T1" fmla="*/ 15 h 924"/>
                  <a:gd name="T2" fmla="*/ 4 w 1780"/>
                  <a:gd name="T3" fmla="*/ 15 h 924"/>
                  <a:gd name="T4" fmla="*/ 5 w 1780"/>
                  <a:gd name="T5" fmla="*/ 15 h 924"/>
                  <a:gd name="T6" fmla="*/ 7 w 1780"/>
                  <a:gd name="T7" fmla="*/ 15 h 924"/>
                  <a:gd name="T8" fmla="*/ 9 w 1780"/>
                  <a:gd name="T9" fmla="*/ 14 h 924"/>
                  <a:gd name="T10" fmla="*/ 11 w 1780"/>
                  <a:gd name="T11" fmla="*/ 14 h 924"/>
                  <a:gd name="T12" fmla="*/ 13 w 1780"/>
                  <a:gd name="T13" fmla="*/ 13 h 924"/>
                  <a:gd name="T14" fmla="*/ 14 w 1780"/>
                  <a:gd name="T15" fmla="*/ 12 h 924"/>
                  <a:gd name="T16" fmla="*/ 16 w 1780"/>
                  <a:gd name="T17" fmla="*/ 11 h 924"/>
                  <a:gd name="T18" fmla="*/ 17 w 1780"/>
                  <a:gd name="T19" fmla="*/ 10 h 924"/>
                  <a:gd name="T20" fmla="*/ 19 w 1780"/>
                  <a:gd name="T21" fmla="*/ 9 h 924"/>
                  <a:gd name="T22" fmla="*/ 20 w 1780"/>
                  <a:gd name="T23" fmla="*/ 8 h 924"/>
                  <a:gd name="T24" fmla="*/ 22 w 1780"/>
                  <a:gd name="T25" fmla="*/ 7 h 924"/>
                  <a:gd name="T26" fmla="*/ 22 w 1780"/>
                  <a:gd name="T27" fmla="*/ 6 h 924"/>
                  <a:gd name="T28" fmla="*/ 27 w 1780"/>
                  <a:gd name="T29" fmla="*/ 6 h 924"/>
                  <a:gd name="T30" fmla="*/ 26 w 1780"/>
                  <a:gd name="T31" fmla="*/ 5 h 924"/>
                  <a:gd name="T32" fmla="*/ 25 w 1780"/>
                  <a:gd name="T33" fmla="*/ 4 h 924"/>
                  <a:gd name="T34" fmla="*/ 24 w 1780"/>
                  <a:gd name="T35" fmla="*/ 4 h 924"/>
                  <a:gd name="T36" fmla="*/ 23 w 1780"/>
                  <a:gd name="T37" fmla="*/ 3 h 924"/>
                  <a:gd name="T38" fmla="*/ 21 w 1780"/>
                  <a:gd name="T39" fmla="*/ 2 h 924"/>
                  <a:gd name="T40" fmla="*/ 20 w 1780"/>
                  <a:gd name="T41" fmla="*/ 1 h 924"/>
                  <a:gd name="T42" fmla="*/ 20 w 1780"/>
                  <a:gd name="T43" fmla="*/ 1 h 924"/>
                  <a:gd name="T44" fmla="*/ 19 w 1780"/>
                  <a:gd name="T45" fmla="*/ 1 h 924"/>
                  <a:gd name="T46" fmla="*/ 17 w 1780"/>
                  <a:gd name="T47" fmla="*/ 2 h 924"/>
                  <a:gd name="T48" fmla="*/ 16 w 1780"/>
                  <a:gd name="T49" fmla="*/ 2 h 924"/>
                  <a:gd name="T50" fmla="*/ 15 w 1780"/>
                  <a:gd name="T51" fmla="*/ 2 h 924"/>
                  <a:gd name="T52" fmla="*/ 14 w 1780"/>
                  <a:gd name="T53" fmla="*/ 3 h 924"/>
                  <a:gd name="T54" fmla="*/ 13 w 1780"/>
                  <a:gd name="T55" fmla="*/ 3 h 924"/>
                  <a:gd name="T56" fmla="*/ 12 w 1780"/>
                  <a:gd name="T57" fmla="*/ 3 h 924"/>
                  <a:gd name="T58" fmla="*/ 10 w 1780"/>
                  <a:gd name="T59" fmla="*/ 3 h 924"/>
                  <a:gd name="T60" fmla="*/ 16 w 1780"/>
                  <a:gd name="T61" fmla="*/ 5 h 924"/>
                  <a:gd name="T62" fmla="*/ 14 w 1780"/>
                  <a:gd name="T63" fmla="*/ 7 h 924"/>
                  <a:gd name="T64" fmla="*/ 13 w 1780"/>
                  <a:gd name="T65" fmla="*/ 8 h 924"/>
                  <a:gd name="T66" fmla="*/ 12 w 1780"/>
                  <a:gd name="T67" fmla="*/ 10 h 924"/>
                  <a:gd name="T68" fmla="*/ 11 w 1780"/>
                  <a:gd name="T69" fmla="*/ 11 h 924"/>
                  <a:gd name="T70" fmla="*/ 10 w 1780"/>
                  <a:gd name="T71" fmla="*/ 12 h 924"/>
                  <a:gd name="T72" fmla="*/ 8 w 1780"/>
                  <a:gd name="T73" fmla="*/ 12 h 924"/>
                  <a:gd name="T74" fmla="*/ 7 w 1780"/>
                  <a:gd name="T75" fmla="*/ 13 h 924"/>
                  <a:gd name="T76" fmla="*/ 5 w 1780"/>
                  <a:gd name="T77" fmla="*/ 14 h 924"/>
                  <a:gd name="T78" fmla="*/ 4 w 1780"/>
                  <a:gd name="T79" fmla="*/ 14 h 924"/>
                  <a:gd name="T80" fmla="*/ 2 w 1780"/>
                  <a:gd name="T81" fmla="*/ 15 h 9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80"/>
                  <a:gd name="T124" fmla="*/ 0 h 924"/>
                  <a:gd name="T125" fmla="*/ 1780 w 1780"/>
                  <a:gd name="T126" fmla="*/ 924 h 9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80" h="924">
                    <a:moveTo>
                      <a:pt x="0" y="918"/>
                    </a:moveTo>
                    <a:lnTo>
                      <a:pt x="98" y="924"/>
                    </a:lnTo>
                    <a:lnTo>
                      <a:pt x="147" y="924"/>
                    </a:lnTo>
                    <a:lnTo>
                      <a:pt x="205" y="924"/>
                    </a:lnTo>
                    <a:lnTo>
                      <a:pt x="260" y="921"/>
                    </a:lnTo>
                    <a:lnTo>
                      <a:pt x="314" y="918"/>
                    </a:lnTo>
                    <a:lnTo>
                      <a:pt x="370" y="911"/>
                    </a:lnTo>
                    <a:lnTo>
                      <a:pt x="418" y="902"/>
                    </a:lnTo>
                    <a:lnTo>
                      <a:pt x="472" y="891"/>
                    </a:lnTo>
                    <a:lnTo>
                      <a:pt x="537" y="874"/>
                    </a:lnTo>
                    <a:lnTo>
                      <a:pt x="596" y="854"/>
                    </a:lnTo>
                    <a:lnTo>
                      <a:pt x="651" y="837"/>
                    </a:lnTo>
                    <a:lnTo>
                      <a:pt x="712" y="814"/>
                    </a:lnTo>
                    <a:lnTo>
                      <a:pt x="771" y="787"/>
                    </a:lnTo>
                    <a:lnTo>
                      <a:pt x="829" y="760"/>
                    </a:lnTo>
                    <a:lnTo>
                      <a:pt x="878" y="733"/>
                    </a:lnTo>
                    <a:lnTo>
                      <a:pt x="934" y="706"/>
                    </a:lnTo>
                    <a:lnTo>
                      <a:pt x="980" y="680"/>
                    </a:lnTo>
                    <a:lnTo>
                      <a:pt x="1032" y="650"/>
                    </a:lnTo>
                    <a:lnTo>
                      <a:pt x="1083" y="619"/>
                    </a:lnTo>
                    <a:lnTo>
                      <a:pt x="1135" y="581"/>
                    </a:lnTo>
                    <a:lnTo>
                      <a:pt x="1181" y="551"/>
                    </a:lnTo>
                    <a:lnTo>
                      <a:pt x="1230" y="510"/>
                    </a:lnTo>
                    <a:lnTo>
                      <a:pt x="1275" y="473"/>
                    </a:lnTo>
                    <a:lnTo>
                      <a:pt x="1317" y="435"/>
                    </a:lnTo>
                    <a:lnTo>
                      <a:pt x="1352" y="394"/>
                    </a:lnTo>
                    <a:lnTo>
                      <a:pt x="1381" y="361"/>
                    </a:lnTo>
                    <a:lnTo>
                      <a:pt x="1404" y="323"/>
                    </a:lnTo>
                    <a:lnTo>
                      <a:pt x="1780" y="373"/>
                    </a:lnTo>
                    <a:lnTo>
                      <a:pt x="1721" y="347"/>
                    </a:lnTo>
                    <a:lnTo>
                      <a:pt x="1675" y="323"/>
                    </a:lnTo>
                    <a:lnTo>
                      <a:pt x="1620" y="299"/>
                    </a:lnTo>
                    <a:lnTo>
                      <a:pt x="1579" y="275"/>
                    </a:lnTo>
                    <a:lnTo>
                      <a:pt x="1543" y="253"/>
                    </a:lnTo>
                    <a:lnTo>
                      <a:pt x="1511" y="235"/>
                    </a:lnTo>
                    <a:lnTo>
                      <a:pt x="1479" y="211"/>
                    </a:lnTo>
                    <a:lnTo>
                      <a:pt x="1448" y="188"/>
                    </a:lnTo>
                    <a:lnTo>
                      <a:pt x="1414" y="162"/>
                    </a:lnTo>
                    <a:lnTo>
                      <a:pt x="1378" y="129"/>
                    </a:lnTo>
                    <a:lnTo>
                      <a:pt x="1339" y="98"/>
                    </a:lnTo>
                    <a:lnTo>
                      <a:pt x="1307" y="66"/>
                    </a:lnTo>
                    <a:lnTo>
                      <a:pt x="1273" y="30"/>
                    </a:lnTo>
                    <a:lnTo>
                      <a:pt x="1246" y="0"/>
                    </a:lnTo>
                    <a:lnTo>
                      <a:pt x="1217" y="11"/>
                    </a:lnTo>
                    <a:lnTo>
                      <a:pt x="1187" y="28"/>
                    </a:lnTo>
                    <a:lnTo>
                      <a:pt x="1156" y="42"/>
                    </a:lnTo>
                    <a:lnTo>
                      <a:pt x="1119" y="58"/>
                    </a:lnTo>
                    <a:lnTo>
                      <a:pt x="1081" y="74"/>
                    </a:lnTo>
                    <a:lnTo>
                      <a:pt x="1047" y="86"/>
                    </a:lnTo>
                    <a:lnTo>
                      <a:pt x="1013" y="96"/>
                    </a:lnTo>
                    <a:lnTo>
                      <a:pt x="975" y="108"/>
                    </a:lnTo>
                    <a:lnTo>
                      <a:pt x="936" y="118"/>
                    </a:lnTo>
                    <a:lnTo>
                      <a:pt x="894" y="129"/>
                    </a:lnTo>
                    <a:lnTo>
                      <a:pt x="856" y="139"/>
                    </a:lnTo>
                    <a:lnTo>
                      <a:pt x="820" y="149"/>
                    </a:lnTo>
                    <a:lnTo>
                      <a:pt x="780" y="156"/>
                    </a:lnTo>
                    <a:lnTo>
                      <a:pt x="742" y="165"/>
                    </a:lnTo>
                    <a:lnTo>
                      <a:pt x="706" y="173"/>
                    </a:lnTo>
                    <a:lnTo>
                      <a:pt x="664" y="182"/>
                    </a:lnTo>
                    <a:lnTo>
                      <a:pt x="609" y="189"/>
                    </a:lnTo>
                    <a:lnTo>
                      <a:pt x="996" y="259"/>
                    </a:lnTo>
                    <a:lnTo>
                      <a:pt x="970" y="313"/>
                    </a:lnTo>
                    <a:lnTo>
                      <a:pt x="941" y="353"/>
                    </a:lnTo>
                    <a:lnTo>
                      <a:pt x="884" y="428"/>
                    </a:lnTo>
                    <a:lnTo>
                      <a:pt x="852" y="464"/>
                    </a:lnTo>
                    <a:lnTo>
                      <a:pt x="820" y="497"/>
                    </a:lnTo>
                    <a:lnTo>
                      <a:pt x="761" y="554"/>
                    </a:lnTo>
                    <a:lnTo>
                      <a:pt x="725" y="588"/>
                    </a:lnTo>
                    <a:lnTo>
                      <a:pt x="683" y="629"/>
                    </a:lnTo>
                    <a:lnTo>
                      <a:pt x="644" y="659"/>
                    </a:lnTo>
                    <a:lnTo>
                      <a:pt x="612" y="686"/>
                    </a:lnTo>
                    <a:lnTo>
                      <a:pt x="579" y="712"/>
                    </a:lnTo>
                    <a:lnTo>
                      <a:pt x="540" y="739"/>
                    </a:lnTo>
                    <a:lnTo>
                      <a:pt x="498" y="766"/>
                    </a:lnTo>
                    <a:lnTo>
                      <a:pt x="456" y="787"/>
                    </a:lnTo>
                    <a:lnTo>
                      <a:pt x="415" y="811"/>
                    </a:lnTo>
                    <a:lnTo>
                      <a:pt x="363" y="830"/>
                    </a:lnTo>
                    <a:lnTo>
                      <a:pt x="314" y="846"/>
                    </a:lnTo>
                    <a:lnTo>
                      <a:pt x="260" y="860"/>
                    </a:lnTo>
                    <a:lnTo>
                      <a:pt x="208" y="874"/>
                    </a:lnTo>
                    <a:lnTo>
                      <a:pt x="153" y="887"/>
                    </a:lnTo>
                    <a:lnTo>
                      <a:pt x="93" y="899"/>
                    </a:lnTo>
                    <a:lnTo>
                      <a:pt x="0" y="918"/>
                    </a:lnTo>
                    <a:close/>
                  </a:path>
                </a:pathLst>
              </a:custGeom>
              <a:solidFill>
                <a:srgbClr val="B2B2B2"/>
              </a:solidFill>
              <a:ln w="9525">
                <a:solidFill>
                  <a:srgbClr val="003366"/>
                </a:solidFill>
                <a:round/>
                <a:headEnd/>
                <a:tailEnd/>
              </a:ln>
            </p:spPr>
            <p:txBody>
              <a:bodyPr/>
              <a:lstStyle/>
              <a:p>
                <a:endParaRPr lang="en-US"/>
              </a:p>
            </p:txBody>
          </p:sp>
        </p:grpSp>
      </p:grpSp>
      <p:grpSp>
        <p:nvGrpSpPr>
          <p:cNvPr id="10" name="Group 1079"/>
          <p:cNvGrpSpPr>
            <a:grpSpLocks/>
          </p:cNvGrpSpPr>
          <p:nvPr/>
        </p:nvGrpSpPr>
        <p:grpSpPr bwMode="auto">
          <a:xfrm rot="-10448504">
            <a:off x="2813050" y="2733675"/>
            <a:ext cx="492125" cy="685800"/>
            <a:chOff x="3377" y="960"/>
            <a:chExt cx="891" cy="495"/>
          </a:xfrm>
        </p:grpSpPr>
        <p:sp>
          <p:nvSpPr>
            <p:cNvPr id="20517" name="Freeform 1080"/>
            <p:cNvSpPr>
              <a:spLocks/>
            </p:cNvSpPr>
            <p:nvPr/>
          </p:nvSpPr>
          <p:spPr bwMode="auto">
            <a:xfrm>
              <a:off x="3682" y="1055"/>
              <a:ext cx="193" cy="75"/>
            </a:xfrm>
            <a:custGeom>
              <a:avLst/>
              <a:gdLst>
                <a:gd name="T0" fmla="*/ 0 w 385"/>
                <a:gd name="T1" fmla="*/ 2 h 149"/>
                <a:gd name="T2" fmla="*/ 0 w 385"/>
                <a:gd name="T3" fmla="*/ 0 h 149"/>
                <a:gd name="T4" fmla="*/ 7 w 385"/>
                <a:gd name="T5" fmla="*/ 2 h 149"/>
                <a:gd name="T6" fmla="*/ 6 w 385"/>
                <a:gd name="T7" fmla="*/ 2 h 149"/>
                <a:gd name="T8" fmla="*/ 6 w 385"/>
                <a:gd name="T9" fmla="*/ 3 h 149"/>
                <a:gd name="T10" fmla="*/ 0 w 385"/>
                <a:gd name="T11" fmla="*/ 2 h 149"/>
                <a:gd name="T12" fmla="*/ 0 60000 65536"/>
                <a:gd name="T13" fmla="*/ 0 60000 65536"/>
                <a:gd name="T14" fmla="*/ 0 60000 65536"/>
                <a:gd name="T15" fmla="*/ 0 60000 65536"/>
                <a:gd name="T16" fmla="*/ 0 60000 65536"/>
                <a:gd name="T17" fmla="*/ 0 60000 65536"/>
                <a:gd name="T18" fmla="*/ 0 w 385"/>
                <a:gd name="T19" fmla="*/ 0 h 149"/>
                <a:gd name="T20" fmla="*/ 385 w 385"/>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385" h="149">
                  <a:moveTo>
                    <a:pt x="0" y="88"/>
                  </a:moveTo>
                  <a:lnTo>
                    <a:pt x="0" y="0"/>
                  </a:lnTo>
                  <a:lnTo>
                    <a:pt x="385" y="68"/>
                  </a:lnTo>
                  <a:lnTo>
                    <a:pt x="378" y="108"/>
                  </a:lnTo>
                  <a:lnTo>
                    <a:pt x="352" y="149"/>
                  </a:lnTo>
                  <a:lnTo>
                    <a:pt x="0" y="88"/>
                  </a:lnTo>
                  <a:close/>
                </a:path>
              </a:pathLst>
            </a:custGeom>
            <a:solidFill>
              <a:srgbClr val="B2B2B2"/>
            </a:solidFill>
            <a:ln w="9525">
              <a:solidFill>
                <a:srgbClr val="003366"/>
              </a:solidFill>
              <a:round/>
              <a:headEnd/>
              <a:tailEnd/>
            </a:ln>
          </p:spPr>
          <p:txBody>
            <a:bodyPr/>
            <a:lstStyle/>
            <a:p>
              <a:endParaRPr lang="en-US"/>
            </a:p>
          </p:txBody>
        </p:sp>
        <p:sp>
          <p:nvSpPr>
            <p:cNvPr id="20518" name="Freeform 1081"/>
            <p:cNvSpPr>
              <a:spLocks/>
            </p:cNvSpPr>
            <p:nvPr/>
          </p:nvSpPr>
          <p:spPr bwMode="auto">
            <a:xfrm>
              <a:off x="4081" y="1115"/>
              <a:ext cx="186" cy="72"/>
            </a:xfrm>
            <a:custGeom>
              <a:avLst/>
              <a:gdLst>
                <a:gd name="T0" fmla="*/ 6 w 371"/>
                <a:gd name="T1" fmla="*/ 2 h 144"/>
                <a:gd name="T2" fmla="*/ 6 w 371"/>
                <a:gd name="T3" fmla="*/ 1 h 144"/>
                <a:gd name="T4" fmla="*/ 0 w 371"/>
                <a:gd name="T5" fmla="*/ 0 h 144"/>
                <a:gd name="T6" fmla="*/ 0 w 371"/>
                <a:gd name="T7" fmla="*/ 1 h 144"/>
                <a:gd name="T8" fmla="*/ 6 w 371"/>
                <a:gd name="T9" fmla="*/ 2 h 144"/>
                <a:gd name="T10" fmla="*/ 0 60000 65536"/>
                <a:gd name="T11" fmla="*/ 0 60000 65536"/>
                <a:gd name="T12" fmla="*/ 0 60000 65536"/>
                <a:gd name="T13" fmla="*/ 0 60000 65536"/>
                <a:gd name="T14" fmla="*/ 0 60000 65536"/>
                <a:gd name="T15" fmla="*/ 0 w 371"/>
                <a:gd name="T16" fmla="*/ 0 h 144"/>
                <a:gd name="T17" fmla="*/ 371 w 371"/>
                <a:gd name="T18" fmla="*/ 144 h 144"/>
              </a:gdLst>
              <a:ahLst/>
              <a:cxnLst>
                <a:cxn ang="T10">
                  <a:pos x="T0" y="T1"/>
                </a:cxn>
                <a:cxn ang="T11">
                  <a:pos x="T2" y="T3"/>
                </a:cxn>
                <a:cxn ang="T12">
                  <a:pos x="T4" y="T5"/>
                </a:cxn>
                <a:cxn ang="T13">
                  <a:pos x="T6" y="T7"/>
                </a:cxn>
                <a:cxn ang="T14">
                  <a:pos x="T8" y="T9"/>
                </a:cxn>
              </a:cxnLst>
              <a:rect l="T15" t="T16" r="T17" b="T18"/>
              <a:pathLst>
                <a:path w="371" h="144">
                  <a:moveTo>
                    <a:pt x="371" y="144"/>
                  </a:moveTo>
                  <a:lnTo>
                    <a:pt x="370" y="63"/>
                  </a:lnTo>
                  <a:lnTo>
                    <a:pt x="0" y="0"/>
                  </a:lnTo>
                  <a:lnTo>
                    <a:pt x="0" y="103"/>
                  </a:lnTo>
                  <a:lnTo>
                    <a:pt x="371" y="144"/>
                  </a:lnTo>
                  <a:close/>
                </a:path>
              </a:pathLst>
            </a:custGeom>
            <a:solidFill>
              <a:srgbClr val="B2B2B2"/>
            </a:solidFill>
            <a:ln w="9525">
              <a:solidFill>
                <a:srgbClr val="003366"/>
              </a:solidFill>
              <a:round/>
              <a:headEnd/>
              <a:tailEnd/>
            </a:ln>
          </p:spPr>
          <p:txBody>
            <a:bodyPr/>
            <a:lstStyle/>
            <a:p>
              <a:endParaRPr lang="en-US"/>
            </a:p>
          </p:txBody>
        </p:sp>
        <p:grpSp>
          <p:nvGrpSpPr>
            <p:cNvPr id="11" name="Group 1082"/>
            <p:cNvGrpSpPr>
              <a:grpSpLocks/>
            </p:cNvGrpSpPr>
            <p:nvPr/>
          </p:nvGrpSpPr>
          <p:grpSpPr bwMode="auto">
            <a:xfrm>
              <a:off x="3377" y="960"/>
              <a:ext cx="891" cy="495"/>
              <a:chOff x="3377" y="960"/>
              <a:chExt cx="891" cy="495"/>
            </a:xfrm>
          </p:grpSpPr>
          <p:sp>
            <p:nvSpPr>
              <p:cNvPr id="20520" name="Freeform 1083"/>
              <p:cNvSpPr>
                <a:spLocks/>
              </p:cNvSpPr>
              <p:nvPr/>
            </p:nvSpPr>
            <p:spPr bwMode="auto">
              <a:xfrm>
                <a:off x="3377" y="1007"/>
                <a:ext cx="890" cy="448"/>
              </a:xfrm>
              <a:custGeom>
                <a:avLst/>
                <a:gdLst>
                  <a:gd name="T0" fmla="*/ 2 w 1780"/>
                  <a:gd name="T1" fmla="*/ 14 h 896"/>
                  <a:gd name="T2" fmla="*/ 3 w 1780"/>
                  <a:gd name="T3" fmla="*/ 14 h 896"/>
                  <a:gd name="T4" fmla="*/ 5 w 1780"/>
                  <a:gd name="T5" fmla="*/ 14 h 896"/>
                  <a:gd name="T6" fmla="*/ 7 w 1780"/>
                  <a:gd name="T7" fmla="*/ 14 h 896"/>
                  <a:gd name="T8" fmla="*/ 9 w 1780"/>
                  <a:gd name="T9" fmla="*/ 14 h 896"/>
                  <a:gd name="T10" fmla="*/ 11 w 1780"/>
                  <a:gd name="T11" fmla="*/ 13 h 896"/>
                  <a:gd name="T12" fmla="*/ 13 w 1780"/>
                  <a:gd name="T13" fmla="*/ 12 h 896"/>
                  <a:gd name="T14" fmla="*/ 14 w 1780"/>
                  <a:gd name="T15" fmla="*/ 12 h 896"/>
                  <a:gd name="T16" fmla="*/ 15 w 1780"/>
                  <a:gd name="T17" fmla="*/ 11 h 896"/>
                  <a:gd name="T18" fmla="*/ 17 w 1780"/>
                  <a:gd name="T19" fmla="*/ 10 h 896"/>
                  <a:gd name="T20" fmla="*/ 19 w 1780"/>
                  <a:gd name="T21" fmla="*/ 9 h 896"/>
                  <a:gd name="T22" fmla="*/ 20 w 1780"/>
                  <a:gd name="T23" fmla="*/ 7 h 896"/>
                  <a:gd name="T24" fmla="*/ 22 w 1780"/>
                  <a:gd name="T25" fmla="*/ 6 h 896"/>
                  <a:gd name="T26" fmla="*/ 22 w 1780"/>
                  <a:gd name="T27" fmla="*/ 5 h 896"/>
                  <a:gd name="T28" fmla="*/ 27 w 1780"/>
                  <a:gd name="T29" fmla="*/ 6 h 896"/>
                  <a:gd name="T30" fmla="*/ 26 w 1780"/>
                  <a:gd name="T31" fmla="*/ 5 h 896"/>
                  <a:gd name="T32" fmla="*/ 25 w 1780"/>
                  <a:gd name="T33" fmla="*/ 4 h 896"/>
                  <a:gd name="T34" fmla="*/ 24 w 1780"/>
                  <a:gd name="T35" fmla="*/ 4 h 896"/>
                  <a:gd name="T36" fmla="*/ 23 w 1780"/>
                  <a:gd name="T37" fmla="*/ 3 h 896"/>
                  <a:gd name="T38" fmla="*/ 21 w 1780"/>
                  <a:gd name="T39" fmla="*/ 2 h 896"/>
                  <a:gd name="T40" fmla="*/ 20 w 1780"/>
                  <a:gd name="T41" fmla="*/ 1 h 896"/>
                  <a:gd name="T42" fmla="*/ 20 w 1780"/>
                  <a:gd name="T43" fmla="*/ 1 h 896"/>
                  <a:gd name="T44" fmla="*/ 19 w 1780"/>
                  <a:gd name="T45" fmla="*/ 1 h 896"/>
                  <a:gd name="T46" fmla="*/ 17 w 1780"/>
                  <a:gd name="T47" fmla="*/ 2 h 896"/>
                  <a:gd name="T48" fmla="*/ 15 w 1780"/>
                  <a:gd name="T49" fmla="*/ 2 h 896"/>
                  <a:gd name="T50" fmla="*/ 14 w 1780"/>
                  <a:gd name="T51" fmla="*/ 2 h 896"/>
                  <a:gd name="T52" fmla="*/ 14 w 1780"/>
                  <a:gd name="T53" fmla="*/ 3 h 896"/>
                  <a:gd name="T54" fmla="*/ 13 w 1780"/>
                  <a:gd name="T55" fmla="*/ 3 h 896"/>
                  <a:gd name="T56" fmla="*/ 12 w 1780"/>
                  <a:gd name="T57" fmla="*/ 3 h 896"/>
                  <a:gd name="T58" fmla="*/ 10 w 1780"/>
                  <a:gd name="T59" fmla="*/ 3 h 896"/>
                  <a:gd name="T60" fmla="*/ 15 w 1780"/>
                  <a:gd name="T61" fmla="*/ 5 h 896"/>
                  <a:gd name="T62" fmla="*/ 14 w 1780"/>
                  <a:gd name="T63" fmla="*/ 7 h 896"/>
                  <a:gd name="T64" fmla="*/ 13 w 1780"/>
                  <a:gd name="T65" fmla="*/ 7 h 896"/>
                  <a:gd name="T66" fmla="*/ 12 w 1780"/>
                  <a:gd name="T67" fmla="*/ 9 h 896"/>
                  <a:gd name="T68" fmla="*/ 10 w 1780"/>
                  <a:gd name="T69" fmla="*/ 11 h 896"/>
                  <a:gd name="T70" fmla="*/ 7 w 1780"/>
                  <a:gd name="T71" fmla="*/ 12 h 896"/>
                  <a:gd name="T72" fmla="*/ 7 w 1780"/>
                  <a:gd name="T73" fmla="*/ 12 h 896"/>
                  <a:gd name="T74" fmla="*/ 5 w 1780"/>
                  <a:gd name="T75" fmla="*/ 13 h 896"/>
                  <a:gd name="T76" fmla="*/ 3 w 1780"/>
                  <a:gd name="T77" fmla="*/ 13 h 896"/>
                  <a:gd name="T78" fmla="*/ 0 w 1780"/>
                  <a:gd name="T79" fmla="*/ 13 h 8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80"/>
                  <a:gd name="T121" fmla="*/ 0 h 896"/>
                  <a:gd name="T122" fmla="*/ 1780 w 1780"/>
                  <a:gd name="T123" fmla="*/ 896 h 8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80" h="896">
                    <a:moveTo>
                      <a:pt x="1" y="891"/>
                    </a:moveTo>
                    <a:lnTo>
                      <a:pt x="100" y="896"/>
                    </a:lnTo>
                    <a:lnTo>
                      <a:pt x="149" y="896"/>
                    </a:lnTo>
                    <a:lnTo>
                      <a:pt x="207" y="896"/>
                    </a:lnTo>
                    <a:lnTo>
                      <a:pt x="262" y="894"/>
                    </a:lnTo>
                    <a:lnTo>
                      <a:pt x="316" y="891"/>
                    </a:lnTo>
                    <a:lnTo>
                      <a:pt x="372" y="885"/>
                    </a:lnTo>
                    <a:lnTo>
                      <a:pt x="420" y="876"/>
                    </a:lnTo>
                    <a:lnTo>
                      <a:pt x="474" y="865"/>
                    </a:lnTo>
                    <a:lnTo>
                      <a:pt x="539" y="850"/>
                    </a:lnTo>
                    <a:lnTo>
                      <a:pt x="598" y="829"/>
                    </a:lnTo>
                    <a:lnTo>
                      <a:pt x="653" y="813"/>
                    </a:lnTo>
                    <a:lnTo>
                      <a:pt x="715" y="789"/>
                    </a:lnTo>
                    <a:lnTo>
                      <a:pt x="773" y="763"/>
                    </a:lnTo>
                    <a:lnTo>
                      <a:pt x="831" y="737"/>
                    </a:lnTo>
                    <a:lnTo>
                      <a:pt x="880" y="711"/>
                    </a:lnTo>
                    <a:lnTo>
                      <a:pt x="936" y="685"/>
                    </a:lnTo>
                    <a:lnTo>
                      <a:pt x="982" y="660"/>
                    </a:lnTo>
                    <a:lnTo>
                      <a:pt x="1034" y="631"/>
                    </a:lnTo>
                    <a:lnTo>
                      <a:pt x="1086" y="601"/>
                    </a:lnTo>
                    <a:lnTo>
                      <a:pt x="1137" y="564"/>
                    </a:lnTo>
                    <a:lnTo>
                      <a:pt x="1183" y="535"/>
                    </a:lnTo>
                    <a:lnTo>
                      <a:pt x="1232" y="495"/>
                    </a:lnTo>
                    <a:lnTo>
                      <a:pt x="1277" y="459"/>
                    </a:lnTo>
                    <a:lnTo>
                      <a:pt x="1319" y="424"/>
                    </a:lnTo>
                    <a:lnTo>
                      <a:pt x="1354" y="384"/>
                    </a:lnTo>
                    <a:lnTo>
                      <a:pt x="1383" y="350"/>
                    </a:lnTo>
                    <a:lnTo>
                      <a:pt x="1406" y="313"/>
                    </a:lnTo>
                    <a:lnTo>
                      <a:pt x="1780" y="362"/>
                    </a:lnTo>
                    <a:lnTo>
                      <a:pt x="1723" y="336"/>
                    </a:lnTo>
                    <a:lnTo>
                      <a:pt x="1677" y="313"/>
                    </a:lnTo>
                    <a:lnTo>
                      <a:pt x="1622" y="291"/>
                    </a:lnTo>
                    <a:lnTo>
                      <a:pt x="1581" y="267"/>
                    </a:lnTo>
                    <a:lnTo>
                      <a:pt x="1545" y="245"/>
                    </a:lnTo>
                    <a:lnTo>
                      <a:pt x="1513" y="228"/>
                    </a:lnTo>
                    <a:lnTo>
                      <a:pt x="1481" y="204"/>
                    </a:lnTo>
                    <a:lnTo>
                      <a:pt x="1450" y="182"/>
                    </a:lnTo>
                    <a:lnTo>
                      <a:pt x="1417" y="156"/>
                    </a:lnTo>
                    <a:lnTo>
                      <a:pt x="1380" y="125"/>
                    </a:lnTo>
                    <a:lnTo>
                      <a:pt x="1341" y="94"/>
                    </a:lnTo>
                    <a:lnTo>
                      <a:pt x="1309" y="62"/>
                    </a:lnTo>
                    <a:lnTo>
                      <a:pt x="1275" y="28"/>
                    </a:lnTo>
                    <a:lnTo>
                      <a:pt x="1248" y="0"/>
                    </a:lnTo>
                    <a:lnTo>
                      <a:pt x="1219" y="9"/>
                    </a:lnTo>
                    <a:lnTo>
                      <a:pt x="1189" y="26"/>
                    </a:lnTo>
                    <a:lnTo>
                      <a:pt x="1158" y="39"/>
                    </a:lnTo>
                    <a:lnTo>
                      <a:pt x="1121" y="55"/>
                    </a:lnTo>
                    <a:lnTo>
                      <a:pt x="1083" y="71"/>
                    </a:lnTo>
                    <a:lnTo>
                      <a:pt x="1049" y="82"/>
                    </a:lnTo>
                    <a:lnTo>
                      <a:pt x="1015" y="92"/>
                    </a:lnTo>
                    <a:lnTo>
                      <a:pt x="977" y="105"/>
                    </a:lnTo>
                    <a:lnTo>
                      <a:pt x="938" y="113"/>
                    </a:lnTo>
                    <a:lnTo>
                      <a:pt x="896" y="125"/>
                    </a:lnTo>
                    <a:lnTo>
                      <a:pt x="858" y="135"/>
                    </a:lnTo>
                    <a:lnTo>
                      <a:pt x="822" y="145"/>
                    </a:lnTo>
                    <a:lnTo>
                      <a:pt x="782" y="151"/>
                    </a:lnTo>
                    <a:lnTo>
                      <a:pt x="744" y="160"/>
                    </a:lnTo>
                    <a:lnTo>
                      <a:pt x="708" y="167"/>
                    </a:lnTo>
                    <a:lnTo>
                      <a:pt x="666" y="177"/>
                    </a:lnTo>
                    <a:lnTo>
                      <a:pt x="609" y="184"/>
                    </a:lnTo>
                    <a:lnTo>
                      <a:pt x="998" y="252"/>
                    </a:lnTo>
                    <a:lnTo>
                      <a:pt x="972" y="304"/>
                    </a:lnTo>
                    <a:lnTo>
                      <a:pt x="943" y="342"/>
                    </a:lnTo>
                    <a:lnTo>
                      <a:pt x="887" y="416"/>
                    </a:lnTo>
                    <a:lnTo>
                      <a:pt x="854" y="450"/>
                    </a:lnTo>
                    <a:lnTo>
                      <a:pt x="822" y="483"/>
                    </a:lnTo>
                    <a:lnTo>
                      <a:pt x="776" y="524"/>
                    </a:lnTo>
                    <a:lnTo>
                      <a:pt x="728" y="570"/>
                    </a:lnTo>
                    <a:lnTo>
                      <a:pt x="679" y="602"/>
                    </a:lnTo>
                    <a:lnTo>
                      <a:pt x="614" y="647"/>
                    </a:lnTo>
                    <a:lnTo>
                      <a:pt x="559" y="676"/>
                    </a:lnTo>
                    <a:lnTo>
                      <a:pt x="507" y="705"/>
                    </a:lnTo>
                    <a:lnTo>
                      <a:pt x="461" y="727"/>
                    </a:lnTo>
                    <a:lnTo>
                      <a:pt x="430" y="743"/>
                    </a:lnTo>
                    <a:lnTo>
                      <a:pt x="372" y="759"/>
                    </a:lnTo>
                    <a:lnTo>
                      <a:pt x="320" y="775"/>
                    </a:lnTo>
                    <a:lnTo>
                      <a:pt x="262" y="794"/>
                    </a:lnTo>
                    <a:lnTo>
                      <a:pt x="181" y="807"/>
                    </a:lnTo>
                    <a:lnTo>
                      <a:pt x="120" y="817"/>
                    </a:lnTo>
                    <a:lnTo>
                      <a:pt x="0" y="820"/>
                    </a:lnTo>
                    <a:lnTo>
                      <a:pt x="1" y="891"/>
                    </a:lnTo>
                    <a:close/>
                  </a:path>
                </a:pathLst>
              </a:custGeom>
              <a:solidFill>
                <a:srgbClr val="B2B2B2"/>
              </a:solidFill>
              <a:ln w="9525">
                <a:solidFill>
                  <a:srgbClr val="003366"/>
                </a:solidFill>
                <a:round/>
                <a:headEnd/>
                <a:tailEnd/>
              </a:ln>
            </p:spPr>
            <p:txBody>
              <a:bodyPr/>
              <a:lstStyle/>
              <a:p>
                <a:endParaRPr lang="en-US"/>
              </a:p>
            </p:txBody>
          </p:sp>
          <p:sp>
            <p:nvSpPr>
              <p:cNvPr id="20521" name="Freeform 1084"/>
              <p:cNvSpPr>
                <a:spLocks/>
              </p:cNvSpPr>
              <p:nvPr/>
            </p:nvSpPr>
            <p:spPr bwMode="auto">
              <a:xfrm>
                <a:off x="3377" y="960"/>
                <a:ext cx="891" cy="463"/>
              </a:xfrm>
              <a:custGeom>
                <a:avLst/>
                <a:gdLst>
                  <a:gd name="T0" fmla="*/ 2 w 1780"/>
                  <a:gd name="T1" fmla="*/ 15 h 924"/>
                  <a:gd name="T2" fmla="*/ 4 w 1780"/>
                  <a:gd name="T3" fmla="*/ 15 h 924"/>
                  <a:gd name="T4" fmla="*/ 5 w 1780"/>
                  <a:gd name="T5" fmla="*/ 15 h 924"/>
                  <a:gd name="T6" fmla="*/ 7 w 1780"/>
                  <a:gd name="T7" fmla="*/ 15 h 924"/>
                  <a:gd name="T8" fmla="*/ 9 w 1780"/>
                  <a:gd name="T9" fmla="*/ 14 h 924"/>
                  <a:gd name="T10" fmla="*/ 11 w 1780"/>
                  <a:gd name="T11" fmla="*/ 14 h 924"/>
                  <a:gd name="T12" fmla="*/ 13 w 1780"/>
                  <a:gd name="T13" fmla="*/ 13 h 924"/>
                  <a:gd name="T14" fmla="*/ 14 w 1780"/>
                  <a:gd name="T15" fmla="*/ 12 h 924"/>
                  <a:gd name="T16" fmla="*/ 16 w 1780"/>
                  <a:gd name="T17" fmla="*/ 11 h 924"/>
                  <a:gd name="T18" fmla="*/ 17 w 1780"/>
                  <a:gd name="T19" fmla="*/ 10 h 924"/>
                  <a:gd name="T20" fmla="*/ 19 w 1780"/>
                  <a:gd name="T21" fmla="*/ 9 h 924"/>
                  <a:gd name="T22" fmla="*/ 20 w 1780"/>
                  <a:gd name="T23" fmla="*/ 8 h 924"/>
                  <a:gd name="T24" fmla="*/ 22 w 1780"/>
                  <a:gd name="T25" fmla="*/ 7 h 924"/>
                  <a:gd name="T26" fmla="*/ 22 w 1780"/>
                  <a:gd name="T27" fmla="*/ 6 h 924"/>
                  <a:gd name="T28" fmla="*/ 27 w 1780"/>
                  <a:gd name="T29" fmla="*/ 6 h 924"/>
                  <a:gd name="T30" fmla="*/ 26 w 1780"/>
                  <a:gd name="T31" fmla="*/ 5 h 924"/>
                  <a:gd name="T32" fmla="*/ 25 w 1780"/>
                  <a:gd name="T33" fmla="*/ 4 h 924"/>
                  <a:gd name="T34" fmla="*/ 24 w 1780"/>
                  <a:gd name="T35" fmla="*/ 4 h 924"/>
                  <a:gd name="T36" fmla="*/ 23 w 1780"/>
                  <a:gd name="T37" fmla="*/ 3 h 924"/>
                  <a:gd name="T38" fmla="*/ 21 w 1780"/>
                  <a:gd name="T39" fmla="*/ 2 h 924"/>
                  <a:gd name="T40" fmla="*/ 20 w 1780"/>
                  <a:gd name="T41" fmla="*/ 1 h 924"/>
                  <a:gd name="T42" fmla="*/ 20 w 1780"/>
                  <a:gd name="T43" fmla="*/ 1 h 924"/>
                  <a:gd name="T44" fmla="*/ 19 w 1780"/>
                  <a:gd name="T45" fmla="*/ 1 h 924"/>
                  <a:gd name="T46" fmla="*/ 17 w 1780"/>
                  <a:gd name="T47" fmla="*/ 2 h 924"/>
                  <a:gd name="T48" fmla="*/ 16 w 1780"/>
                  <a:gd name="T49" fmla="*/ 2 h 924"/>
                  <a:gd name="T50" fmla="*/ 15 w 1780"/>
                  <a:gd name="T51" fmla="*/ 2 h 924"/>
                  <a:gd name="T52" fmla="*/ 14 w 1780"/>
                  <a:gd name="T53" fmla="*/ 3 h 924"/>
                  <a:gd name="T54" fmla="*/ 13 w 1780"/>
                  <a:gd name="T55" fmla="*/ 3 h 924"/>
                  <a:gd name="T56" fmla="*/ 12 w 1780"/>
                  <a:gd name="T57" fmla="*/ 3 h 924"/>
                  <a:gd name="T58" fmla="*/ 10 w 1780"/>
                  <a:gd name="T59" fmla="*/ 3 h 924"/>
                  <a:gd name="T60" fmla="*/ 16 w 1780"/>
                  <a:gd name="T61" fmla="*/ 5 h 924"/>
                  <a:gd name="T62" fmla="*/ 14 w 1780"/>
                  <a:gd name="T63" fmla="*/ 7 h 924"/>
                  <a:gd name="T64" fmla="*/ 13 w 1780"/>
                  <a:gd name="T65" fmla="*/ 8 h 924"/>
                  <a:gd name="T66" fmla="*/ 12 w 1780"/>
                  <a:gd name="T67" fmla="*/ 10 h 924"/>
                  <a:gd name="T68" fmla="*/ 11 w 1780"/>
                  <a:gd name="T69" fmla="*/ 11 h 924"/>
                  <a:gd name="T70" fmla="*/ 10 w 1780"/>
                  <a:gd name="T71" fmla="*/ 12 h 924"/>
                  <a:gd name="T72" fmla="*/ 8 w 1780"/>
                  <a:gd name="T73" fmla="*/ 12 h 924"/>
                  <a:gd name="T74" fmla="*/ 7 w 1780"/>
                  <a:gd name="T75" fmla="*/ 13 h 924"/>
                  <a:gd name="T76" fmla="*/ 5 w 1780"/>
                  <a:gd name="T77" fmla="*/ 14 h 924"/>
                  <a:gd name="T78" fmla="*/ 4 w 1780"/>
                  <a:gd name="T79" fmla="*/ 14 h 924"/>
                  <a:gd name="T80" fmla="*/ 2 w 1780"/>
                  <a:gd name="T81" fmla="*/ 15 h 9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780"/>
                  <a:gd name="T124" fmla="*/ 0 h 924"/>
                  <a:gd name="T125" fmla="*/ 1780 w 1780"/>
                  <a:gd name="T126" fmla="*/ 924 h 9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780" h="924">
                    <a:moveTo>
                      <a:pt x="0" y="918"/>
                    </a:moveTo>
                    <a:lnTo>
                      <a:pt x="98" y="924"/>
                    </a:lnTo>
                    <a:lnTo>
                      <a:pt x="147" y="924"/>
                    </a:lnTo>
                    <a:lnTo>
                      <a:pt x="205" y="924"/>
                    </a:lnTo>
                    <a:lnTo>
                      <a:pt x="260" y="921"/>
                    </a:lnTo>
                    <a:lnTo>
                      <a:pt x="314" y="918"/>
                    </a:lnTo>
                    <a:lnTo>
                      <a:pt x="370" y="911"/>
                    </a:lnTo>
                    <a:lnTo>
                      <a:pt x="418" y="902"/>
                    </a:lnTo>
                    <a:lnTo>
                      <a:pt x="472" y="891"/>
                    </a:lnTo>
                    <a:lnTo>
                      <a:pt x="537" y="874"/>
                    </a:lnTo>
                    <a:lnTo>
                      <a:pt x="596" y="854"/>
                    </a:lnTo>
                    <a:lnTo>
                      <a:pt x="651" y="837"/>
                    </a:lnTo>
                    <a:lnTo>
                      <a:pt x="712" y="814"/>
                    </a:lnTo>
                    <a:lnTo>
                      <a:pt x="771" y="787"/>
                    </a:lnTo>
                    <a:lnTo>
                      <a:pt x="829" y="760"/>
                    </a:lnTo>
                    <a:lnTo>
                      <a:pt x="878" y="733"/>
                    </a:lnTo>
                    <a:lnTo>
                      <a:pt x="934" y="706"/>
                    </a:lnTo>
                    <a:lnTo>
                      <a:pt x="980" y="680"/>
                    </a:lnTo>
                    <a:lnTo>
                      <a:pt x="1032" y="650"/>
                    </a:lnTo>
                    <a:lnTo>
                      <a:pt x="1083" y="619"/>
                    </a:lnTo>
                    <a:lnTo>
                      <a:pt x="1135" y="581"/>
                    </a:lnTo>
                    <a:lnTo>
                      <a:pt x="1181" y="551"/>
                    </a:lnTo>
                    <a:lnTo>
                      <a:pt x="1230" y="510"/>
                    </a:lnTo>
                    <a:lnTo>
                      <a:pt x="1275" y="473"/>
                    </a:lnTo>
                    <a:lnTo>
                      <a:pt x="1317" y="435"/>
                    </a:lnTo>
                    <a:lnTo>
                      <a:pt x="1352" y="394"/>
                    </a:lnTo>
                    <a:lnTo>
                      <a:pt x="1381" y="361"/>
                    </a:lnTo>
                    <a:lnTo>
                      <a:pt x="1404" y="323"/>
                    </a:lnTo>
                    <a:lnTo>
                      <a:pt x="1780" y="373"/>
                    </a:lnTo>
                    <a:lnTo>
                      <a:pt x="1721" y="347"/>
                    </a:lnTo>
                    <a:lnTo>
                      <a:pt x="1675" y="323"/>
                    </a:lnTo>
                    <a:lnTo>
                      <a:pt x="1620" y="299"/>
                    </a:lnTo>
                    <a:lnTo>
                      <a:pt x="1579" y="275"/>
                    </a:lnTo>
                    <a:lnTo>
                      <a:pt x="1543" y="253"/>
                    </a:lnTo>
                    <a:lnTo>
                      <a:pt x="1511" y="235"/>
                    </a:lnTo>
                    <a:lnTo>
                      <a:pt x="1479" y="211"/>
                    </a:lnTo>
                    <a:lnTo>
                      <a:pt x="1448" y="188"/>
                    </a:lnTo>
                    <a:lnTo>
                      <a:pt x="1414" y="162"/>
                    </a:lnTo>
                    <a:lnTo>
                      <a:pt x="1378" y="129"/>
                    </a:lnTo>
                    <a:lnTo>
                      <a:pt x="1339" y="98"/>
                    </a:lnTo>
                    <a:lnTo>
                      <a:pt x="1307" y="66"/>
                    </a:lnTo>
                    <a:lnTo>
                      <a:pt x="1273" y="30"/>
                    </a:lnTo>
                    <a:lnTo>
                      <a:pt x="1246" y="0"/>
                    </a:lnTo>
                    <a:lnTo>
                      <a:pt x="1217" y="11"/>
                    </a:lnTo>
                    <a:lnTo>
                      <a:pt x="1187" y="28"/>
                    </a:lnTo>
                    <a:lnTo>
                      <a:pt x="1156" y="42"/>
                    </a:lnTo>
                    <a:lnTo>
                      <a:pt x="1119" y="58"/>
                    </a:lnTo>
                    <a:lnTo>
                      <a:pt x="1081" y="74"/>
                    </a:lnTo>
                    <a:lnTo>
                      <a:pt x="1047" y="86"/>
                    </a:lnTo>
                    <a:lnTo>
                      <a:pt x="1013" y="96"/>
                    </a:lnTo>
                    <a:lnTo>
                      <a:pt x="975" y="108"/>
                    </a:lnTo>
                    <a:lnTo>
                      <a:pt x="936" y="118"/>
                    </a:lnTo>
                    <a:lnTo>
                      <a:pt x="894" y="129"/>
                    </a:lnTo>
                    <a:lnTo>
                      <a:pt x="856" y="139"/>
                    </a:lnTo>
                    <a:lnTo>
                      <a:pt x="820" y="149"/>
                    </a:lnTo>
                    <a:lnTo>
                      <a:pt x="780" y="156"/>
                    </a:lnTo>
                    <a:lnTo>
                      <a:pt x="742" y="165"/>
                    </a:lnTo>
                    <a:lnTo>
                      <a:pt x="706" y="173"/>
                    </a:lnTo>
                    <a:lnTo>
                      <a:pt x="664" y="182"/>
                    </a:lnTo>
                    <a:lnTo>
                      <a:pt x="609" y="189"/>
                    </a:lnTo>
                    <a:lnTo>
                      <a:pt x="996" y="259"/>
                    </a:lnTo>
                    <a:lnTo>
                      <a:pt x="970" y="313"/>
                    </a:lnTo>
                    <a:lnTo>
                      <a:pt x="941" y="353"/>
                    </a:lnTo>
                    <a:lnTo>
                      <a:pt x="884" y="428"/>
                    </a:lnTo>
                    <a:lnTo>
                      <a:pt x="852" y="464"/>
                    </a:lnTo>
                    <a:lnTo>
                      <a:pt x="820" y="497"/>
                    </a:lnTo>
                    <a:lnTo>
                      <a:pt x="761" y="554"/>
                    </a:lnTo>
                    <a:lnTo>
                      <a:pt x="725" y="588"/>
                    </a:lnTo>
                    <a:lnTo>
                      <a:pt x="683" y="629"/>
                    </a:lnTo>
                    <a:lnTo>
                      <a:pt x="644" y="659"/>
                    </a:lnTo>
                    <a:lnTo>
                      <a:pt x="612" y="686"/>
                    </a:lnTo>
                    <a:lnTo>
                      <a:pt x="579" y="712"/>
                    </a:lnTo>
                    <a:lnTo>
                      <a:pt x="540" y="739"/>
                    </a:lnTo>
                    <a:lnTo>
                      <a:pt x="498" y="766"/>
                    </a:lnTo>
                    <a:lnTo>
                      <a:pt x="456" y="787"/>
                    </a:lnTo>
                    <a:lnTo>
                      <a:pt x="415" y="811"/>
                    </a:lnTo>
                    <a:lnTo>
                      <a:pt x="363" y="830"/>
                    </a:lnTo>
                    <a:lnTo>
                      <a:pt x="314" y="846"/>
                    </a:lnTo>
                    <a:lnTo>
                      <a:pt x="260" y="860"/>
                    </a:lnTo>
                    <a:lnTo>
                      <a:pt x="208" y="874"/>
                    </a:lnTo>
                    <a:lnTo>
                      <a:pt x="153" y="887"/>
                    </a:lnTo>
                    <a:lnTo>
                      <a:pt x="93" y="899"/>
                    </a:lnTo>
                    <a:lnTo>
                      <a:pt x="0" y="918"/>
                    </a:lnTo>
                    <a:close/>
                  </a:path>
                </a:pathLst>
              </a:custGeom>
              <a:solidFill>
                <a:srgbClr val="B2B2B2"/>
              </a:solidFill>
              <a:ln w="9525">
                <a:solidFill>
                  <a:srgbClr val="003366"/>
                </a:solidFill>
                <a:round/>
                <a:headEnd/>
                <a:tailEnd/>
              </a:ln>
            </p:spPr>
            <p:txBody>
              <a:bodyPr/>
              <a:lstStyle/>
              <a:p>
                <a:endParaRPr lang="en-US"/>
              </a:p>
            </p:txBody>
          </p:sp>
        </p:grpSp>
      </p:grpSp>
      <p:sp>
        <p:nvSpPr>
          <p:cNvPr id="20516" name="Rectangle 1085"/>
          <p:cNvSpPr>
            <a:spLocks noChangeArrowheads="1"/>
          </p:cNvSpPr>
          <p:nvPr/>
        </p:nvSpPr>
        <p:spPr bwMode="auto">
          <a:xfrm>
            <a:off x="0" y="188913"/>
            <a:ext cx="9144000" cy="1143000"/>
          </a:xfrm>
          <a:prstGeom prst="rect">
            <a:avLst/>
          </a:prstGeom>
          <a:noFill/>
          <a:ln w="9525">
            <a:noFill/>
            <a:miter lim="800000"/>
            <a:headEnd/>
            <a:tailEnd/>
          </a:ln>
        </p:spPr>
        <p:txBody>
          <a:bodyPr anchor="ctr"/>
          <a:lstStyle/>
          <a:p>
            <a:pPr algn="ctr"/>
            <a:r>
              <a:rPr lang="en-GB">
                <a:solidFill>
                  <a:schemeClr val="accent2"/>
                </a:solidFill>
                <a:latin typeface="Arial" charset="0"/>
              </a:rPr>
              <a:t>Quality Management Process Model</a:t>
            </a:r>
            <a:endParaRPr lang="en-GB" sz="6000">
              <a:solidFill>
                <a:schemeClr val="accent2"/>
              </a:solidFill>
              <a:latin typeface="Arial"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831850" y="2143125"/>
            <a:ext cx="6048375" cy="3600450"/>
          </a:xfrm>
        </p:spPr>
        <p:txBody>
          <a:bodyPr/>
          <a:lstStyle/>
          <a:p>
            <a:pPr marL="457200" indent="-457200">
              <a:buFont typeface="+mj-lt"/>
              <a:buAutoNum type="arabicPeriod"/>
              <a:defRPr/>
            </a:pPr>
            <a:r>
              <a:rPr lang="en-US" sz="2000" dirty="0" smtClean="0">
                <a:latin typeface="+mj-lt"/>
              </a:rPr>
              <a:t>Customer Focus</a:t>
            </a:r>
            <a:r>
              <a:rPr lang="th-TH" sz="2000" dirty="0" smtClean="0">
                <a:latin typeface="+mj-lt"/>
              </a:rPr>
              <a:t> </a:t>
            </a:r>
            <a:endParaRPr lang="en-US" sz="2000" dirty="0" smtClean="0">
              <a:latin typeface="+mj-lt"/>
            </a:endParaRPr>
          </a:p>
          <a:p>
            <a:pPr marL="457200" indent="-457200">
              <a:buFont typeface="+mj-lt"/>
              <a:buAutoNum type="arabicPeriod"/>
              <a:defRPr/>
            </a:pPr>
            <a:r>
              <a:rPr lang="en-US" sz="2000" dirty="0" smtClean="0">
                <a:latin typeface="+mj-lt"/>
              </a:rPr>
              <a:t>Leadership</a:t>
            </a:r>
          </a:p>
          <a:p>
            <a:pPr marL="457200" indent="-457200">
              <a:buFont typeface="+mj-lt"/>
              <a:buAutoNum type="arabicPeriod"/>
              <a:defRPr/>
            </a:pPr>
            <a:r>
              <a:rPr lang="en-US" sz="2000" dirty="0" smtClean="0">
                <a:latin typeface="+mj-lt"/>
              </a:rPr>
              <a:t>Involvement of the people.</a:t>
            </a:r>
          </a:p>
          <a:p>
            <a:pPr marL="457200" indent="-457200">
              <a:buFont typeface="+mj-lt"/>
              <a:buAutoNum type="arabicPeriod"/>
              <a:defRPr/>
            </a:pPr>
            <a:r>
              <a:rPr lang="en-US" sz="2000" dirty="0" smtClean="0">
                <a:latin typeface="+mj-lt"/>
              </a:rPr>
              <a:t>Process Approach</a:t>
            </a:r>
          </a:p>
          <a:p>
            <a:pPr marL="457200" indent="-457200">
              <a:buFont typeface="+mj-lt"/>
              <a:buAutoNum type="arabicPeriod"/>
              <a:defRPr/>
            </a:pPr>
            <a:r>
              <a:rPr lang="en-US" sz="2000" dirty="0" smtClean="0">
                <a:latin typeface="+mj-lt"/>
              </a:rPr>
              <a:t>System Approach to Management</a:t>
            </a:r>
          </a:p>
          <a:p>
            <a:pPr marL="457200" indent="-457200">
              <a:buFont typeface="+mj-lt"/>
              <a:buAutoNum type="arabicPeriod"/>
              <a:defRPr/>
            </a:pPr>
            <a:r>
              <a:rPr lang="en-US" sz="2000" dirty="0" smtClean="0">
                <a:latin typeface="+mj-lt"/>
              </a:rPr>
              <a:t>Continual Improvement</a:t>
            </a:r>
          </a:p>
          <a:p>
            <a:pPr marL="457200" indent="-457200">
              <a:buFont typeface="+mj-lt"/>
              <a:buAutoNum type="arabicPeriod"/>
              <a:defRPr/>
            </a:pPr>
            <a:r>
              <a:rPr lang="en-US" sz="2000" dirty="0" smtClean="0">
                <a:latin typeface="+mj-lt"/>
              </a:rPr>
              <a:t>Factual Approach to Decision Making</a:t>
            </a:r>
          </a:p>
          <a:p>
            <a:pPr marL="457200" indent="-457200">
              <a:buFont typeface="+mj-lt"/>
              <a:buAutoNum type="arabicPeriod"/>
              <a:defRPr/>
            </a:pPr>
            <a:r>
              <a:rPr lang="en-US" sz="2000" dirty="0" smtClean="0">
                <a:latin typeface="+mj-lt"/>
              </a:rPr>
              <a:t>Mutually  Beneficial Supplier Relationships   </a:t>
            </a:r>
            <a:endParaRPr lang="th-TH" sz="2000" dirty="0" smtClean="0">
              <a:latin typeface="+mj-lt"/>
            </a:endParaRPr>
          </a:p>
        </p:txBody>
      </p:sp>
      <p:sp>
        <p:nvSpPr>
          <p:cNvPr id="866307" name="Rectangle 3"/>
          <p:cNvSpPr>
            <a:spLocks noChangeArrowheads="1"/>
          </p:cNvSpPr>
          <p:nvPr/>
        </p:nvSpPr>
        <p:spPr bwMode="auto">
          <a:xfrm>
            <a:off x="812800" y="1219200"/>
            <a:ext cx="6821488" cy="395288"/>
          </a:xfrm>
          <a:prstGeom prst="rect">
            <a:avLst/>
          </a:prstGeom>
          <a:noFill/>
          <a:ln w="9525" algn="ctr">
            <a:noFill/>
            <a:miter lim="800000"/>
            <a:headEnd/>
            <a:tailEnd/>
          </a:ln>
          <a:effectLst/>
        </p:spPr>
        <p:txBody>
          <a:bodyPr>
            <a:spAutoFit/>
          </a:bodyPr>
          <a:lstStyle/>
          <a:p>
            <a:pPr marL="342900" indent="-342900" algn="ctr">
              <a:lnSpc>
                <a:spcPct val="80000"/>
              </a:lnSpc>
              <a:spcBef>
                <a:spcPct val="50000"/>
              </a:spcBef>
              <a:buClr>
                <a:srgbClr val="FF3F00"/>
              </a:buClr>
              <a:buFont typeface="Wingdings" pitchFamily="2" charset="2"/>
              <a:buNone/>
              <a:defRPr/>
            </a:pPr>
            <a:r>
              <a:rPr lang="fr-CH" sz="2400" b="1" dirty="0">
                <a:solidFill>
                  <a:srgbClr val="FF6600"/>
                </a:solidFill>
                <a:effectLst>
                  <a:outerShdw blurRad="38100" dist="38100" dir="2700000" algn="tl">
                    <a:srgbClr val="C0C0C0"/>
                  </a:outerShdw>
                </a:effectLst>
                <a:latin typeface="+mj-lt"/>
                <a:cs typeface="Arial" charset="0"/>
              </a:rPr>
              <a:t>QUALITY MANAGEMENT SYSTEM PRINCIPLES</a:t>
            </a:r>
            <a:endParaRPr lang="en-US" sz="2400" b="1" dirty="0">
              <a:solidFill>
                <a:srgbClr val="FF6600"/>
              </a:solidFill>
              <a:effectLst>
                <a:outerShdw blurRad="38100" dist="38100" dir="2700000" algn="tl">
                  <a:srgbClr val="C0C0C0"/>
                </a:outerShdw>
              </a:effectLst>
              <a:latin typeface="+mj-lt"/>
              <a:cs typeface="Arial" charset="0"/>
            </a:endParaRPr>
          </a:p>
        </p:txBody>
      </p:sp>
      <p:pic>
        <p:nvPicPr>
          <p:cNvPr id="25604" name="Picture 4" descr="MCj03969380000[1]"/>
          <p:cNvPicPr>
            <a:picLocks noChangeAspect="1" noChangeArrowheads="1"/>
          </p:cNvPicPr>
          <p:nvPr/>
        </p:nvPicPr>
        <p:blipFill>
          <a:blip r:embed="rId3"/>
          <a:srcRect/>
          <a:stretch>
            <a:fillRect/>
          </a:stretch>
        </p:blipFill>
        <p:spPr bwMode="auto">
          <a:xfrm>
            <a:off x="7235825" y="5145088"/>
            <a:ext cx="1196975" cy="9477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1681</TotalTime>
  <Words>2951</Words>
  <Application>Microsoft Office PowerPoint</Application>
  <PresentationFormat>On-screen Show (4:3)</PresentationFormat>
  <Paragraphs>986</Paragraphs>
  <Slides>51</Slides>
  <Notes>10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Slide 1</vt:lpstr>
      <vt:lpstr>Introduction</vt:lpstr>
      <vt:lpstr>Introduction of</vt:lpstr>
      <vt:lpstr>TRAINING ON</vt:lpstr>
      <vt:lpstr>Slide 5</vt:lpstr>
      <vt:lpstr>Benefits of this IMS Approach </vt:lpstr>
      <vt:lpstr>ISO 9001:2008</vt:lpstr>
      <vt:lpstr>Slide 8</vt:lpstr>
      <vt:lpstr>Slide 9</vt:lpstr>
      <vt:lpstr>Requirements of  - ISO 14001</vt:lpstr>
      <vt:lpstr>Environmental Aspects </vt:lpstr>
      <vt:lpstr>Slide 12</vt:lpstr>
      <vt:lpstr>Slide 13</vt:lpstr>
      <vt:lpstr>Slide 14</vt:lpstr>
      <vt:lpstr>Slide 15</vt:lpstr>
      <vt:lpstr>Slide 16</vt:lpstr>
      <vt:lpstr>Slide 17</vt:lpstr>
      <vt:lpstr>Similar clause of QMS,EMS &amp; OHS</vt:lpstr>
      <vt:lpstr>Customer Satisfaction </vt:lpstr>
      <vt:lpstr>Benefits of Feed Back </vt:lpstr>
      <vt:lpstr>EMS-14001 Not similar with QMS </vt:lpstr>
      <vt:lpstr>OHSAS-18001 Not similar with QMS </vt:lpstr>
      <vt:lpstr>Role of Senior Management</vt:lpstr>
      <vt:lpstr>COMMUNICATION</vt:lpstr>
      <vt:lpstr>Impact of Pollution  </vt:lpstr>
      <vt:lpstr>Slide 26</vt:lpstr>
      <vt:lpstr>Slide 27</vt:lpstr>
      <vt:lpstr>Slide 28</vt:lpstr>
      <vt:lpstr>Slide 29</vt:lpstr>
      <vt:lpstr>Slide 30</vt:lpstr>
      <vt:lpstr>Slide 31</vt:lpstr>
      <vt:lpstr>What Are Hazard?</vt:lpstr>
      <vt:lpstr>What are Hazards?</vt:lpstr>
      <vt:lpstr>Identify the Hazards?</vt:lpstr>
      <vt:lpstr>Identify the Hazards?</vt:lpstr>
      <vt:lpstr>Identify the Hazards?</vt:lpstr>
      <vt:lpstr>Major Incidents </vt:lpstr>
      <vt:lpstr>Result of Hazard</vt:lpstr>
      <vt:lpstr>Slide 39</vt:lpstr>
      <vt:lpstr>What about our Present situation  </vt:lpstr>
      <vt:lpstr>My Observation And Planning </vt:lpstr>
      <vt:lpstr>Some others Compliance standard </vt:lpstr>
      <vt:lpstr>8. Social Compliance </vt:lpstr>
      <vt:lpstr>8. Social Compliance </vt:lpstr>
      <vt:lpstr>8. Social Compliance </vt:lpstr>
      <vt:lpstr>8. Social Compliance </vt:lpstr>
      <vt:lpstr>8. Social Compliance </vt:lpstr>
      <vt:lpstr>8. Social Compliance </vt:lpstr>
      <vt:lpstr>8. Social Compliance </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Mofiz</dc:creator>
  <cp:lastModifiedBy>ASUS</cp:lastModifiedBy>
  <cp:revision>104</cp:revision>
  <dcterms:created xsi:type="dcterms:W3CDTF">2006-08-16T00:00:00Z</dcterms:created>
  <dcterms:modified xsi:type="dcterms:W3CDTF">2016-02-15T07:07:33Z</dcterms:modified>
</cp:coreProperties>
</file>