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ms-office.legacyDiagramTex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legacyDocTextInfo.bin" ContentType="application/vnd.ms-office.legacyDocTextInf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06/relationships/legacyDocTextInfo" Target="legacyDocTextInfo.bin"/><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microsoft.com/office/2006/relationships/legacyDiagramText" Target="legacyDiagramText8.bin"/><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4" Type="http://schemas.microsoft.com/office/2006/relationships/legacyDiagramText" Target="legacyDiagramText4.bin"/><Relationship Id="rId9" Type="http://schemas.microsoft.com/office/2006/relationships/legacyDiagramText" Target="legacyDiagramText9.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47F92-5841-4063-8FF6-27E44251F7B0}" type="datetimeFigureOut">
              <a:rPr lang="en-US" smtClean="0"/>
              <a:t>9/13/2011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FFD6D-D211-4ECB-A4EE-9465C6A43C8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F1D09-A251-4D08-803E-A490080DAD69}" type="slidenum">
              <a:rPr lang="en-US"/>
              <a:pPr/>
              <a:t>2</a:t>
            </a:fld>
            <a:endParaRPr lang="en-US"/>
          </a:p>
        </p:txBody>
      </p:sp>
      <p:sp>
        <p:nvSpPr>
          <p:cNvPr id="4098" name="Rectangle 2"/>
          <p:cNvSpPr>
            <a:spLocks noRo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15114-5690-4AE1-A66F-CC8B3645BEE3}" type="slidenum">
              <a:rPr lang="en-US"/>
              <a:pPr/>
              <a:t>11</a:t>
            </a:fld>
            <a:endParaRPr lang="en-US"/>
          </a:p>
        </p:txBody>
      </p:sp>
      <p:sp>
        <p:nvSpPr>
          <p:cNvPr id="28674" name="Rectangle 2"/>
          <p:cNvSpPr>
            <a:spLocks noRo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1F3E4-B5CE-499B-BE7F-531D92752030}" type="slidenum">
              <a:rPr lang="en-US"/>
              <a:pPr/>
              <a:t>12</a:t>
            </a:fld>
            <a:endParaRPr lang="en-US"/>
          </a:p>
        </p:txBody>
      </p:sp>
      <p:sp>
        <p:nvSpPr>
          <p:cNvPr id="30722" name="Rectangle 2"/>
          <p:cNvSpPr>
            <a:spLocks noRo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2E53C-4C28-4E5F-9AD3-65719C8F3BBD}" type="slidenum">
              <a:rPr lang="en-US"/>
              <a:pPr/>
              <a:t>13</a:t>
            </a:fld>
            <a:endParaRPr lang="en-US"/>
          </a:p>
        </p:txBody>
      </p:sp>
      <p:sp>
        <p:nvSpPr>
          <p:cNvPr id="32770" name="Rectangle 2"/>
          <p:cNvSpPr>
            <a:spLocks noRo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A3ACA8-F114-4AD7-AE03-9A5C2F5C86DA}" type="slidenum">
              <a:rPr lang="en-US"/>
              <a:pPr/>
              <a:t>14</a:t>
            </a:fld>
            <a:endParaRPr lang="en-US"/>
          </a:p>
        </p:txBody>
      </p:sp>
      <p:sp>
        <p:nvSpPr>
          <p:cNvPr id="34818" name="Rectangle 2"/>
          <p:cNvSpPr>
            <a:spLocks noRo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0C656-6312-4BDC-B618-99EEC4E161EC}" type="slidenum">
              <a:rPr lang="en-US"/>
              <a:pPr/>
              <a:t>15</a:t>
            </a:fld>
            <a:endParaRPr lang="en-US"/>
          </a:p>
        </p:txBody>
      </p:sp>
      <p:sp>
        <p:nvSpPr>
          <p:cNvPr id="36866" name="Rectangle 2"/>
          <p:cNvSpPr>
            <a:spLocks noRo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2C1EC9-73D7-430F-BC9F-349917686FD7}" type="slidenum">
              <a:rPr lang="en-US"/>
              <a:pPr/>
              <a:t>16</a:t>
            </a:fld>
            <a:endParaRPr lang="en-US"/>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3CD0B-6A17-403F-A388-F1E99739F322}" type="slidenum">
              <a:rPr lang="en-US"/>
              <a:pPr/>
              <a:t>17</a:t>
            </a:fld>
            <a:endParaRPr lang="en-US"/>
          </a:p>
        </p:txBody>
      </p:sp>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8C566-0E8B-4489-A0EF-7E9BE85B0BA6}" type="slidenum">
              <a:rPr lang="en-US"/>
              <a:pPr/>
              <a:t>18</a:t>
            </a:fld>
            <a:endParaRPr lang="en-US"/>
          </a:p>
        </p:txBody>
      </p:sp>
      <p:sp>
        <p:nvSpPr>
          <p:cNvPr id="59394" name="Rectangle 2"/>
          <p:cNvSpPr>
            <a:spLocks noRo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2C5F0-5ABE-4F9D-9C4B-6FC9143235EC}" type="slidenum">
              <a:rPr lang="en-US"/>
              <a:pPr/>
              <a:t>19</a:t>
            </a:fld>
            <a:endParaRPr lang="en-US"/>
          </a:p>
        </p:txBody>
      </p:sp>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7DB79-7B83-41EA-A620-D71814A0858B}" type="slidenum">
              <a:rPr lang="en-US"/>
              <a:pPr/>
              <a:t>20</a:t>
            </a:fld>
            <a:endParaRPr lang="en-US"/>
          </a:p>
        </p:txBody>
      </p:sp>
      <p:sp>
        <p:nvSpPr>
          <p:cNvPr id="63490" name="Rectangle 2"/>
          <p:cNvSpPr>
            <a:spLocks noRo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D1716-EC2C-4F16-B011-1DD212612EA9}" type="slidenum">
              <a:rPr lang="en-US"/>
              <a:pPr/>
              <a:t>3</a:t>
            </a:fld>
            <a:endParaRPr lang="en-US"/>
          </a:p>
        </p:txBody>
      </p:sp>
      <p:sp>
        <p:nvSpPr>
          <p:cNvPr id="40962" name="Rectangle 2"/>
          <p:cNvSpPr>
            <a:spLocks noRo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92CEDE-756D-4991-A763-E8D16ECF7DA4}" type="slidenum">
              <a:rPr lang="en-US"/>
              <a:pPr/>
              <a:t>21</a:t>
            </a:fld>
            <a:endParaRPr lang="en-US"/>
          </a:p>
        </p:txBody>
      </p:sp>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CFED05-1C5B-4CEC-8891-B0A9E31C5221}" type="slidenum">
              <a:rPr lang="en-US"/>
              <a:pPr/>
              <a:t>22</a:t>
            </a:fld>
            <a:endParaRPr lang="en-US"/>
          </a:p>
        </p:txBody>
      </p:sp>
      <p:sp>
        <p:nvSpPr>
          <p:cNvPr id="83970" name="Rectangle 2"/>
          <p:cNvSpPr>
            <a:spLocks noRo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5B9F9-4CF7-49D3-ABE4-54A9B4BFB8D7}" type="slidenum">
              <a:rPr lang="en-US"/>
              <a:pPr/>
              <a:t>23</a:t>
            </a:fld>
            <a:endParaRPr 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86F19-745A-4786-980F-263715D42226}" type="slidenum">
              <a:rPr lang="en-US"/>
              <a:pPr/>
              <a:t>24</a:t>
            </a:fld>
            <a:endParaRPr 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7B657-0E06-42B8-BB79-D27CB6B0C93F}" type="slidenum">
              <a:rPr lang="en-US"/>
              <a:pPr/>
              <a:t>25</a:t>
            </a:fld>
            <a:endParaRPr lang="en-US"/>
          </a:p>
        </p:txBody>
      </p:sp>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8DF16-4545-476F-B1EF-233B44E14AE9}" type="slidenum">
              <a:rPr lang="en-US"/>
              <a:pPr/>
              <a:t>26</a:t>
            </a:fld>
            <a:endParaRPr 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152CF-9156-45CE-8AC3-EA365B6309FD}" type="slidenum">
              <a:rPr lang="en-US"/>
              <a:pPr/>
              <a:t>27</a:t>
            </a:fld>
            <a:endParaRPr lang="en-US"/>
          </a:p>
        </p:txBody>
      </p:sp>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F8CEB-8E8E-487A-8D03-E67ADD53EA48}" type="slidenum">
              <a:rPr lang="en-US"/>
              <a:pPr/>
              <a:t>28</a:t>
            </a:fld>
            <a:endParaRPr lang="en-US"/>
          </a:p>
        </p:txBody>
      </p:sp>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73659-34B2-4C63-9BE3-6019CC727FD7}" type="slidenum">
              <a:rPr lang="en-US"/>
              <a:pPr/>
              <a:t>29</a:t>
            </a:fld>
            <a:endParaRPr lang="en-US"/>
          </a:p>
        </p:txBody>
      </p:sp>
      <p:sp>
        <p:nvSpPr>
          <p:cNvPr id="96258" name="Rectangle 2"/>
          <p:cNvSpPr>
            <a:spLocks noRo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C29192-5628-4944-A18B-93FA4D5F0885}" type="slidenum">
              <a:rPr lang="en-US"/>
              <a:pPr/>
              <a:t>30</a:t>
            </a:fld>
            <a:endParaRPr lang="en-US"/>
          </a:p>
        </p:txBody>
      </p:sp>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63619-235F-4835-80B4-D156C48460C7}" type="slidenum">
              <a:rPr lang="en-US"/>
              <a:pPr/>
              <a:t>4</a:t>
            </a:fld>
            <a:endParaRPr lang="en-US"/>
          </a:p>
        </p:txBody>
      </p:sp>
      <p:sp>
        <p:nvSpPr>
          <p:cNvPr id="6146" name="Rectangle 2"/>
          <p:cNvSpPr>
            <a:spLocks noRo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BA91D-08CE-4CE4-A5F0-D95EF37C45B2}" type="slidenum">
              <a:rPr lang="en-US"/>
              <a:pPr/>
              <a:t>5</a:t>
            </a:fld>
            <a:endParaRPr lang="en-US"/>
          </a:p>
        </p:txBody>
      </p:sp>
      <p:sp>
        <p:nvSpPr>
          <p:cNvPr id="13314" name="Rectangle 2"/>
          <p:cNvSpPr>
            <a:spLocks noRo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01DDFD-B6D8-40BE-A508-B9A743A6CD11}" type="slidenum">
              <a:rPr lang="en-US"/>
              <a:pPr/>
              <a:t>6</a:t>
            </a:fld>
            <a:endParaRPr lang="en-US"/>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C5024C-B170-41C0-8522-FE8D5AA37E07}" type="slidenum">
              <a:rPr lang="en-US"/>
              <a:pPr/>
              <a:t>7</a:t>
            </a:fld>
            <a:endParaRPr lang="en-US"/>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43433-157C-46DE-839F-FE637470E1D6}" type="slidenum">
              <a:rPr lang="en-US"/>
              <a:pPr/>
              <a:t>8</a:t>
            </a:fld>
            <a:endParaRPr lang="en-US"/>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CA358-5584-4B7E-B834-41A0BDAAC4C5}" type="slidenum">
              <a:rPr lang="en-US"/>
              <a:pPr/>
              <a:t>9</a:t>
            </a:fld>
            <a:endParaRPr lang="en-US"/>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2DE1B-0AD0-451B-B2F6-3A2E70FBE55E}" type="slidenum">
              <a:rPr lang="en-US"/>
              <a:pPr/>
              <a:t>10</a:t>
            </a:fld>
            <a:endParaRPr lang="en-US"/>
          </a:p>
        </p:txBody>
      </p:sp>
      <p:sp>
        <p:nvSpPr>
          <p:cNvPr id="26626" name="Rectangle 2"/>
          <p:cNvSpPr>
            <a:spLocks noRo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C8D46FD1-6247-4BED-BF3E-639DB1780F17}"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4000"/>
              <a:t>2. Recruitment and selection of employees </a:t>
            </a:r>
          </a:p>
        </p:txBody>
      </p:sp>
      <p:sp>
        <p:nvSpPr>
          <p:cNvPr id="25603" name="Rectangle 3"/>
          <p:cNvSpPr>
            <a:spLocks noGrp="1" noChangeArrowheads="1"/>
          </p:cNvSpPr>
          <p:nvPr>
            <p:ph type="body" idx="1"/>
          </p:nvPr>
        </p:nvSpPr>
        <p:spPr/>
        <p:txBody>
          <a:bodyPr/>
          <a:lstStyle/>
          <a:p>
            <a:pPr>
              <a:lnSpc>
                <a:spcPct val="80000"/>
              </a:lnSpc>
              <a:buFont typeface="Wingdings" pitchFamily="2" charset="2"/>
              <a:buNone/>
            </a:pPr>
            <a:r>
              <a:rPr lang="en-US" sz="2000"/>
              <a:t>      Recruitment of staff should be preceded by: </a:t>
            </a:r>
          </a:p>
          <a:p>
            <a:pPr>
              <a:lnSpc>
                <a:spcPct val="80000"/>
              </a:lnSpc>
            </a:pPr>
            <a:r>
              <a:rPr lang="en-US" sz="2000"/>
              <a:t>An analysis of the job to be done (i.e. an analytical study of the tasks to be performed to determine their essential factors) written into a job description so that the selectors know what physical and mental characteristics applicants must possess, what qualities and attitudes are desirable and what characteristics are a decided disadvantage; </a:t>
            </a:r>
          </a:p>
          <a:p>
            <a:pPr>
              <a:lnSpc>
                <a:spcPct val="80000"/>
              </a:lnSpc>
            </a:pPr>
            <a:r>
              <a:rPr lang="en-US" sz="2000"/>
              <a:t>In the case of replacement staff a critical questioning of the need to recruit at all (replacement should rarely be an automatic process). </a:t>
            </a:r>
          </a:p>
          <a:p>
            <a:pPr>
              <a:lnSpc>
                <a:spcPct val="80000"/>
              </a:lnSpc>
            </a:pPr>
            <a:r>
              <a:rPr lang="en-US" sz="2000"/>
              <a:t>Effectively, selection is 'buying' an employee (the price being the wage or salary multiplied by probable years of service) hence bad buys can be very expensive. For that reason some firms (and some firms for particular jobs) use external expert consultants for recruitment and selection. </a:t>
            </a:r>
          </a:p>
          <a:p>
            <a:pPr>
              <a:lnSpc>
                <a:spcPct val="80000"/>
              </a:lnSpc>
            </a:pPr>
            <a:r>
              <a:rPr lang="en-US" sz="2000"/>
              <a:t>Equally some small organizations exist to 'head hunt', i.e. to attract staff with high reputations from existing employers to the recruiting employer. However, the 'cost' of poor selection is such that, even for the mundane day-to-day jobs, those who recruit and select should be well trained to judge the suitability of applicants</a:t>
            </a:r>
          </a:p>
          <a:p>
            <a:pPr>
              <a:lnSpc>
                <a:spcPct val="80000"/>
              </a:lnSpc>
            </a:pPr>
            <a:endParaRPr lang="en-US" sz="200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4000" b="0"/>
              <a:t>3: Employee motivation </a:t>
            </a:r>
            <a:br>
              <a:rPr lang="en-US" sz="4000" b="0"/>
            </a:br>
            <a:endParaRPr lang="en-US" sz="4000" b="0"/>
          </a:p>
        </p:txBody>
      </p:sp>
      <p:sp>
        <p:nvSpPr>
          <p:cNvPr id="27651" name="Rectangle 3"/>
          <p:cNvSpPr>
            <a:spLocks noGrp="1" noChangeArrowheads="1"/>
          </p:cNvSpPr>
          <p:nvPr>
            <p:ph type="body" idx="1"/>
          </p:nvPr>
        </p:nvSpPr>
        <p:spPr/>
        <p:txBody>
          <a:bodyPr/>
          <a:lstStyle/>
          <a:p>
            <a:pPr>
              <a:lnSpc>
                <a:spcPct val="80000"/>
              </a:lnSpc>
            </a:pPr>
            <a:r>
              <a:rPr lang="en-US" sz="2000"/>
              <a:t>To retain good staff and to encourage them to give of their best while at work requires attention to the financial and psychological and even physiological rewards offered by the organization as a continuous exercise. </a:t>
            </a:r>
          </a:p>
          <a:p>
            <a:pPr>
              <a:lnSpc>
                <a:spcPct val="80000"/>
              </a:lnSpc>
            </a:pPr>
            <a:r>
              <a:rPr lang="en-US" sz="2000"/>
              <a:t>Basic financial rewards and conditions of service (e.g. working hours per week) are determined externally (by national bargaining or government minimum wage legislation) in many occupations but as much as 50 per cent of the gross pay of manual workers is often the result of local negotiations and details (e.g. which particular hours shall be worked) of conditions of service are often more important than the basics. Hence there is scope for financial and other motivations to be used at local levels. </a:t>
            </a:r>
          </a:p>
          <a:p>
            <a:pPr>
              <a:lnSpc>
                <a:spcPct val="80000"/>
              </a:lnSpc>
            </a:pPr>
            <a:r>
              <a:rPr lang="en-US" sz="2000"/>
              <a:t>As staffing needs will vary with the productivity of the workforce (and the industrial peace achieved) so good personnel policies are desirable. The latter can depend upon other factors (like environment, welfare, employee benefits, etc.) but unless the wage packet is accepted as 'fair and just' there will be no motivation.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0"/>
              <a:t>4:Employee evaluation:</a:t>
            </a:r>
          </a:p>
        </p:txBody>
      </p:sp>
      <p:sp>
        <p:nvSpPr>
          <p:cNvPr id="29699" name="Rectangle 3"/>
          <p:cNvSpPr>
            <a:spLocks noGrp="1" noChangeArrowheads="1"/>
          </p:cNvSpPr>
          <p:nvPr>
            <p:ph type="body" idx="1"/>
          </p:nvPr>
        </p:nvSpPr>
        <p:spPr/>
        <p:txBody>
          <a:bodyPr/>
          <a:lstStyle/>
          <a:p>
            <a:pPr>
              <a:lnSpc>
                <a:spcPct val="80000"/>
              </a:lnSpc>
              <a:buFont typeface="Wingdings" pitchFamily="2" charset="2"/>
              <a:buNone/>
            </a:pPr>
            <a:endParaRPr lang="en-US" sz="2000" b="1"/>
          </a:p>
          <a:p>
            <a:pPr>
              <a:lnSpc>
                <a:spcPct val="80000"/>
              </a:lnSpc>
            </a:pPr>
            <a:r>
              <a:rPr lang="en-US" sz="2000"/>
              <a:t>An organization needs constantly to take stock of its workforce and to assess its performance in existing jobs for three reasons: </a:t>
            </a:r>
          </a:p>
          <a:p>
            <a:pPr>
              <a:lnSpc>
                <a:spcPct val="80000"/>
              </a:lnSpc>
            </a:pPr>
            <a:r>
              <a:rPr lang="en-US" sz="2000"/>
              <a:t>To improve organizational performance via improving the performance of individual contributors (should be an automatic process in the case of good managers, but (about annually) two key questions should be posed: </a:t>
            </a:r>
          </a:p>
          <a:p>
            <a:pPr>
              <a:lnSpc>
                <a:spcPct val="80000"/>
              </a:lnSpc>
            </a:pPr>
            <a:r>
              <a:rPr lang="en-US" sz="2000"/>
              <a:t>** what has been done to improve the performance of a person last year? </a:t>
            </a:r>
          </a:p>
          <a:p>
            <a:pPr lvl="1">
              <a:lnSpc>
                <a:spcPct val="80000"/>
              </a:lnSpc>
            </a:pPr>
            <a:r>
              <a:rPr lang="en-US" sz="1800"/>
              <a:t>and what can be done to improve his or her performance in the year to come?). </a:t>
            </a:r>
          </a:p>
          <a:p>
            <a:pPr>
              <a:lnSpc>
                <a:spcPct val="80000"/>
              </a:lnSpc>
            </a:pPr>
            <a:r>
              <a:rPr lang="en-US" sz="2000"/>
              <a:t>To identify potential, i.e. to recognize existing talent and to use that to fill vacancies higher in the organization or to transfer individuals into jobs where better use can be made of their abilities or developing skills. </a:t>
            </a:r>
          </a:p>
          <a:p>
            <a:pPr>
              <a:lnSpc>
                <a:spcPct val="80000"/>
              </a:lnSpc>
            </a:pPr>
            <a:r>
              <a:rPr lang="en-US" sz="2000"/>
              <a:t>To provide an equitable method of linking payment to performance where there are no numerical criteria (often this salary performance review takes place about three months later and is kept quite separate from 1. and 2. but is based on the same assessment).</a:t>
            </a:r>
          </a:p>
          <a:p>
            <a:pPr>
              <a:lnSpc>
                <a:spcPct val="80000"/>
              </a:lnSpc>
            </a:pPr>
            <a:endParaRPr lang="en-US" sz="200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b="0"/>
              <a:t>5:Industrial relations</a:t>
            </a:r>
          </a:p>
        </p:txBody>
      </p:sp>
      <p:sp>
        <p:nvSpPr>
          <p:cNvPr id="31747" name="Rectangle 3"/>
          <p:cNvSpPr>
            <a:spLocks noGrp="1" noChangeArrowheads="1"/>
          </p:cNvSpPr>
          <p:nvPr>
            <p:ph type="body" idx="1"/>
          </p:nvPr>
        </p:nvSpPr>
        <p:spPr/>
        <p:txBody>
          <a:bodyPr/>
          <a:lstStyle/>
          <a:p>
            <a:pPr>
              <a:lnSpc>
                <a:spcPct val="90000"/>
              </a:lnSpc>
              <a:buFont typeface="Wingdings" pitchFamily="2" charset="2"/>
              <a:buNone/>
            </a:pPr>
            <a:endParaRPr lang="en-US" sz="2400" b="1"/>
          </a:p>
          <a:p>
            <a:pPr>
              <a:lnSpc>
                <a:spcPct val="90000"/>
              </a:lnSpc>
            </a:pPr>
            <a:r>
              <a:rPr lang="en-US" sz="2400"/>
              <a:t>Good industrial relations, while a recognizable and legitimate objective for an organization, are difficult to define since a good system of industrial relations involves complex relationships between: </a:t>
            </a:r>
          </a:p>
          <a:p>
            <a:pPr>
              <a:lnSpc>
                <a:spcPct val="90000"/>
              </a:lnSpc>
            </a:pPr>
            <a:r>
              <a:rPr lang="en-US" sz="2400"/>
              <a:t>(a) Workers (and their informal and formal groups, i. e. trade union, organizations and their representatives); </a:t>
            </a:r>
          </a:p>
          <a:p>
            <a:pPr>
              <a:lnSpc>
                <a:spcPct val="90000"/>
              </a:lnSpc>
            </a:pPr>
            <a:r>
              <a:rPr lang="en-US" sz="2400"/>
              <a:t>(b) Employers (and their managers and formal organizations like trade and professional associations); </a:t>
            </a:r>
          </a:p>
          <a:p>
            <a:pPr>
              <a:lnSpc>
                <a:spcPct val="90000"/>
              </a:lnSpc>
            </a:pPr>
            <a:r>
              <a:rPr lang="en-US" sz="2400"/>
              <a:t>(c) The government and legislation and government agencies l and 'independent' agencies like the Advisory Conciliation and Arbitration Service.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4000" b="0"/>
              <a:t>6: Provision of employee services </a:t>
            </a:r>
            <a:br>
              <a:rPr lang="en-US" sz="4000" b="0"/>
            </a:br>
            <a:endParaRPr lang="en-US" sz="4000" b="0"/>
          </a:p>
        </p:txBody>
      </p:sp>
      <p:sp>
        <p:nvSpPr>
          <p:cNvPr id="33795" name="Rectangle 3"/>
          <p:cNvSpPr>
            <a:spLocks noGrp="1" noChangeArrowheads="1"/>
          </p:cNvSpPr>
          <p:nvPr>
            <p:ph type="body" idx="1"/>
          </p:nvPr>
        </p:nvSpPr>
        <p:spPr/>
        <p:txBody>
          <a:bodyPr/>
          <a:lstStyle/>
          <a:p>
            <a:pPr>
              <a:lnSpc>
                <a:spcPct val="80000"/>
              </a:lnSpc>
            </a:pPr>
            <a:r>
              <a:rPr lang="en-US" sz="1200"/>
              <a:t>Attention to the mental and physical well-being of employees is normal in many organizations as a means of keeping good staff and attracting others. </a:t>
            </a:r>
          </a:p>
          <a:p>
            <a:pPr>
              <a:lnSpc>
                <a:spcPct val="80000"/>
              </a:lnSpc>
            </a:pPr>
            <a:r>
              <a:rPr lang="en-US" sz="1200"/>
              <a:t>The forms this welfare can take are many and varied, from loans to the needy to counseling in respect of personal problems. </a:t>
            </a:r>
          </a:p>
          <a:p>
            <a:pPr>
              <a:lnSpc>
                <a:spcPct val="80000"/>
              </a:lnSpc>
            </a:pPr>
            <a:r>
              <a:rPr lang="en-US" sz="1200"/>
              <a:t>Among the activities regarded as normal are: </a:t>
            </a:r>
          </a:p>
          <a:p>
            <a:pPr>
              <a:lnSpc>
                <a:spcPct val="80000"/>
              </a:lnSpc>
            </a:pPr>
            <a:r>
              <a:rPr lang="en-US" sz="1200"/>
              <a:t>Schemes for occupational sick pay, extended sick leave and access to the firm's medical adviser; </a:t>
            </a:r>
          </a:p>
          <a:p>
            <a:pPr>
              <a:lnSpc>
                <a:spcPct val="80000"/>
              </a:lnSpc>
            </a:pPr>
            <a:r>
              <a:rPr lang="en-US" sz="1200"/>
              <a:t>Schemes for bereavement or other special leave; </a:t>
            </a:r>
          </a:p>
          <a:p>
            <a:pPr>
              <a:lnSpc>
                <a:spcPct val="80000"/>
              </a:lnSpc>
            </a:pPr>
            <a:r>
              <a:rPr lang="en-US" sz="1200"/>
              <a:t>The rehabilitation of injured/unfit/ disabled employees and temporary or permanent move to lighter work; </a:t>
            </a:r>
          </a:p>
          <a:p>
            <a:pPr>
              <a:lnSpc>
                <a:spcPct val="80000"/>
              </a:lnSpc>
            </a:pPr>
            <a:r>
              <a:rPr lang="en-US" sz="1200"/>
              <a:t>The maintenance of disablement statistics and registers (there are complicated legal requirements in respect of quotas of disabled workers and a need for 'certificates' where quota are not fulfilled and recruitment must take place); </a:t>
            </a:r>
          </a:p>
          <a:p>
            <a:pPr>
              <a:lnSpc>
                <a:spcPct val="80000"/>
              </a:lnSpc>
            </a:pPr>
            <a:r>
              <a:rPr lang="en-US" sz="1200"/>
              <a:t>Provision of financial and other support for sports, social, hobbies, activities of many kinds which are work related; </a:t>
            </a:r>
          </a:p>
          <a:p>
            <a:pPr>
              <a:lnSpc>
                <a:spcPct val="80000"/>
              </a:lnSpc>
            </a:pPr>
            <a:r>
              <a:rPr lang="en-US" sz="1200"/>
              <a:t>Provision of canteens and other catering facilities; </a:t>
            </a:r>
          </a:p>
          <a:p>
            <a:pPr>
              <a:lnSpc>
                <a:spcPct val="80000"/>
              </a:lnSpc>
            </a:pPr>
            <a:r>
              <a:rPr lang="en-US" sz="1200"/>
              <a:t>Possibly assistance with financial and other aid to employees in difficulty (supervision, maybe, of an employee managed benevolent fund or scheme); </a:t>
            </a:r>
          </a:p>
          <a:p>
            <a:pPr>
              <a:lnSpc>
                <a:spcPct val="80000"/>
              </a:lnSpc>
            </a:pPr>
            <a:r>
              <a:rPr lang="en-US" sz="1200"/>
              <a:t>Provision of information handbooks, </a:t>
            </a:r>
          </a:p>
          <a:p>
            <a:pPr>
              <a:lnSpc>
                <a:spcPct val="80000"/>
              </a:lnSpc>
            </a:pPr>
            <a:r>
              <a:rPr lang="en-US" sz="1200"/>
              <a:t>Running of pre-retirement courses and similar fringe activities; </a:t>
            </a:r>
          </a:p>
          <a:p>
            <a:pPr>
              <a:lnSpc>
                <a:spcPct val="80000"/>
              </a:lnSpc>
            </a:pPr>
            <a:r>
              <a:rPr lang="en-US" sz="1200"/>
              <a:t>Care for the welfare aspects of health and safety legislation and provision of first-aid training. </a:t>
            </a:r>
          </a:p>
          <a:p>
            <a:pPr>
              <a:lnSpc>
                <a:spcPct val="80000"/>
              </a:lnSpc>
            </a:pPr>
            <a:r>
              <a:rPr lang="en-US" sz="1200"/>
              <a:t>The location of the health and safety function within the organization varies. Commonly a split of responsibilities exists under which 'production' or 'engineering' management cares for the provision of safe systems of work and safe places and machines etc., but HRM is responsible for administration, training and education in awareness and understanding of the law, and for the alerting of all levels to new requirements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000" b="0"/>
              <a:t>7: Employee education, training and development</a:t>
            </a:r>
          </a:p>
        </p:txBody>
      </p:sp>
      <p:sp>
        <p:nvSpPr>
          <p:cNvPr id="35843" name="Rectangle 3"/>
          <p:cNvSpPr>
            <a:spLocks noGrp="1" noChangeArrowheads="1"/>
          </p:cNvSpPr>
          <p:nvPr>
            <p:ph type="body" idx="1"/>
          </p:nvPr>
        </p:nvSpPr>
        <p:spPr/>
        <p:txBody>
          <a:bodyPr/>
          <a:lstStyle/>
          <a:p>
            <a:pPr>
              <a:lnSpc>
                <a:spcPct val="80000"/>
              </a:lnSpc>
              <a:buFont typeface="Wingdings" pitchFamily="2" charset="2"/>
              <a:buNone/>
            </a:pPr>
            <a:r>
              <a:rPr lang="en-US" sz="2000" b="1"/>
              <a:t> </a:t>
            </a:r>
          </a:p>
          <a:p>
            <a:pPr>
              <a:lnSpc>
                <a:spcPct val="80000"/>
              </a:lnSpc>
            </a:pPr>
            <a:r>
              <a:rPr lang="en-US" sz="2000"/>
              <a:t>In general, education is 'mind preparation' and is carried out remote from the actual work area, training is the systematic development of the attitude, knowledge, skill pattern required by a person to perform a given task or job adequately and development is 'the growth of the individual in terms of ability, understanding and awareness'. </a:t>
            </a:r>
          </a:p>
          <a:p>
            <a:pPr>
              <a:lnSpc>
                <a:spcPct val="80000"/>
              </a:lnSpc>
            </a:pPr>
            <a:r>
              <a:rPr lang="en-US" sz="2000"/>
              <a:t>Within an organization all three are necessary in order to: </a:t>
            </a:r>
          </a:p>
          <a:p>
            <a:pPr>
              <a:lnSpc>
                <a:spcPct val="80000"/>
              </a:lnSpc>
            </a:pPr>
            <a:r>
              <a:rPr lang="en-US" sz="2000"/>
              <a:t>Develop workers to undertake higher-grade tasks; </a:t>
            </a:r>
          </a:p>
          <a:p>
            <a:pPr>
              <a:lnSpc>
                <a:spcPct val="80000"/>
              </a:lnSpc>
            </a:pPr>
            <a:r>
              <a:rPr lang="en-US" sz="2000"/>
              <a:t>Provide the conventional training of new and young workers (e.g. as apprentices, clerks, etc.); </a:t>
            </a:r>
          </a:p>
          <a:p>
            <a:pPr>
              <a:lnSpc>
                <a:spcPct val="80000"/>
              </a:lnSpc>
            </a:pPr>
            <a:r>
              <a:rPr lang="en-US" sz="2000"/>
              <a:t>Raise efficiency and standards of performance; </a:t>
            </a:r>
          </a:p>
          <a:p>
            <a:pPr>
              <a:lnSpc>
                <a:spcPct val="80000"/>
              </a:lnSpc>
            </a:pPr>
            <a:r>
              <a:rPr lang="en-US" sz="2000"/>
              <a:t>Meet legislative requirements (e.g. health and safety); </a:t>
            </a:r>
          </a:p>
          <a:p>
            <a:pPr>
              <a:lnSpc>
                <a:spcPct val="80000"/>
              </a:lnSpc>
            </a:pPr>
            <a:r>
              <a:rPr lang="en-US" sz="2000"/>
              <a:t>Inform people (induction training, pre-retirement courses, etc.); </a:t>
            </a:r>
          </a:p>
          <a:p>
            <a:pPr>
              <a:lnSpc>
                <a:spcPct val="80000"/>
              </a:lnSpc>
            </a:pPr>
            <a:r>
              <a:rPr lang="en-US" sz="2000"/>
              <a:t>From time to time meet special needs arising from technical, legislative, and knowledge need changes. Meeting these needs is achieved via the 'training loop'</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t>CHANGING PARADIGMS OF GROWTH</a:t>
            </a:r>
          </a:p>
        </p:txBody>
      </p:sp>
      <p:sp>
        <p:nvSpPr>
          <p:cNvPr id="48131" name="Rectangle 3"/>
          <p:cNvSpPr>
            <a:spLocks noGrp="1" noChangeArrowheads="1"/>
          </p:cNvSpPr>
          <p:nvPr>
            <p:ph type="body" idx="1"/>
          </p:nvPr>
        </p:nvSpPr>
        <p:spPr/>
        <p:txBody>
          <a:bodyPr/>
          <a:lstStyle/>
          <a:p>
            <a:pPr>
              <a:lnSpc>
                <a:spcPct val="80000"/>
              </a:lnSpc>
              <a:buFont typeface="Wingdings" pitchFamily="2" charset="2"/>
              <a:buNone/>
            </a:pPr>
            <a:r>
              <a:rPr lang="en-US" sz="1400"/>
              <a:t>1)Alvin toffler(1981) describes how </a:t>
            </a:r>
            <a:r>
              <a:rPr lang="en-US" sz="1400" b="1" i="1" u="sng"/>
              <a:t>civilization</a:t>
            </a:r>
            <a:r>
              <a:rPr lang="en-US" sz="1400"/>
              <a:t> was the</a:t>
            </a:r>
            <a:r>
              <a:rPr lang="en-US" sz="1400">
                <a:solidFill>
                  <a:srgbClr val="0000CC"/>
                </a:solidFill>
              </a:rPr>
              <a:t> first wave </a:t>
            </a:r>
            <a:r>
              <a:rPr lang="en-US" sz="1400"/>
              <a:t>that transformed the human history</a:t>
            </a:r>
          </a:p>
          <a:p>
            <a:pPr>
              <a:lnSpc>
                <a:spcPct val="80000"/>
              </a:lnSpc>
              <a:buFont typeface="Wingdings" pitchFamily="2" charset="2"/>
              <a:buNone/>
            </a:pPr>
            <a:r>
              <a:rPr lang="en-US" sz="1400"/>
              <a:t>2)</a:t>
            </a:r>
            <a:r>
              <a:rPr lang="en-US" sz="1400" b="1" i="1" u="sng"/>
              <a:t>Industrial revolution</a:t>
            </a:r>
            <a:r>
              <a:rPr lang="en-US" sz="1400"/>
              <a:t> was the</a:t>
            </a:r>
            <a:r>
              <a:rPr lang="en-US" sz="1400">
                <a:solidFill>
                  <a:srgbClr val="0000CC"/>
                </a:solidFill>
              </a:rPr>
              <a:t> second wave, </a:t>
            </a:r>
            <a:r>
              <a:rPr lang="en-US" sz="1400"/>
              <a:t>transformed the society,characterised by </a:t>
            </a:r>
          </a:p>
          <a:p>
            <a:pPr>
              <a:lnSpc>
                <a:spcPct val="80000"/>
              </a:lnSpc>
            </a:pPr>
            <a:r>
              <a:rPr lang="en-US" sz="1400"/>
              <a:t>STANDARDISATION,</a:t>
            </a:r>
          </a:p>
          <a:p>
            <a:pPr>
              <a:lnSpc>
                <a:spcPct val="80000"/>
              </a:lnSpc>
            </a:pPr>
            <a:r>
              <a:rPr lang="en-US" sz="1400"/>
              <a:t>SYNCHRONIOSATION,</a:t>
            </a:r>
          </a:p>
          <a:p>
            <a:pPr>
              <a:lnSpc>
                <a:spcPct val="80000"/>
              </a:lnSpc>
            </a:pPr>
            <a:r>
              <a:rPr lang="en-US" sz="1400"/>
              <a:t>CONCENTRATION,</a:t>
            </a:r>
          </a:p>
          <a:p>
            <a:pPr>
              <a:lnSpc>
                <a:spcPct val="80000"/>
              </a:lnSpc>
            </a:pPr>
            <a:r>
              <a:rPr lang="en-US" sz="1400"/>
              <a:t>MAXIMISATION </a:t>
            </a:r>
          </a:p>
          <a:p>
            <a:pPr>
              <a:lnSpc>
                <a:spcPct val="80000"/>
              </a:lnSpc>
            </a:pPr>
            <a:r>
              <a:rPr lang="en-US" sz="1400"/>
              <a:t> CENTRALISATION</a:t>
            </a:r>
          </a:p>
          <a:p>
            <a:pPr>
              <a:lnSpc>
                <a:spcPct val="80000"/>
              </a:lnSpc>
              <a:buFont typeface="Wingdings" pitchFamily="2" charset="2"/>
              <a:buNone/>
            </a:pPr>
            <a:r>
              <a:rPr lang="en-US" sz="1400"/>
              <a:t>3)The technological and social changes that began in the mid-1950,known as </a:t>
            </a:r>
            <a:r>
              <a:rPr lang="en-US" sz="1400" b="1" i="1" u="sng"/>
              <a:t>Information Revolution</a:t>
            </a:r>
            <a:r>
              <a:rPr lang="en-US" sz="1400" u="sng"/>
              <a:t>,</a:t>
            </a:r>
            <a:r>
              <a:rPr lang="en-US" sz="1400"/>
              <a:t> is the</a:t>
            </a:r>
            <a:r>
              <a:rPr lang="en-US" sz="1400">
                <a:solidFill>
                  <a:srgbClr val="0000CC"/>
                </a:solidFill>
              </a:rPr>
              <a:t> third wave</a:t>
            </a:r>
            <a:r>
              <a:rPr lang="en-US" sz="1400"/>
              <a:t> that is transforming the organisations,societies,and economies. It was characterised by</a:t>
            </a:r>
          </a:p>
          <a:p>
            <a:pPr>
              <a:lnSpc>
                <a:spcPct val="80000"/>
              </a:lnSpc>
            </a:pPr>
            <a:r>
              <a:rPr lang="en-US" sz="1400"/>
              <a:t> DE-STANDARDISATION,</a:t>
            </a:r>
          </a:p>
          <a:p>
            <a:pPr>
              <a:lnSpc>
                <a:spcPct val="80000"/>
              </a:lnSpc>
            </a:pPr>
            <a:r>
              <a:rPr lang="en-US" sz="1400"/>
              <a:t>DE-SPECIALISATION,</a:t>
            </a:r>
          </a:p>
          <a:p>
            <a:pPr>
              <a:lnSpc>
                <a:spcPct val="80000"/>
              </a:lnSpc>
            </a:pPr>
            <a:r>
              <a:rPr lang="en-US" sz="1400"/>
              <a:t>SPONTANEITY</a:t>
            </a:r>
          </a:p>
          <a:p>
            <a:pPr>
              <a:lnSpc>
                <a:spcPct val="80000"/>
              </a:lnSpc>
            </a:pPr>
            <a:r>
              <a:rPr lang="en-US" sz="1400"/>
              <a:t>SEGMENTATION </a:t>
            </a:r>
          </a:p>
          <a:p>
            <a:pPr>
              <a:lnSpc>
                <a:spcPct val="80000"/>
              </a:lnSpc>
            </a:pPr>
            <a:r>
              <a:rPr lang="en-US" sz="1400"/>
              <a:t> DECENTRALISATION</a:t>
            </a:r>
          </a:p>
          <a:p>
            <a:pPr>
              <a:lnSpc>
                <a:spcPct val="80000"/>
              </a:lnSpc>
            </a:pPr>
            <a:r>
              <a:rPr lang="en-US" sz="1400"/>
              <a:t>Intensified pressure for productivity</a:t>
            </a:r>
          </a:p>
          <a:p>
            <a:pPr>
              <a:lnSpc>
                <a:spcPct val="80000"/>
              </a:lnSpc>
            </a:pPr>
            <a:r>
              <a:rPr lang="en-US" sz="1400"/>
              <a:t>Increased pace of change, time, a more valuable resource</a:t>
            </a:r>
          </a:p>
          <a:p>
            <a:pPr>
              <a:lnSpc>
                <a:spcPct val="80000"/>
              </a:lnSpc>
            </a:pPr>
            <a:r>
              <a:rPr lang="en-US" sz="1400"/>
              <a:t>Shift in focus to Customer and Quality</a:t>
            </a:r>
          </a:p>
          <a:p>
            <a:pPr>
              <a:lnSpc>
                <a:spcPct val="80000"/>
              </a:lnSpc>
            </a:pPr>
            <a:r>
              <a:rPr lang="en-US" sz="1400"/>
              <a:t>Global Arena for planning and action </a:t>
            </a:r>
          </a:p>
          <a:p>
            <a:pPr>
              <a:lnSpc>
                <a:spcPct val="80000"/>
              </a:lnSpc>
            </a:pPr>
            <a:r>
              <a:rPr lang="en-US" sz="1400"/>
              <a:t>Business strategies more dependent on quality and versatility of the Human Resource</a:t>
            </a:r>
          </a:p>
          <a:p>
            <a:pPr>
              <a:lnSpc>
                <a:spcPct val="80000"/>
              </a:lnSpc>
            </a:pPr>
            <a:r>
              <a:rPr lang="en-US" sz="1400"/>
              <a:t>Work structure and design changes in direction of team accountability, flexibility and multi-skilling</a:t>
            </a:r>
          </a:p>
          <a:p>
            <a:pPr>
              <a:lnSpc>
                <a:spcPct val="80000"/>
              </a:lnSpc>
              <a:buFont typeface="Wingdings" pitchFamily="2" charset="2"/>
              <a:buNone/>
            </a:pPr>
            <a:endParaRPr lang="en-US" sz="1400">
              <a:solidFill>
                <a:srgbClr val="0000CC"/>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z="4000"/>
              <a:t>GLOBAL VOICE OF CHANGE IN HR PRACTICES</a:t>
            </a:r>
          </a:p>
        </p:txBody>
      </p:sp>
      <p:sp>
        <p:nvSpPr>
          <p:cNvPr id="84995" name="Rectangle 3"/>
          <p:cNvSpPr>
            <a:spLocks noGrp="1" noChangeArrowheads="1"/>
          </p:cNvSpPr>
          <p:nvPr>
            <p:ph type="body" idx="1"/>
          </p:nvPr>
        </p:nvSpPr>
        <p:spPr/>
        <p:txBody>
          <a:bodyPr/>
          <a:lstStyle/>
          <a:p>
            <a:r>
              <a:rPr lang="en-US" sz="4400"/>
              <a:t>"</a:t>
            </a:r>
            <a:r>
              <a:rPr lang="en-US" sz="4400" b="1"/>
              <a:t>Strategic management’s goal should be the creation of future, long term success, not replication of past success, because yesterday’s environment no longer exists"</a:t>
            </a:r>
            <a:r>
              <a:rPr lang="en-US" sz="4400"/>
              <a:t> (William Barker,UK)</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4000"/>
              <a:t>HRM PRACTICES IN THE NEW MILLENNIUM</a:t>
            </a:r>
          </a:p>
        </p:txBody>
      </p:sp>
      <p:sp>
        <p:nvSpPr>
          <p:cNvPr id="58371" name="Rectangle 3"/>
          <p:cNvSpPr>
            <a:spLocks noGrp="1" noChangeArrowheads="1"/>
          </p:cNvSpPr>
          <p:nvPr>
            <p:ph type="body" idx="1"/>
          </p:nvPr>
        </p:nvSpPr>
        <p:spPr/>
        <p:txBody>
          <a:bodyPr/>
          <a:lstStyle/>
          <a:p>
            <a:pPr>
              <a:lnSpc>
                <a:spcPct val="80000"/>
              </a:lnSpc>
              <a:buFont typeface="Wingdings" pitchFamily="2" charset="2"/>
              <a:buNone/>
            </a:pPr>
            <a:r>
              <a:rPr lang="en-US" sz="1800">
                <a:solidFill>
                  <a:srgbClr val="000066"/>
                </a:solidFill>
              </a:rPr>
              <a:t>1)  HR CAN HELP DELIVER ORGANIZATIONAL EXCELLENCE</a:t>
            </a:r>
            <a:r>
              <a:rPr lang="en-US" sz="1800"/>
              <a:t> :</a:t>
            </a:r>
          </a:p>
          <a:p>
            <a:pPr>
              <a:lnSpc>
                <a:spcPct val="80000"/>
              </a:lnSpc>
              <a:buFont typeface="Wingdings" pitchFamily="2" charset="2"/>
              <a:buNone/>
            </a:pPr>
            <a:r>
              <a:rPr lang="en-US" sz="1800"/>
              <a:t>     There is a</a:t>
            </a:r>
            <a:r>
              <a:rPr lang="en-US" sz="1800" b="1">
                <a:solidFill>
                  <a:srgbClr val="000066"/>
                </a:solidFill>
              </a:rPr>
              <a:t> New Mandate For Human Resources</a:t>
            </a:r>
            <a:r>
              <a:rPr lang="en-US" sz="1800">
                <a:solidFill>
                  <a:srgbClr val="000066"/>
                </a:solidFill>
              </a:rPr>
              <a:t> .</a:t>
            </a:r>
            <a:r>
              <a:rPr lang="en-US" sz="1800"/>
              <a:t>Human Resources have never been more necessary. The </a:t>
            </a:r>
            <a:r>
              <a:rPr lang="en-US" sz="1800">
                <a:solidFill>
                  <a:srgbClr val="000066"/>
                </a:solidFill>
              </a:rPr>
              <a:t>competitive forces</a:t>
            </a:r>
            <a:r>
              <a:rPr lang="en-US" sz="1800"/>
              <a:t> that we face today and will continue to face in the future demand organizational excellence. To achieve this excellence by </a:t>
            </a:r>
            <a:r>
              <a:rPr lang="en-US" sz="1800">
                <a:solidFill>
                  <a:srgbClr val="000066"/>
                </a:solidFill>
              </a:rPr>
              <a:t>focusing on learning, quality, teamwork, and reengineering</a:t>
            </a:r>
            <a:r>
              <a:rPr lang="en-US" sz="1800"/>
              <a:t> are driven by the way organizations get things done and how employees are treated. To achieve this excellence we look at the work of Human Resources. By designing an entirely new role and agenda that results in enriching the organization’s value to customers, investors and employees </a:t>
            </a:r>
            <a:r>
              <a:rPr lang="en-US" sz="1800">
                <a:solidFill>
                  <a:srgbClr val="000066"/>
                </a:solidFill>
              </a:rPr>
              <a:t>HR can help deliver organizational excellence</a:t>
            </a:r>
            <a:r>
              <a:rPr lang="en-US" sz="1800"/>
              <a:t> </a:t>
            </a:r>
            <a:r>
              <a:rPr lang="en-US" sz="1800">
                <a:solidFill>
                  <a:srgbClr val="000066"/>
                </a:solidFill>
              </a:rPr>
              <a:t>by helping line managers and seniors move planning from the conference room to the market place, by becoming an expert in the way work is organized and executed</a:t>
            </a:r>
            <a:r>
              <a:rPr lang="en-US" sz="1800"/>
              <a:t>, they should be a representative for the employees and finally by helping the organization improve their capacity for change. The responsibility for transforming the role of HR belongs to the CEO and to every line manager. </a:t>
            </a:r>
            <a:r>
              <a:rPr lang="en-US" sz="1800">
                <a:solidFill>
                  <a:srgbClr val="000066"/>
                </a:solidFill>
              </a:rPr>
              <a:t>HR will help organizations meet competitive challenges such as globalization, profitability through growth, technology, intellectual capital, and the greatest competitive challenge companies face, adjusting to nonstop change. </a:t>
            </a:r>
            <a:r>
              <a:rPr lang="en-US" sz="1800"/>
              <a:t>HR’s new role would be able to quickly turn strategy into action; to manage processes intelligently and efficiently; to maximize employee contribution and commitment; and to create the conditions for seamless change.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4000">
                <a:solidFill>
                  <a:srgbClr val="000066"/>
                </a:solidFill>
              </a:rPr>
              <a:t>2.HUMAN RESOURCE SHOULD BE A STRATEGY PARTNER</a:t>
            </a:r>
          </a:p>
        </p:txBody>
      </p:sp>
      <p:sp>
        <p:nvSpPr>
          <p:cNvPr id="60419" name="Rectangle 3"/>
          <p:cNvSpPr>
            <a:spLocks noGrp="1" noChangeArrowheads="1"/>
          </p:cNvSpPr>
          <p:nvPr>
            <p:ph type="body" idx="1"/>
          </p:nvPr>
        </p:nvSpPr>
        <p:spPr/>
        <p:txBody>
          <a:bodyPr/>
          <a:lstStyle/>
          <a:p>
            <a:pPr>
              <a:lnSpc>
                <a:spcPct val="80000"/>
              </a:lnSpc>
              <a:buFont typeface="Wingdings" pitchFamily="2" charset="2"/>
              <a:buNone/>
            </a:pPr>
            <a:r>
              <a:rPr lang="en-US" sz="2400"/>
              <a:t>    HR should also become a partner in strategy executions by impelling and guiding serious discussions of how the company should be organized to carry out its strategy. Creating the conditions for this discussion involves four steps. </a:t>
            </a:r>
            <a:r>
              <a:rPr lang="en-US" sz="2400">
                <a:solidFill>
                  <a:srgbClr val="000066"/>
                </a:solidFill>
              </a:rPr>
              <a:t>First</a:t>
            </a:r>
            <a:r>
              <a:rPr lang="en-US" sz="2400"/>
              <a:t> HR would define an organizational architecture by identifying the company’s way of doing business. </a:t>
            </a:r>
            <a:r>
              <a:rPr lang="en-US" sz="2400">
                <a:solidFill>
                  <a:srgbClr val="000066"/>
                </a:solidFill>
              </a:rPr>
              <a:t>Next</a:t>
            </a:r>
            <a:r>
              <a:rPr lang="en-US" sz="2400"/>
              <a:t> HR must be accountable for conducting an organizational audit. The </a:t>
            </a:r>
            <a:r>
              <a:rPr lang="en-US" sz="2400">
                <a:solidFill>
                  <a:srgbClr val="000066"/>
                </a:solidFill>
              </a:rPr>
              <a:t>third </a:t>
            </a:r>
            <a:r>
              <a:rPr lang="en-US" sz="2400"/>
              <a:t>role for HR as a strategic partner is to identify methods for renovating the parts of the organizational architecture that need it. </a:t>
            </a:r>
            <a:r>
              <a:rPr lang="en-US" sz="2400">
                <a:solidFill>
                  <a:srgbClr val="000066"/>
                </a:solidFill>
              </a:rPr>
              <a:t>Fourth</a:t>
            </a:r>
            <a:r>
              <a:rPr lang="en-US" sz="2400"/>
              <a:t> and finally, HR must take stock of its own work and set clear priorities. In their new role as administrative experts they will need to shed their traditional image and still make sure all routine work for the company is done well.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828800"/>
            <a:ext cx="7772400" cy="762000"/>
          </a:xfrm>
        </p:spPr>
        <p:txBody>
          <a:bodyPr/>
          <a:lstStyle/>
          <a:p>
            <a:r>
              <a:rPr lang="en-US"/>
              <a:t>HUMAN RESOURCE</a:t>
            </a:r>
          </a:p>
        </p:txBody>
      </p:sp>
      <p:sp>
        <p:nvSpPr>
          <p:cNvPr id="2051" name="Rectangle 3"/>
          <p:cNvSpPr>
            <a:spLocks noGrp="1" noChangeArrowheads="1"/>
          </p:cNvSpPr>
          <p:nvPr>
            <p:ph type="subTitle" idx="1"/>
          </p:nvPr>
        </p:nvSpPr>
        <p:spPr>
          <a:xfrm>
            <a:off x="1371600" y="2667000"/>
            <a:ext cx="6400800" cy="4191000"/>
          </a:xfrm>
        </p:spPr>
        <p:txBody>
          <a:bodyPr/>
          <a:lstStyle/>
          <a:p>
            <a:pPr algn="l">
              <a:lnSpc>
                <a:spcPct val="80000"/>
              </a:lnSpc>
              <a:buFont typeface="Wingdings" pitchFamily="2" charset="2"/>
              <a:buChar char="n"/>
            </a:pPr>
            <a:r>
              <a:rPr lang="en-US" sz="2000" b="1"/>
              <a:t>HRM is viewed as an all-embracing term describing a number of distinctive approaches to people management.</a:t>
            </a:r>
          </a:p>
          <a:p>
            <a:pPr algn="l">
              <a:lnSpc>
                <a:spcPct val="80000"/>
              </a:lnSpc>
              <a:buFont typeface="Wingdings" pitchFamily="2" charset="2"/>
              <a:buChar char="n"/>
            </a:pPr>
            <a:r>
              <a:rPr lang="en-US" sz="2000" b="1"/>
              <a:t>HRM has evolved from a number of different strands of thought and is best described as a loose philosophy of people management rather than a focused methodology.</a:t>
            </a:r>
          </a:p>
          <a:p>
            <a:pPr algn="l">
              <a:lnSpc>
                <a:spcPct val="80000"/>
              </a:lnSpc>
              <a:buFont typeface="Wingdings" pitchFamily="2" charset="2"/>
              <a:buChar char="n"/>
            </a:pPr>
            <a:r>
              <a:rPr lang="en-US" sz="2000" b="1"/>
              <a:t>It derives largely from the 20th century but incorporates older notions about the management of people at work.</a:t>
            </a:r>
          </a:p>
          <a:p>
            <a:pPr algn="l">
              <a:lnSpc>
                <a:spcPct val="80000"/>
              </a:lnSpc>
              <a:buFont typeface="Wingdings" pitchFamily="2" charset="2"/>
              <a:buChar char="n"/>
            </a:pPr>
            <a:r>
              <a:rPr lang="en-US" sz="2000" b="1"/>
              <a:t>There is mounting evidence of conceptual fragmentation empirical and incoherence and theory.  </a:t>
            </a:r>
          </a:p>
          <a:p>
            <a:pPr algn="l">
              <a:lnSpc>
                <a:spcPct val="80000"/>
              </a:lnSpc>
              <a:buFont typeface="Wingdings" pitchFamily="2" charset="2"/>
              <a:buChar char="n"/>
            </a:pPr>
            <a:r>
              <a:rPr lang="en-US" sz="2000" b="1"/>
              <a:t>Term that is replacing personnel management and implying that personnel managers should not merely handle recruitment,Hiring,firing, pay, and discharging, but should maximize the use of an organization's human resources  </a:t>
            </a: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4000">
                <a:solidFill>
                  <a:srgbClr val="000066"/>
                </a:solidFill>
              </a:rPr>
              <a:t>3)</a:t>
            </a:r>
            <a:r>
              <a:rPr lang="en-US" sz="2400">
                <a:solidFill>
                  <a:srgbClr val="000066"/>
                </a:solidFill>
              </a:rPr>
              <a:t>HR ACCOUNTABILITY SHOULD BE FIXED TO</a:t>
            </a:r>
            <a:br>
              <a:rPr lang="en-US" sz="2400">
                <a:solidFill>
                  <a:srgbClr val="000066"/>
                </a:solidFill>
              </a:rPr>
            </a:br>
            <a:r>
              <a:rPr lang="en-US" sz="2400">
                <a:solidFill>
                  <a:srgbClr val="000066"/>
                </a:solidFill>
              </a:rPr>
              <a:t> ENSURE EMPLOYEE COMMITTMENT</a:t>
            </a:r>
          </a:p>
        </p:txBody>
      </p:sp>
      <p:sp>
        <p:nvSpPr>
          <p:cNvPr id="62467" name="Rectangle 3"/>
          <p:cNvSpPr>
            <a:spLocks noGrp="1" noChangeArrowheads="1"/>
          </p:cNvSpPr>
          <p:nvPr>
            <p:ph type="body" idx="1"/>
          </p:nvPr>
        </p:nvSpPr>
        <p:spPr>
          <a:xfrm>
            <a:off x="609600" y="1371600"/>
            <a:ext cx="8229600" cy="5292725"/>
          </a:xfrm>
        </p:spPr>
        <p:txBody>
          <a:bodyPr/>
          <a:lstStyle/>
          <a:p>
            <a:pPr>
              <a:buFont typeface="Wingdings" pitchFamily="2" charset="2"/>
              <a:buNone/>
            </a:pPr>
            <a:r>
              <a:rPr lang="en-US" sz="2800"/>
              <a:t>    HR must be held accountable for ensuring that employees feel committed to the organization and contribute fully. They must take responsibility for orienting and training line management about the importance of high employee morale and how to achieve it. </a:t>
            </a:r>
            <a:r>
              <a:rPr lang="en-US" sz="2800">
                <a:solidFill>
                  <a:srgbClr val="000066"/>
                </a:solidFill>
              </a:rPr>
              <a:t>The new HR should be the voice of employees in management discussions</a:t>
            </a:r>
            <a:r>
              <a:rPr lang="en-US" sz="2800"/>
              <a:t>. The new role for HR might also involve suggesting that more teams be used on some projects or that employees be given more control over their own work schedules.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4000"/>
              <a:t>4) THE NEW HR MUST BECOME A CHANGE AGENT</a:t>
            </a:r>
          </a:p>
        </p:txBody>
      </p:sp>
      <p:sp>
        <p:nvSpPr>
          <p:cNvPr id="80899" name="Rectangle 3"/>
          <p:cNvSpPr>
            <a:spLocks noGrp="1" noChangeArrowheads="1"/>
          </p:cNvSpPr>
          <p:nvPr>
            <p:ph type="body" idx="1"/>
          </p:nvPr>
        </p:nvSpPr>
        <p:spPr/>
        <p:txBody>
          <a:bodyPr/>
          <a:lstStyle/>
          <a:p>
            <a:r>
              <a:rPr lang="en-US"/>
              <a:t>The new HR must become a change agent, which is building the organization’s capacity to embrace and capitalize on change. They don’t execute change but they make sure it is carried out. The new mandate for HR requires dramatic change in how HR professionals think and behave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4000">
                <a:solidFill>
                  <a:srgbClr val="000066"/>
                </a:solidFill>
              </a:rPr>
              <a:t>5)INVESTING IN NEW HR PRACTICES:</a:t>
            </a:r>
          </a:p>
        </p:txBody>
      </p:sp>
      <p:sp>
        <p:nvSpPr>
          <p:cNvPr id="82947" name="Rectangle 3"/>
          <p:cNvSpPr>
            <a:spLocks noGrp="1" noChangeArrowheads="1"/>
          </p:cNvSpPr>
          <p:nvPr>
            <p:ph type="body" idx="1"/>
          </p:nvPr>
        </p:nvSpPr>
        <p:spPr/>
        <p:txBody>
          <a:bodyPr/>
          <a:lstStyle/>
          <a:p>
            <a:pPr>
              <a:buFont typeface="Wingdings" pitchFamily="2" charset="2"/>
              <a:buNone/>
            </a:pPr>
            <a:r>
              <a:rPr lang="en-US" sz="2800"/>
              <a:t>  Investing in new HR practices is another way to let the organization know that HR is worthy of the company’s money and attention</a:t>
            </a:r>
          </a:p>
          <a:p>
            <a:pPr>
              <a:buFont typeface="Wingdings" pitchFamily="2" charset="2"/>
              <a:buNone/>
            </a:pPr>
            <a:r>
              <a:rPr lang="en-US" sz="2800">
                <a:solidFill>
                  <a:srgbClr val="000066"/>
                </a:solidFill>
              </a:rPr>
              <a:t>6)IMPROVING THE QUALITY OF HR STAFF:</a:t>
            </a:r>
            <a:r>
              <a:rPr lang="en-US" sz="2800"/>
              <a:t> </a:t>
            </a:r>
          </a:p>
          <a:p>
            <a:pPr>
              <a:buFont typeface="Wingdings" pitchFamily="2" charset="2"/>
              <a:buNone/>
            </a:pPr>
            <a:r>
              <a:rPr lang="en-US" sz="2800"/>
              <a:t>   The most important thing managers can do to drive the new mandate for HR is to improve the quality of the HR staff itself. Senior executives must get beyond the stereotypes of HR professionals as incompetent support staff and unleash HR’s full potential </a:t>
            </a:r>
          </a:p>
          <a:p>
            <a:pPr>
              <a:buFont typeface="Wingdings" pitchFamily="2" charset="2"/>
              <a:buNone/>
            </a:pPr>
            <a:endParaRPr lang="en-US" sz="28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4000">
                <a:solidFill>
                  <a:srgbClr val="000066"/>
                </a:solidFill>
              </a:rPr>
              <a:t>6)CHANGE IN EMPLOYMENT PRACTICES</a:t>
            </a:r>
          </a:p>
        </p:txBody>
      </p:sp>
      <p:sp>
        <p:nvSpPr>
          <p:cNvPr id="87043" name="Rectangle 3"/>
          <p:cNvSpPr>
            <a:spLocks noGrp="1" noChangeArrowheads="1"/>
          </p:cNvSpPr>
          <p:nvPr>
            <p:ph type="body" idx="1"/>
          </p:nvPr>
        </p:nvSpPr>
        <p:spPr/>
        <p:txBody>
          <a:bodyPr/>
          <a:lstStyle/>
          <a:p>
            <a:pPr>
              <a:lnSpc>
                <a:spcPct val="80000"/>
              </a:lnSpc>
            </a:pPr>
            <a:r>
              <a:rPr lang="en-US" sz="1800"/>
              <a:t>Like the internal combustion engine, or the power battery, there has been no real dramatic change in the way we view Human Resources. The balance sheet shows them as an expense and not as Human Capital. In the information age, machines can do the work more efficiently than most people, technology to work, however is dependant on people.</a:t>
            </a:r>
          </a:p>
          <a:p>
            <a:pPr>
              <a:lnSpc>
                <a:spcPct val="80000"/>
              </a:lnSpc>
            </a:pPr>
            <a:r>
              <a:rPr lang="en-US" sz="1800"/>
              <a:t>The concept of Human Assets, and Human Assets Management has not yet come into its own. Intellectual Capital should stand out on the balance sheet as the major asset of companies, as opposed to the greatest cost.</a:t>
            </a:r>
          </a:p>
          <a:p>
            <a:pPr>
              <a:lnSpc>
                <a:spcPct val="80000"/>
              </a:lnSpc>
            </a:pPr>
            <a:r>
              <a:rPr lang="en-US" sz="1800"/>
              <a:t>How often have we heard the phrase "People are our most important asset". Is it not time for corporations to show this tangibly? </a:t>
            </a:r>
          </a:p>
          <a:p>
            <a:pPr>
              <a:lnSpc>
                <a:spcPct val="80000"/>
              </a:lnSpc>
            </a:pPr>
            <a:r>
              <a:rPr lang="en-US" sz="1800"/>
              <a:t>This will require visionary, policy and structural change. Business would have to lobby Government to re-look at the laws that belong to this age, which will have to change to cater for the new age.</a:t>
            </a:r>
          </a:p>
          <a:p>
            <a:pPr>
              <a:lnSpc>
                <a:spcPct val="80000"/>
              </a:lnSpc>
            </a:pPr>
            <a:r>
              <a:rPr lang="en-US" sz="1800"/>
              <a:t>The challenges for Employment Practice in the New Millennium will require the same innovative thinking about change that has led to the technological advances upon which we find our business so dependent .</a:t>
            </a:r>
          </a:p>
          <a:p>
            <a:pPr>
              <a:lnSpc>
                <a:spcPct val="80000"/>
              </a:lnSpc>
            </a:pPr>
            <a:r>
              <a:rPr lang="en-US" sz="1800"/>
              <a:t>There should be strategic involvement of the people and LABOUR-MANAGEMENT PARTNERSHIPS as they both have to take organisation ahead.</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z="4000"/>
              <a:t>7)BENCHMARKING,TOOL MUST BE MASTERED BY HR PROFESIONALS</a:t>
            </a:r>
          </a:p>
        </p:txBody>
      </p:sp>
      <p:sp>
        <p:nvSpPr>
          <p:cNvPr id="89091" name="Rectangle 3"/>
          <p:cNvSpPr>
            <a:spLocks noGrp="1" noChangeArrowheads="1"/>
          </p:cNvSpPr>
          <p:nvPr>
            <p:ph type="body" idx="1"/>
          </p:nvPr>
        </p:nvSpPr>
        <p:spPr>
          <a:xfrm>
            <a:off x="457200" y="1905000"/>
            <a:ext cx="8229600" cy="4225925"/>
          </a:xfrm>
        </p:spPr>
        <p:txBody>
          <a:bodyPr/>
          <a:lstStyle/>
          <a:p>
            <a:pPr>
              <a:lnSpc>
                <a:spcPct val="80000"/>
              </a:lnSpc>
            </a:pPr>
            <a:r>
              <a:rPr lang="en-US" sz="2400"/>
              <a:t>HR professionals must master benchmarking, which is a tool for continuous improvement ,directing the human side alligned with the strategic path adopted by the corporate business house.through this HR department will start appreciating the changes happening within and outside the environment while expanding the the knowledge about how to add value to decision making at the highest level of the organisation.As a proffesional you must know how to hit the target,as is there in a famous saying:</a:t>
            </a:r>
          </a:p>
          <a:p>
            <a:pPr>
              <a:lnSpc>
                <a:spcPct val="80000"/>
              </a:lnSpc>
              <a:buFont typeface="Wingdings" pitchFamily="2" charset="2"/>
              <a:buNone/>
            </a:pPr>
            <a:endParaRPr lang="en-US" sz="2400"/>
          </a:p>
          <a:p>
            <a:pPr>
              <a:lnSpc>
                <a:spcPct val="80000"/>
              </a:lnSpc>
              <a:buFont typeface="Wingdings" pitchFamily="2" charset="2"/>
              <a:buNone/>
            </a:pPr>
            <a:r>
              <a:rPr lang="en-US" sz="2400"/>
              <a:t>   </a:t>
            </a:r>
            <a:r>
              <a:rPr lang="en-US" sz="2400">
                <a:solidFill>
                  <a:srgbClr val="000066"/>
                </a:solidFill>
              </a:rPr>
              <a:t>“You must know for which harbor you are headed if you are to catch the right wind to take you there. -- Seneca, Roman philosopher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4000">
                <a:solidFill>
                  <a:srgbClr val="000066"/>
                </a:solidFill>
              </a:rPr>
              <a:t>8)Aligning Human Resources to Better Meet Strategic Objectives </a:t>
            </a:r>
            <a:br>
              <a:rPr lang="en-US" sz="4000">
                <a:solidFill>
                  <a:srgbClr val="000066"/>
                </a:solidFill>
              </a:rPr>
            </a:br>
            <a:endParaRPr lang="en-US" sz="4000">
              <a:solidFill>
                <a:srgbClr val="000066"/>
              </a:solidFill>
            </a:endParaRPr>
          </a:p>
        </p:txBody>
      </p:sp>
      <p:sp>
        <p:nvSpPr>
          <p:cNvPr id="91139" name="Rectangle 3"/>
          <p:cNvSpPr>
            <a:spLocks noGrp="1" noChangeArrowheads="1"/>
          </p:cNvSpPr>
          <p:nvPr>
            <p:ph type="body" idx="1"/>
          </p:nvPr>
        </p:nvSpPr>
        <p:spPr/>
        <p:txBody>
          <a:bodyPr/>
          <a:lstStyle/>
          <a:p>
            <a:pPr>
              <a:lnSpc>
                <a:spcPct val="80000"/>
              </a:lnSpc>
              <a:buFont typeface="Wingdings" pitchFamily="2" charset="2"/>
              <a:buNone/>
            </a:pPr>
            <a:r>
              <a:rPr lang="en-US" sz="1600"/>
              <a:t>    Too often organizations craft their strategy in a vacuum.</a:t>
            </a:r>
          </a:p>
          <a:p>
            <a:pPr>
              <a:lnSpc>
                <a:spcPct val="80000"/>
              </a:lnSpc>
            </a:pPr>
            <a:r>
              <a:rPr lang="en-US" sz="1600"/>
              <a:t> Some organizations don't even include key people as part of the dominant coalition.</a:t>
            </a:r>
          </a:p>
          <a:p>
            <a:pPr>
              <a:lnSpc>
                <a:spcPct val="80000"/>
              </a:lnSpc>
            </a:pPr>
            <a:r>
              <a:rPr lang="en-US" sz="1600"/>
              <a:t> Critical input is then missing from those very individuals who must implement these strategies.</a:t>
            </a:r>
          </a:p>
          <a:p>
            <a:pPr>
              <a:lnSpc>
                <a:spcPct val="80000"/>
              </a:lnSpc>
            </a:pPr>
            <a:r>
              <a:rPr lang="en-US" sz="1600"/>
              <a:t> A past CEO of Sony once said that organizations have access to the same  technology and the same information. The difference from one organization to the next is the people. Even more importantly, though is how these people perform and how their  contributions are aligned with the organization's objectives.</a:t>
            </a:r>
          </a:p>
          <a:p>
            <a:pPr>
              <a:lnSpc>
                <a:spcPct val="80000"/>
              </a:lnSpc>
            </a:pPr>
            <a:r>
              <a:rPr lang="en-US" sz="1600"/>
              <a:t>Only by addressing the hierarchy of strategy and recognizing the need for an alignment of corporate, business, and functional strategies will the probability of success be increased. Furthermore, the execution of each individual's efforts must be aligned with this hierarchy of strategy .</a:t>
            </a:r>
          </a:p>
          <a:p>
            <a:pPr>
              <a:lnSpc>
                <a:spcPct val="80000"/>
              </a:lnSpc>
            </a:pPr>
            <a:r>
              <a:rPr lang="en-US" sz="1600"/>
              <a:t>Empowering the workforce is an essential tool in aligning human resources with the achievement of corporate objectives. Just as a prized, talented race horse should be given its head, talented employees should be similarly approached. </a:t>
            </a:r>
          </a:p>
          <a:p>
            <a:pPr>
              <a:lnSpc>
                <a:spcPct val="80000"/>
              </a:lnSpc>
            </a:pPr>
            <a:r>
              <a:rPr lang="en-US" sz="1600"/>
              <a:t>To hire talent means to also provide them with the opportunity to contribute that talent. This means that management must be comfortable giving up power and giving up control. They must have the courage to allow these talented individuals to try new ways of doing things and management must create an environment in which these individuals are comfortable taking risks.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4000">
                <a:solidFill>
                  <a:srgbClr val="000066"/>
                </a:solidFill>
              </a:rPr>
              <a:t>9)THEY MUST TOLERATE FAILURES</a:t>
            </a:r>
          </a:p>
        </p:txBody>
      </p:sp>
      <p:sp>
        <p:nvSpPr>
          <p:cNvPr id="93187" name="Rectangle 3"/>
          <p:cNvSpPr>
            <a:spLocks noGrp="1" noChangeArrowheads="1"/>
          </p:cNvSpPr>
          <p:nvPr>
            <p:ph type="body" idx="1"/>
          </p:nvPr>
        </p:nvSpPr>
        <p:spPr/>
        <p:txBody>
          <a:bodyPr/>
          <a:lstStyle/>
          <a:p>
            <a:pPr>
              <a:lnSpc>
                <a:spcPct val="80000"/>
              </a:lnSpc>
            </a:pPr>
            <a:r>
              <a:rPr lang="en-US" sz="2000"/>
              <a:t>They must learn to tolerate failures. To risk trying new things means that </a:t>
            </a:r>
            <a:r>
              <a:rPr lang="en-US" sz="2000">
                <a:solidFill>
                  <a:srgbClr val="000066"/>
                </a:solidFill>
              </a:rPr>
              <a:t>there will be successes and there will be failures</a:t>
            </a:r>
            <a:r>
              <a:rPr lang="en-US" sz="2000"/>
              <a:t>. To punish failures communicates that it is not worth the employee's risk to attempt new things. Only by tolerating failure is an environment created where employees can take risks </a:t>
            </a:r>
          </a:p>
          <a:p>
            <a:pPr>
              <a:lnSpc>
                <a:spcPct val="80000"/>
              </a:lnSpc>
            </a:pPr>
            <a:r>
              <a:rPr lang="en-US" sz="4000">
                <a:solidFill>
                  <a:srgbClr val="000066"/>
                </a:solidFill>
              </a:rPr>
              <a:t>10) </a:t>
            </a:r>
            <a:r>
              <a:rPr lang="en-US" sz="2400">
                <a:solidFill>
                  <a:srgbClr val="000066"/>
                </a:solidFill>
              </a:rPr>
              <a:t>Promote From Within and Invest in Employees </a:t>
            </a:r>
          </a:p>
          <a:p>
            <a:pPr>
              <a:lnSpc>
                <a:spcPct val="80000"/>
              </a:lnSpc>
            </a:pPr>
            <a:r>
              <a:rPr lang="en-US" sz="2000"/>
              <a:t>Promoting employees from within sends a powerful message that the organization's employees are valued. Yet a fine line is walked. New blood and fresh ideas often come from newcomers to the organization. To avoid stagnation of the firm, new ideas and approaches are critical. Yet to improve morale, promoting from within is essential. This communicates that the organization values their employees and invests in their human resources</a:t>
            </a:r>
          </a:p>
          <a:p>
            <a:pPr>
              <a:lnSpc>
                <a:spcPct val="80000"/>
              </a:lnSpc>
              <a:buFont typeface="Wingdings" pitchFamily="2" charset="2"/>
              <a:buNone/>
            </a:pPr>
            <a:endParaRPr lang="en-US" sz="2800">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z="2800">
                <a:solidFill>
                  <a:srgbClr val="000066"/>
                </a:solidFill>
              </a:rPr>
              <a:t>11)Review the recruitment and selection process:</a:t>
            </a:r>
            <a:br>
              <a:rPr lang="en-US" sz="2800">
                <a:solidFill>
                  <a:srgbClr val="000066"/>
                </a:solidFill>
              </a:rPr>
            </a:br>
            <a:endParaRPr lang="en-US" sz="2800">
              <a:solidFill>
                <a:srgbClr val="000066"/>
              </a:solidFill>
            </a:endParaRPr>
          </a:p>
        </p:txBody>
      </p:sp>
      <p:sp>
        <p:nvSpPr>
          <p:cNvPr id="99331" name="Rectangle 3"/>
          <p:cNvSpPr>
            <a:spLocks noGrp="1" noChangeArrowheads="1"/>
          </p:cNvSpPr>
          <p:nvPr>
            <p:ph type="body" idx="1"/>
          </p:nvPr>
        </p:nvSpPr>
        <p:spPr/>
        <p:txBody>
          <a:bodyPr/>
          <a:lstStyle/>
          <a:p>
            <a:pPr>
              <a:lnSpc>
                <a:spcPct val="80000"/>
              </a:lnSpc>
            </a:pPr>
            <a:r>
              <a:rPr lang="en-US" sz="2000"/>
              <a:t>A key element of human resource planning is ensuring that the supply of appropriate employees (with the right skill mix) is on board when needed. This requires a proactive approach whereby the organization anticipates its needs well in advance. It is important to identify the competencies being sought. That is, the criteria upon which selection decisions are to be made should be decided in advance. A firm must identify those skill sets required by employees to be successful. </a:t>
            </a:r>
          </a:p>
          <a:p>
            <a:pPr>
              <a:lnSpc>
                <a:spcPct val="80000"/>
              </a:lnSpc>
            </a:pPr>
            <a:r>
              <a:rPr lang="en-US" sz="2000"/>
              <a:t>Charles O'Reilly suggests that companies should hire for attitude (perhaps even more so than technical skills). That is, the fit of the individual with the values of the organization and the culture of the firm should also be considered when selecting employees. This has been referred to as the person-organization-fit. It is no longer enough to simply consider the person's fit (and technical skill set) with the job. Part of the employee's fit with the organization should focus on the core values and beliefs of the organization. This will increase employees' contributions to the overall success of the organization if they already embrace the core values of the organization prior to their selection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solidFill>
                  <a:srgbClr val="000066"/>
                </a:solidFill>
              </a:rPr>
              <a:t>12)COMMUNICATE MISSION AND VISION</a:t>
            </a:r>
          </a:p>
        </p:txBody>
      </p:sp>
      <p:sp>
        <p:nvSpPr>
          <p:cNvPr id="101379" name="Rectangle 3"/>
          <p:cNvSpPr>
            <a:spLocks noGrp="1" noChangeArrowheads="1"/>
          </p:cNvSpPr>
          <p:nvPr>
            <p:ph type="body" idx="1"/>
          </p:nvPr>
        </p:nvSpPr>
        <p:spPr/>
        <p:txBody>
          <a:bodyPr/>
          <a:lstStyle/>
          <a:p>
            <a:pPr>
              <a:lnSpc>
                <a:spcPct val="80000"/>
              </a:lnSpc>
            </a:pPr>
            <a:r>
              <a:rPr lang="en-US" sz="2000"/>
              <a:t>If employees are expected to contribute to the attainment of the organization's strategic objectives, they must understand what their role is. This can be achieved in part </a:t>
            </a:r>
            <a:r>
              <a:rPr lang="en-US" sz="2000">
                <a:solidFill>
                  <a:srgbClr val="000066"/>
                </a:solidFill>
              </a:rPr>
              <a:t>by clearly communicating the mission and vision statements of the firm</a:t>
            </a:r>
            <a:r>
              <a:rPr lang="en-US" sz="2000"/>
              <a:t>. The old adage is certainly true. If a person does not know where he or she is going, any road will get him or her there. As the mission and vision statements are articulated, organizational members begin to more closely embrace their very meaning on an individual level. These statements provide a road map leading employees down the road to achieve organizational objectives. Employees then identify how they can contribute their unique talents toward the attainment of these goals. </a:t>
            </a:r>
          </a:p>
          <a:p>
            <a:pPr>
              <a:lnSpc>
                <a:spcPct val="80000"/>
              </a:lnSpc>
            </a:pPr>
            <a:r>
              <a:rPr lang="en-US" sz="2000"/>
              <a:t>The mission communicates the identity and purpose of the organization. It provides a statement of who the firm is and what their business is. Only those employees who understand this purpose can contribute to the fullest extent possible. The vision statement provides a picture of the future state of the firm. It should be a stretch to attain. This keeps all the organization's employees pulling in the same direction with a common end point. It is much easier to align human resources with corporate objectives when these employees are familiar with the mission and vision of the firm.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z="4000"/>
              <a:t>13)Use Teams to Achieve Synergy</a:t>
            </a:r>
          </a:p>
        </p:txBody>
      </p:sp>
      <p:sp>
        <p:nvSpPr>
          <p:cNvPr id="95235" name="Rectangle 3"/>
          <p:cNvSpPr>
            <a:spLocks noGrp="1" noChangeArrowheads="1"/>
          </p:cNvSpPr>
          <p:nvPr>
            <p:ph type="body" idx="1"/>
          </p:nvPr>
        </p:nvSpPr>
        <p:spPr/>
        <p:txBody>
          <a:bodyPr/>
          <a:lstStyle/>
          <a:p>
            <a:pPr>
              <a:lnSpc>
                <a:spcPct val="90000"/>
              </a:lnSpc>
              <a:buFont typeface="Wingdings" pitchFamily="2" charset="2"/>
              <a:buNone/>
            </a:pPr>
            <a:endParaRPr lang="en-US" sz="2800"/>
          </a:p>
          <a:p>
            <a:pPr>
              <a:lnSpc>
                <a:spcPct val="90000"/>
              </a:lnSpc>
            </a:pPr>
            <a:r>
              <a:rPr lang="en-US" sz="2800"/>
              <a:t>Synergy can be concisely defined as "two plus two equals five". In other words, the whole is greater than the sum of the parts. So much more can be achieved as people work together. Through the effective use of teams, organizations can often achieve synergy. </a:t>
            </a:r>
          </a:p>
          <a:p>
            <a:pPr>
              <a:lnSpc>
                <a:spcPct val="90000"/>
              </a:lnSpc>
            </a:pPr>
            <a:r>
              <a:rPr lang="en-US" sz="2800"/>
              <a:t>Team goals, however, must be aligned with the organization's strategic objectives. Aligning team objectives with overall corporate objectives ensures that people are working toward the same goal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4000"/>
              <a:t>GROWING IMPORTANCE OF HRM</a:t>
            </a:r>
            <a:br>
              <a:rPr lang="en-US" sz="4000"/>
            </a:br>
            <a:endParaRPr lang="en-US" sz="4000"/>
          </a:p>
        </p:txBody>
      </p:sp>
      <p:sp>
        <p:nvSpPr>
          <p:cNvPr id="39939" name="Rectangle 3"/>
          <p:cNvSpPr>
            <a:spLocks noGrp="1" noChangeArrowheads="1"/>
          </p:cNvSpPr>
          <p:nvPr>
            <p:ph type="body" idx="1"/>
          </p:nvPr>
        </p:nvSpPr>
        <p:spPr/>
        <p:txBody>
          <a:bodyPr/>
          <a:lstStyle/>
          <a:p>
            <a:pPr>
              <a:lnSpc>
                <a:spcPct val="90000"/>
              </a:lnSpc>
              <a:buFont typeface="Wingdings" pitchFamily="2" charset="2"/>
              <a:buNone/>
            </a:pPr>
            <a:r>
              <a:rPr lang="en-US" sz="2800" b="1"/>
              <a:t>DYNAMIC CHANGES IN THE ENVIRONMENT</a:t>
            </a:r>
            <a:r>
              <a:rPr lang="en-US" sz="2800"/>
              <a:t> : </a:t>
            </a:r>
          </a:p>
          <a:p>
            <a:pPr>
              <a:lnSpc>
                <a:spcPct val="90000"/>
              </a:lnSpc>
              <a:buFont typeface="Wingdings" pitchFamily="2" charset="2"/>
              <a:buNone/>
            </a:pPr>
            <a:r>
              <a:rPr lang="en-US" sz="2800"/>
              <a:t> Organisations are increasingly looking at human resources as a unique asset that can provide  sustained competitive advantage. The changes in the business environment with increasing globalisation, changing demographics of the workforce, increased focus on profitability through growth, technological changes, intellectual capital and the never-ending changes that </a:t>
            </a:r>
          </a:p>
          <a:p>
            <a:pPr>
              <a:lnSpc>
                <a:spcPct val="90000"/>
              </a:lnSpc>
              <a:buFont typeface="Wingdings" pitchFamily="2" charset="2"/>
              <a:buNone/>
            </a:pPr>
            <a:r>
              <a:rPr lang="en-US" sz="2800"/>
              <a:t>   organisations are undergoing have led to increased importance of managing human resources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CONCLUSION	</a:t>
            </a:r>
          </a:p>
        </p:txBody>
      </p:sp>
      <p:sp>
        <p:nvSpPr>
          <p:cNvPr id="97283" name="Rectangle 3"/>
          <p:cNvSpPr>
            <a:spLocks noGrp="1" noChangeArrowheads="1"/>
          </p:cNvSpPr>
          <p:nvPr>
            <p:ph type="body" idx="1"/>
          </p:nvPr>
        </p:nvSpPr>
        <p:spPr/>
        <p:txBody>
          <a:bodyPr/>
          <a:lstStyle/>
          <a:p>
            <a:pPr>
              <a:lnSpc>
                <a:spcPct val="80000"/>
              </a:lnSpc>
            </a:pPr>
            <a:r>
              <a:rPr lang="en-US" sz="2400"/>
              <a:t>It is critical that today's organizations align their human resources to better meet strategic objectives. A failure to do so results in wasted time, energy, and resources. Organizations are more likely to achieve this alignment with their corporate objectives when they </a:t>
            </a:r>
          </a:p>
          <a:p>
            <a:pPr>
              <a:lnSpc>
                <a:spcPct val="80000"/>
              </a:lnSpc>
            </a:pPr>
            <a:r>
              <a:rPr lang="en-US" sz="2400"/>
              <a:t>review their recruitment and selection processes for fit, </a:t>
            </a:r>
          </a:p>
          <a:p>
            <a:pPr>
              <a:lnSpc>
                <a:spcPct val="80000"/>
              </a:lnSpc>
            </a:pPr>
            <a:r>
              <a:rPr lang="en-US" sz="2400"/>
              <a:t>communicate the mission and vision statements,</a:t>
            </a:r>
          </a:p>
          <a:p>
            <a:pPr>
              <a:lnSpc>
                <a:spcPct val="80000"/>
              </a:lnSpc>
            </a:pPr>
            <a:r>
              <a:rPr lang="en-US" sz="2400"/>
              <a:t> use joint goal setting, </a:t>
            </a:r>
          </a:p>
          <a:p>
            <a:pPr>
              <a:lnSpc>
                <a:spcPct val="80000"/>
              </a:lnSpc>
            </a:pPr>
            <a:r>
              <a:rPr lang="en-US" sz="2400"/>
              <a:t>design an appropriate reward system, </a:t>
            </a:r>
          </a:p>
          <a:p>
            <a:pPr>
              <a:lnSpc>
                <a:spcPct val="80000"/>
              </a:lnSpc>
            </a:pPr>
            <a:r>
              <a:rPr lang="en-US" sz="2400"/>
              <a:t>empower the workforce,</a:t>
            </a:r>
          </a:p>
          <a:p>
            <a:pPr>
              <a:lnSpc>
                <a:spcPct val="80000"/>
              </a:lnSpc>
            </a:pPr>
            <a:r>
              <a:rPr lang="en-US" sz="2400"/>
              <a:t> promote and develop from within, and </a:t>
            </a:r>
          </a:p>
          <a:p>
            <a:pPr>
              <a:lnSpc>
                <a:spcPct val="80000"/>
              </a:lnSpc>
            </a:pPr>
            <a:r>
              <a:rPr lang="en-US" sz="2400"/>
              <a:t>use teams to achieve synergy.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ISSUES IN HRM</a:t>
            </a:r>
          </a:p>
        </p:txBody>
      </p:sp>
      <p:sp>
        <p:nvSpPr>
          <p:cNvPr id="5123" name="Rectangle 3"/>
          <p:cNvSpPr>
            <a:spLocks noGrp="1" noChangeArrowheads="1"/>
          </p:cNvSpPr>
          <p:nvPr>
            <p:ph type="body" idx="1"/>
          </p:nvPr>
        </p:nvSpPr>
        <p:spPr/>
        <p:txBody>
          <a:bodyPr/>
          <a:lstStyle/>
          <a:p>
            <a:pPr>
              <a:lnSpc>
                <a:spcPct val="80000"/>
              </a:lnSpc>
            </a:pPr>
            <a:r>
              <a:rPr lang="en-US" sz="1400" b="1">
                <a:effectLst/>
              </a:rPr>
              <a:t>HRM v Personnel –’a rose by another</a:t>
            </a:r>
          </a:p>
          <a:p>
            <a:pPr>
              <a:lnSpc>
                <a:spcPct val="80000"/>
              </a:lnSpc>
              <a:buFont typeface="Wingdings" pitchFamily="2" charset="2"/>
              <a:buNone/>
            </a:pPr>
            <a:r>
              <a:rPr lang="en-US" sz="1400" b="1">
                <a:effectLst/>
              </a:rPr>
              <a:t>       name’?</a:t>
            </a:r>
          </a:p>
          <a:p>
            <a:pPr>
              <a:lnSpc>
                <a:spcPct val="80000"/>
              </a:lnSpc>
              <a:buFont typeface="Wingdings" pitchFamily="2" charset="2"/>
              <a:buNone/>
            </a:pPr>
            <a:endParaRPr lang="en-US" sz="1400">
              <a:effectLst/>
            </a:endParaRPr>
          </a:p>
          <a:p>
            <a:pPr>
              <a:lnSpc>
                <a:spcPct val="80000"/>
              </a:lnSpc>
            </a:pPr>
            <a:r>
              <a:rPr lang="en-US" sz="1400">
                <a:effectLst/>
              </a:rPr>
              <a:t>– </a:t>
            </a:r>
            <a:r>
              <a:rPr lang="en-US" sz="1400">
                <a:solidFill>
                  <a:schemeClr val="tx2"/>
                </a:solidFill>
                <a:effectLst/>
              </a:rPr>
              <a:t>From welfare to Business Focus</a:t>
            </a:r>
          </a:p>
          <a:p>
            <a:pPr>
              <a:lnSpc>
                <a:spcPct val="80000"/>
              </a:lnSpc>
            </a:pPr>
            <a:r>
              <a:rPr lang="en-US" sz="1400">
                <a:solidFill>
                  <a:schemeClr val="tx2"/>
                </a:solidFill>
                <a:effectLst/>
              </a:rPr>
              <a:t>– Administration to Strategy</a:t>
            </a:r>
          </a:p>
          <a:p>
            <a:pPr>
              <a:lnSpc>
                <a:spcPct val="80000"/>
              </a:lnSpc>
            </a:pPr>
            <a:r>
              <a:rPr lang="en-US" sz="1400">
                <a:solidFill>
                  <a:schemeClr val="tx2"/>
                </a:solidFill>
                <a:effectLst/>
              </a:rPr>
              <a:t>– Industrial/employment relations in context of collective bargaining and representation to</a:t>
            </a:r>
          </a:p>
          <a:p>
            <a:pPr>
              <a:lnSpc>
                <a:spcPct val="80000"/>
              </a:lnSpc>
              <a:buFont typeface="Wingdings" pitchFamily="2" charset="2"/>
              <a:buNone/>
            </a:pPr>
            <a:r>
              <a:rPr lang="en-US" sz="1400">
                <a:solidFill>
                  <a:schemeClr val="tx2"/>
                </a:solidFill>
                <a:effectLst/>
              </a:rPr>
              <a:t>           individualised employment relationship</a:t>
            </a:r>
            <a:r>
              <a:rPr lang="en-US" sz="1400"/>
              <a:t>     </a:t>
            </a:r>
          </a:p>
          <a:p>
            <a:pPr>
              <a:lnSpc>
                <a:spcPct val="80000"/>
              </a:lnSpc>
              <a:buFont typeface="Wingdings" pitchFamily="2" charset="2"/>
              <a:buNone/>
            </a:pPr>
            <a:r>
              <a:rPr lang="en-US" sz="1400"/>
              <a:t>Human Resource Management is the organizational function that deals with issues related to people such as :</a:t>
            </a:r>
          </a:p>
          <a:p>
            <a:pPr>
              <a:lnSpc>
                <a:spcPct val="80000"/>
              </a:lnSpc>
            </a:pPr>
            <a:r>
              <a:rPr lang="en-US" sz="1400"/>
              <a:t>compensation,</a:t>
            </a:r>
          </a:p>
          <a:p>
            <a:pPr>
              <a:lnSpc>
                <a:spcPct val="80000"/>
              </a:lnSpc>
            </a:pPr>
            <a:r>
              <a:rPr lang="en-US" sz="1400"/>
              <a:t> hiring,</a:t>
            </a:r>
          </a:p>
          <a:p>
            <a:pPr>
              <a:lnSpc>
                <a:spcPct val="80000"/>
              </a:lnSpc>
            </a:pPr>
            <a:r>
              <a:rPr lang="en-US" sz="1400"/>
              <a:t> performance management, </a:t>
            </a:r>
          </a:p>
          <a:p>
            <a:pPr>
              <a:lnSpc>
                <a:spcPct val="80000"/>
              </a:lnSpc>
            </a:pPr>
            <a:r>
              <a:rPr lang="en-US" sz="1400"/>
              <a:t> organization development, </a:t>
            </a:r>
          </a:p>
          <a:p>
            <a:pPr>
              <a:lnSpc>
                <a:spcPct val="80000"/>
              </a:lnSpc>
            </a:pPr>
            <a:r>
              <a:rPr lang="en-US" sz="1400"/>
              <a:t> safety, </a:t>
            </a:r>
          </a:p>
          <a:p>
            <a:pPr>
              <a:lnSpc>
                <a:spcPct val="80000"/>
              </a:lnSpc>
            </a:pPr>
            <a:r>
              <a:rPr lang="en-US" sz="1400"/>
              <a:t> wellness,</a:t>
            </a:r>
          </a:p>
          <a:p>
            <a:pPr>
              <a:lnSpc>
                <a:spcPct val="80000"/>
              </a:lnSpc>
            </a:pPr>
            <a:r>
              <a:rPr lang="en-US" sz="1400"/>
              <a:t> benefits,</a:t>
            </a:r>
          </a:p>
          <a:p>
            <a:pPr>
              <a:lnSpc>
                <a:spcPct val="80000"/>
              </a:lnSpc>
            </a:pPr>
            <a:r>
              <a:rPr lang="en-US" sz="1400"/>
              <a:t> employee motivation,</a:t>
            </a:r>
          </a:p>
          <a:p>
            <a:pPr>
              <a:lnSpc>
                <a:spcPct val="80000"/>
              </a:lnSpc>
            </a:pPr>
            <a:r>
              <a:rPr lang="en-US" sz="1400"/>
              <a:t> communication, </a:t>
            </a:r>
          </a:p>
          <a:p>
            <a:pPr>
              <a:lnSpc>
                <a:spcPct val="80000"/>
              </a:lnSpc>
            </a:pPr>
            <a:r>
              <a:rPr lang="en-US" sz="1400"/>
              <a:t> administration, </a:t>
            </a:r>
          </a:p>
          <a:p>
            <a:pPr>
              <a:lnSpc>
                <a:spcPct val="80000"/>
              </a:lnSpc>
            </a:pPr>
            <a:r>
              <a:rPr lang="en-US" sz="1400"/>
              <a:t>  training</a:t>
            </a:r>
          </a:p>
          <a:p>
            <a:pPr>
              <a:lnSpc>
                <a:spcPct val="80000"/>
              </a:lnSpc>
            </a:pPr>
            <a:r>
              <a:rPr lang="en-US" sz="1400"/>
              <a:t> strategy.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b="0"/>
              <a:t>Overview</a:t>
            </a:r>
            <a:br>
              <a:rPr lang="en-US" sz="4000" b="0"/>
            </a:br>
            <a:endParaRPr lang="en-US" sz="4000" b="0"/>
          </a:p>
        </p:txBody>
      </p:sp>
      <p:sp>
        <p:nvSpPr>
          <p:cNvPr id="12291" name="Rectangle 3"/>
          <p:cNvSpPr>
            <a:spLocks noGrp="1" noChangeArrowheads="1"/>
          </p:cNvSpPr>
          <p:nvPr>
            <p:ph type="body" idx="1"/>
          </p:nvPr>
        </p:nvSpPr>
        <p:spPr/>
        <p:txBody>
          <a:bodyPr/>
          <a:lstStyle/>
          <a:p>
            <a:pPr>
              <a:lnSpc>
                <a:spcPct val="80000"/>
              </a:lnSpc>
            </a:pPr>
            <a:r>
              <a:rPr lang="en-US" sz="1600" b="1"/>
              <a:t>The world of human resource management is changing more rapidly than we can imagine. Constant environmental changes mean that human resource managers face constant challenges. They must respond by taking advantage of gradual yet profound changes in the nature of the field, current practices, and overall human resource management policies, mission and vision </a:t>
            </a:r>
            <a:br>
              <a:rPr lang="en-US" sz="1600" b="1"/>
            </a:br>
            <a:endParaRPr lang="en-US" sz="1600" b="1"/>
          </a:p>
          <a:p>
            <a:pPr>
              <a:lnSpc>
                <a:spcPct val="80000"/>
              </a:lnSpc>
            </a:pPr>
            <a:r>
              <a:rPr lang="en-US" sz="1600" b="1"/>
              <a:t>The human resource departments of corporations and governmental organizations are growing in both importance and size, In recent years, they have often played an increasingly important role due to </a:t>
            </a:r>
            <a:r>
              <a:rPr lang="en-US" sz="1600" b="1">
                <a:solidFill>
                  <a:schemeClr val="tx2"/>
                </a:solidFill>
              </a:rPr>
              <a:t>court decisions and laws related to such employee rights issues as equal employment, drug testing, AIDS in the workplace, and unjust dismissal</a:t>
            </a:r>
            <a:r>
              <a:rPr lang="en-US" sz="1600" b="1"/>
              <a:t>. These responsibilities have been added to the traditional ones of recruiting, selecting, training, and evaluating personnel, and administering compensation and benefit programs. These changes in nature of HRM is because of dynamic</a:t>
            </a:r>
          </a:p>
          <a:p>
            <a:pPr>
              <a:lnSpc>
                <a:spcPct val="80000"/>
              </a:lnSpc>
              <a:buFont typeface="Wingdings" pitchFamily="2" charset="2"/>
              <a:buNone/>
            </a:pPr>
            <a:r>
              <a:rPr lang="en-US" sz="1600" b="1">
                <a:effectLst/>
              </a:rPr>
              <a:t>       Business/Corporate Environment  like:</a:t>
            </a:r>
          </a:p>
          <a:p>
            <a:pPr>
              <a:lnSpc>
                <a:spcPct val="80000"/>
              </a:lnSpc>
            </a:pPr>
            <a:r>
              <a:rPr lang="en-US" sz="1600" b="1">
                <a:effectLst/>
              </a:rPr>
              <a:t>External Context</a:t>
            </a:r>
          </a:p>
          <a:p>
            <a:pPr>
              <a:lnSpc>
                <a:spcPct val="80000"/>
              </a:lnSpc>
            </a:pPr>
            <a:r>
              <a:rPr lang="en-US" sz="1600" b="1">
                <a:effectLst/>
              </a:rPr>
              <a:t>􀁺Political</a:t>
            </a:r>
          </a:p>
          <a:p>
            <a:pPr>
              <a:lnSpc>
                <a:spcPct val="80000"/>
              </a:lnSpc>
            </a:pPr>
            <a:r>
              <a:rPr lang="en-US" sz="1600" b="1">
                <a:effectLst/>
              </a:rPr>
              <a:t>􀁺Economy</a:t>
            </a:r>
          </a:p>
          <a:p>
            <a:pPr>
              <a:lnSpc>
                <a:spcPct val="80000"/>
              </a:lnSpc>
            </a:pPr>
            <a:r>
              <a:rPr lang="en-US" sz="1600" b="1">
                <a:effectLst/>
              </a:rPr>
              <a:t>􀁺Social</a:t>
            </a:r>
          </a:p>
          <a:p>
            <a:pPr>
              <a:lnSpc>
                <a:spcPct val="80000"/>
              </a:lnSpc>
            </a:pPr>
            <a:r>
              <a:rPr lang="en-US" sz="1600" b="1">
                <a:effectLst/>
              </a:rPr>
              <a:t>􀁺Technological</a:t>
            </a:r>
            <a:r>
              <a:rPr lang="en-US" sz="1600" b="1"/>
              <a:t> </a:t>
            </a:r>
          </a:p>
          <a:p>
            <a:pPr>
              <a:lnSpc>
                <a:spcPct val="80000"/>
              </a:lnSpc>
            </a:pPr>
            <a:r>
              <a:rPr lang="en-US" sz="1600" b="1"/>
              <a:t>This is now a </a:t>
            </a:r>
            <a:r>
              <a:rPr lang="en-US" sz="1600" b="1">
                <a:effectLst/>
              </a:rPr>
              <a:t>Multi-disciplinary field involving</a:t>
            </a:r>
          </a:p>
          <a:p>
            <a:pPr>
              <a:lnSpc>
                <a:spcPct val="80000"/>
              </a:lnSpc>
            </a:pPr>
            <a:r>
              <a:rPr lang="en-US" sz="1600" b="1">
                <a:effectLst/>
              </a:rPr>
              <a:t>– Psychology</a:t>
            </a:r>
          </a:p>
          <a:p>
            <a:pPr>
              <a:lnSpc>
                <a:spcPct val="80000"/>
              </a:lnSpc>
            </a:pPr>
            <a:r>
              <a:rPr lang="en-US" sz="1600" b="1">
                <a:effectLst/>
              </a:rPr>
              <a:t>– Sociology</a:t>
            </a:r>
          </a:p>
          <a:p>
            <a:pPr>
              <a:lnSpc>
                <a:spcPct val="80000"/>
              </a:lnSpc>
            </a:pPr>
            <a:r>
              <a:rPr lang="en-US" sz="1600" b="1">
                <a:effectLst/>
              </a:rPr>
              <a:t>– economics</a:t>
            </a:r>
          </a:p>
          <a:p>
            <a:pPr>
              <a:lnSpc>
                <a:spcPct val="80000"/>
              </a:lnSpc>
            </a:pPr>
            <a:endParaRPr lang="en-US" sz="1600" b="1">
              <a:effectLs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4000">
                <a:effectLst/>
              </a:rPr>
              <a:t>FUNCTIONS OF HRM</a:t>
            </a:r>
            <a:br>
              <a:rPr lang="en-US" sz="4000">
                <a:effectLst/>
              </a:rPr>
            </a:br>
            <a:endParaRPr lang="en-US" sz="4000">
              <a:effectLst/>
            </a:endParaRPr>
          </a:p>
        </p:txBody>
      </p:sp>
      <p:sp>
        <p:nvSpPr>
          <p:cNvPr id="14339" name="Rectangle 3"/>
          <p:cNvSpPr>
            <a:spLocks noGrp="1" noChangeArrowheads="1"/>
          </p:cNvSpPr>
          <p:nvPr>
            <p:ph type="body" idx="1"/>
          </p:nvPr>
        </p:nvSpPr>
        <p:spPr/>
        <p:txBody>
          <a:bodyPr/>
          <a:lstStyle/>
          <a:p>
            <a:pPr>
              <a:lnSpc>
                <a:spcPct val="80000"/>
              </a:lnSpc>
              <a:buFont typeface="Wingdings" pitchFamily="2" charset="2"/>
              <a:buNone/>
            </a:pPr>
            <a:r>
              <a:rPr lang="en-US" sz="1800" b="1">
                <a:effectLst/>
              </a:rPr>
              <a:t>KEY LEVERS</a:t>
            </a:r>
          </a:p>
          <a:p>
            <a:pPr>
              <a:lnSpc>
                <a:spcPct val="80000"/>
              </a:lnSpc>
              <a:buFont typeface="Wingdings" pitchFamily="2" charset="2"/>
              <a:buNone/>
            </a:pPr>
            <a:r>
              <a:rPr lang="en-US" sz="1800" b="1">
                <a:effectLst/>
              </a:rPr>
              <a:t>Dimension                                                          HRM</a:t>
            </a:r>
          </a:p>
          <a:p>
            <a:pPr>
              <a:lnSpc>
                <a:spcPct val="80000"/>
              </a:lnSpc>
            </a:pPr>
            <a:endParaRPr lang="en-US" sz="1800">
              <a:effectLst/>
            </a:endParaRPr>
          </a:p>
          <a:p>
            <a:pPr>
              <a:lnSpc>
                <a:spcPct val="80000"/>
              </a:lnSpc>
            </a:pPr>
            <a:r>
              <a:rPr lang="en-US" sz="1800">
                <a:effectLst/>
              </a:rPr>
              <a:t>Foci of attention for interventions  :            Wide-ranging cultural, structural</a:t>
            </a:r>
          </a:p>
          <a:p>
            <a:pPr>
              <a:lnSpc>
                <a:spcPct val="80000"/>
              </a:lnSpc>
              <a:buFont typeface="Wingdings" pitchFamily="2" charset="2"/>
              <a:buNone/>
            </a:pPr>
            <a:r>
              <a:rPr lang="en-US" sz="1800">
                <a:effectLst/>
              </a:rPr>
              <a:t>                                                                            and personnel strategies</a:t>
            </a:r>
          </a:p>
          <a:p>
            <a:pPr>
              <a:lnSpc>
                <a:spcPct val="80000"/>
              </a:lnSpc>
            </a:pPr>
            <a:r>
              <a:rPr lang="en-US" sz="1800">
                <a:effectLst/>
              </a:rPr>
              <a:t>SELECTION:                                  :             Integrated, key task</a:t>
            </a:r>
          </a:p>
          <a:p>
            <a:pPr>
              <a:lnSpc>
                <a:spcPct val="80000"/>
              </a:lnSpc>
            </a:pPr>
            <a:r>
              <a:rPr lang="en-US" sz="1800">
                <a:effectLst/>
              </a:rPr>
              <a:t>PAY:                                                :             Performance-related; few if any grades</a:t>
            </a:r>
          </a:p>
          <a:p>
            <a:pPr>
              <a:lnSpc>
                <a:spcPct val="80000"/>
              </a:lnSpc>
            </a:pPr>
            <a:r>
              <a:rPr lang="en-US" sz="1800">
                <a:effectLst/>
              </a:rPr>
              <a:t>CONDITIONS:                                :            Harmonisation</a:t>
            </a:r>
          </a:p>
          <a:p>
            <a:pPr>
              <a:lnSpc>
                <a:spcPct val="80000"/>
              </a:lnSpc>
            </a:pPr>
            <a:r>
              <a:rPr lang="en-US" sz="1800">
                <a:effectLst/>
              </a:rPr>
              <a:t>LABOUR-MANAGEMENT:          :            Towards individual contracts</a:t>
            </a:r>
          </a:p>
          <a:p>
            <a:pPr>
              <a:lnSpc>
                <a:spcPct val="80000"/>
              </a:lnSpc>
            </a:pPr>
            <a:r>
              <a:rPr lang="en-US" sz="1800">
                <a:effectLst/>
              </a:rPr>
              <a:t>Thrust of relations with stewards:    :            Marginalised (with exception of some</a:t>
            </a:r>
          </a:p>
          <a:p>
            <a:pPr>
              <a:lnSpc>
                <a:spcPct val="80000"/>
              </a:lnSpc>
              <a:buFont typeface="Wingdings" pitchFamily="2" charset="2"/>
              <a:buNone/>
            </a:pPr>
            <a:r>
              <a:rPr lang="en-US" sz="1800">
                <a:effectLst/>
              </a:rPr>
              <a:t>                                                                              bargaining for change models) </a:t>
            </a:r>
          </a:p>
          <a:p>
            <a:pPr>
              <a:lnSpc>
                <a:spcPct val="80000"/>
              </a:lnSpc>
            </a:pPr>
            <a:r>
              <a:rPr lang="en-US" sz="1800">
                <a:effectLst/>
              </a:rPr>
              <a:t>COMMUNICATION                       :             Increased flow/direct</a:t>
            </a:r>
          </a:p>
          <a:p>
            <a:pPr>
              <a:lnSpc>
                <a:spcPct val="80000"/>
              </a:lnSpc>
            </a:pPr>
            <a:r>
              <a:rPr lang="en-US" sz="1800">
                <a:effectLst/>
              </a:rPr>
              <a:t>JOB DESIGN                                   :            Teamwork</a:t>
            </a:r>
          </a:p>
          <a:p>
            <a:pPr>
              <a:lnSpc>
                <a:spcPct val="80000"/>
              </a:lnSpc>
            </a:pPr>
            <a:r>
              <a:rPr lang="en-US" sz="1800">
                <a:effectLst/>
              </a:rPr>
              <a:t>CONFLICT HANDLING                :             Manage climate and culture</a:t>
            </a:r>
          </a:p>
          <a:p>
            <a:pPr>
              <a:lnSpc>
                <a:spcPct val="80000"/>
              </a:lnSpc>
            </a:pPr>
            <a:r>
              <a:rPr lang="en-US" sz="1800">
                <a:effectLst/>
              </a:rPr>
              <a:t>TRAINING AND DEVELOPMENT:           Learning companies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000">
                <a:effectLst/>
              </a:rPr>
              <a:t>HRD programs in high performing</a:t>
            </a:r>
            <a:br>
              <a:rPr lang="en-US" sz="4000">
                <a:effectLst/>
              </a:rPr>
            </a:br>
            <a:r>
              <a:rPr lang="en-US" sz="4000">
                <a:effectLst/>
              </a:rPr>
              <a:t>organizations typically are:</a:t>
            </a:r>
            <a:br>
              <a:rPr lang="en-US" sz="4000">
                <a:effectLst/>
              </a:rPr>
            </a:br>
            <a:endParaRPr lang="en-US" sz="4000">
              <a:effectLst/>
            </a:endParaRPr>
          </a:p>
        </p:txBody>
      </p:sp>
      <p:sp>
        <p:nvSpPr>
          <p:cNvPr id="16387" name="Rectangle 3"/>
          <p:cNvSpPr>
            <a:spLocks noGrp="1" noChangeArrowheads="1"/>
          </p:cNvSpPr>
          <p:nvPr>
            <p:ph type="body" idx="1"/>
          </p:nvPr>
        </p:nvSpPr>
        <p:spPr/>
        <p:txBody>
          <a:bodyPr/>
          <a:lstStyle/>
          <a:p>
            <a:pPr>
              <a:lnSpc>
                <a:spcPct val="80000"/>
              </a:lnSpc>
            </a:pPr>
            <a:r>
              <a:rPr lang="en-US" sz="2400">
                <a:effectLst/>
              </a:rPr>
              <a:t>1. supported by top leadership</a:t>
            </a:r>
          </a:p>
          <a:p>
            <a:pPr>
              <a:lnSpc>
                <a:spcPct val="80000"/>
              </a:lnSpc>
            </a:pPr>
            <a:r>
              <a:rPr lang="en-US" sz="2400">
                <a:effectLst/>
              </a:rPr>
              <a:t>2. performance based</a:t>
            </a:r>
          </a:p>
          <a:p>
            <a:pPr>
              <a:lnSpc>
                <a:spcPct val="80000"/>
              </a:lnSpc>
            </a:pPr>
            <a:r>
              <a:rPr lang="en-US" sz="2400">
                <a:effectLst/>
              </a:rPr>
              <a:t>3. integrated with strategic planning</a:t>
            </a:r>
          </a:p>
          <a:p>
            <a:pPr>
              <a:lnSpc>
                <a:spcPct val="80000"/>
              </a:lnSpc>
            </a:pPr>
            <a:r>
              <a:rPr lang="en-US" sz="2400">
                <a:effectLst/>
              </a:rPr>
              <a:t>4. competency based and organizationally tailored</a:t>
            </a:r>
          </a:p>
          <a:p>
            <a:pPr>
              <a:lnSpc>
                <a:spcPct val="80000"/>
              </a:lnSpc>
            </a:pPr>
            <a:r>
              <a:rPr lang="en-US" sz="2400">
                <a:effectLst/>
              </a:rPr>
              <a:t>5. driven by multi-level needs assessment</a:t>
            </a:r>
          </a:p>
          <a:p>
            <a:pPr>
              <a:lnSpc>
                <a:spcPct val="80000"/>
              </a:lnSpc>
            </a:pPr>
            <a:r>
              <a:rPr lang="en-US" sz="2400">
                <a:effectLst/>
              </a:rPr>
              <a:t>6. focused on long-term investment</a:t>
            </a:r>
          </a:p>
          <a:p>
            <a:pPr>
              <a:lnSpc>
                <a:spcPct val="80000"/>
              </a:lnSpc>
            </a:pPr>
            <a:r>
              <a:rPr lang="en-US" sz="2400">
                <a:effectLst/>
              </a:rPr>
              <a:t>7. based on continuous learning experiences for all employees</a:t>
            </a:r>
          </a:p>
          <a:p>
            <a:pPr>
              <a:lnSpc>
                <a:spcPct val="80000"/>
              </a:lnSpc>
            </a:pPr>
            <a:r>
              <a:rPr lang="en-US" sz="2400">
                <a:effectLst/>
              </a:rPr>
              <a:t>8. innovative in the use of technology and delivery methods</a:t>
            </a:r>
          </a:p>
          <a:p>
            <a:pPr>
              <a:lnSpc>
                <a:spcPct val="80000"/>
              </a:lnSpc>
            </a:pPr>
            <a:r>
              <a:rPr lang="en-US" sz="2400">
                <a:effectLst/>
              </a:rPr>
              <a:t>9. comprehensively evaluated</a:t>
            </a:r>
          </a:p>
          <a:p>
            <a:pPr>
              <a:lnSpc>
                <a:spcPct val="80000"/>
              </a:lnSpc>
              <a:buFont typeface="Wingdings" pitchFamily="2" charset="2"/>
              <a:buNone/>
            </a:pPr>
            <a:r>
              <a:rPr lang="en-US" sz="2400">
                <a:effectLst/>
              </a:rPr>
              <a:t>    Adopting these practices requires top administration and agency leadership, as well as some government-wide policy changes.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r>
              <a:rPr lang="en-US" b="0">
                <a:solidFill>
                  <a:schemeClr val="tx1"/>
                </a:solidFill>
                <a:effectLst/>
              </a:rPr>
              <a:t>FUNCTIONS OF HRM</a:t>
            </a:r>
          </a:p>
        </p:txBody>
      </p:sp>
      <p:graphicFrame>
        <p:nvGraphicFramePr>
          <p:cNvPr id="20487" name="Diagram 7"/>
          <p:cNvGraphicFramePr>
            <a:graphicFrameLocks/>
          </p:cNvGraphicFramePr>
          <p:nvPr>
            <p:ph type="dgm" idx="1"/>
          </p:nvPr>
        </p:nvGraphicFramePr>
        <p:xfrm>
          <a:off x="457200" y="1617663"/>
          <a:ext cx="8229600" cy="4495800"/>
        </p:xfrm>
        <a:graphic>
          <a:graphicData uri="http://schemas.openxmlformats.org/drawingml/2006/compatibility">
            <com:legacyDrawing xmlns:com="http://schemas.openxmlformats.org/drawingml/2006/compatibility" spid="_x0000_s1026"/>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1.MANPOWER PLANNING</a:t>
            </a:r>
          </a:p>
        </p:txBody>
      </p:sp>
      <p:sp>
        <p:nvSpPr>
          <p:cNvPr id="23555" name="Rectangle 3"/>
          <p:cNvSpPr>
            <a:spLocks noGrp="1" noChangeArrowheads="1"/>
          </p:cNvSpPr>
          <p:nvPr>
            <p:ph type="body" idx="1"/>
          </p:nvPr>
        </p:nvSpPr>
        <p:spPr/>
        <p:txBody>
          <a:bodyPr/>
          <a:lstStyle/>
          <a:p>
            <a:pPr>
              <a:lnSpc>
                <a:spcPct val="80000"/>
              </a:lnSpc>
              <a:buFont typeface="Wingdings" pitchFamily="2" charset="2"/>
              <a:buNone/>
            </a:pPr>
            <a:r>
              <a:rPr lang="en-US" sz="1600"/>
              <a:t> </a:t>
            </a:r>
            <a:r>
              <a:rPr lang="en-US" sz="1600" b="1"/>
              <a:t> The penalties for not being correctly staffed are costly</a:t>
            </a:r>
            <a:r>
              <a:rPr lang="en-US" sz="1600"/>
              <a:t>. </a:t>
            </a:r>
          </a:p>
          <a:p>
            <a:pPr>
              <a:lnSpc>
                <a:spcPct val="80000"/>
              </a:lnSpc>
            </a:pPr>
            <a:r>
              <a:rPr lang="en-US" sz="1600"/>
              <a:t>Understaffing loses the business economies of scale and specialization, orders, customers and profits. </a:t>
            </a:r>
          </a:p>
          <a:p>
            <a:pPr>
              <a:lnSpc>
                <a:spcPct val="80000"/>
              </a:lnSpc>
            </a:pPr>
            <a:r>
              <a:rPr lang="en-US" sz="1600"/>
              <a:t>Overstaffing is wasteful and expensive, if sustained, and it is costly to eliminate because of modern legislation in respect of redundancy payments, consultation, minimum periods of notice, etc. Very importantly, overstaffing reduces the competitive efficiency of the business</a:t>
            </a:r>
          </a:p>
          <a:p>
            <a:pPr>
              <a:lnSpc>
                <a:spcPct val="80000"/>
              </a:lnSpc>
              <a:buFont typeface="Wingdings" pitchFamily="2" charset="2"/>
              <a:buNone/>
            </a:pPr>
            <a:r>
              <a:rPr lang="en-US" sz="1600" b="1"/>
              <a:t>Future staffing needs will derive from</a:t>
            </a:r>
            <a:r>
              <a:rPr lang="en-US" sz="1600"/>
              <a:t>: </a:t>
            </a:r>
          </a:p>
          <a:p>
            <a:pPr>
              <a:lnSpc>
                <a:spcPct val="80000"/>
              </a:lnSpc>
            </a:pPr>
            <a:r>
              <a:rPr lang="en-US" sz="1600"/>
              <a:t>Sales and production forecasts </a:t>
            </a:r>
          </a:p>
          <a:p>
            <a:pPr>
              <a:lnSpc>
                <a:spcPct val="80000"/>
              </a:lnSpc>
            </a:pPr>
            <a:r>
              <a:rPr lang="en-US" sz="1600"/>
              <a:t>The effects of technological change on task needs </a:t>
            </a:r>
          </a:p>
          <a:p>
            <a:pPr>
              <a:lnSpc>
                <a:spcPct val="80000"/>
              </a:lnSpc>
            </a:pPr>
            <a:r>
              <a:rPr lang="en-US" sz="1600"/>
              <a:t>Variations in the efficiency, productivity, flexibility of labor as a result of training, work study, organizational change, new motivations, etc. </a:t>
            </a:r>
          </a:p>
          <a:p>
            <a:pPr>
              <a:lnSpc>
                <a:spcPct val="80000"/>
              </a:lnSpc>
            </a:pPr>
            <a:r>
              <a:rPr lang="en-US" sz="1600"/>
              <a:t>Changes in employment practices (e.g. use of subcontractors or agency staffs, hiving-off tasks, buying in, substitution, etc.) </a:t>
            </a:r>
          </a:p>
          <a:p>
            <a:pPr>
              <a:lnSpc>
                <a:spcPct val="80000"/>
              </a:lnSpc>
            </a:pPr>
            <a:r>
              <a:rPr lang="en-US" sz="1600"/>
              <a:t>Variations, which respond to new legislation, e.g. payroll taxes or their abolition, new health and safety requirements </a:t>
            </a:r>
          </a:p>
          <a:p>
            <a:pPr>
              <a:lnSpc>
                <a:spcPct val="80000"/>
              </a:lnSpc>
            </a:pPr>
            <a:r>
              <a:rPr lang="en-US" sz="1600"/>
              <a:t>Changes in Government policies (investment incentives, regional or trade grants, etc </a:t>
            </a:r>
          </a:p>
          <a:p>
            <a:pPr>
              <a:lnSpc>
                <a:spcPct val="80000"/>
              </a:lnSpc>
            </a:pPr>
            <a:endParaRPr lang="en-US" sz="1600"/>
          </a:p>
          <a:p>
            <a:pPr>
              <a:lnSpc>
                <a:spcPct val="80000"/>
              </a:lnSpc>
            </a:pPr>
            <a:endParaRPr lang="en-US" sz="160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4090</Words>
  <Application>Microsoft Office PowerPoint</Application>
  <PresentationFormat>On-screen Show (4:3)</PresentationFormat>
  <Paragraphs>252</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HUMAN RESOURCE</vt:lpstr>
      <vt:lpstr>GROWING IMPORTANCE OF HRM </vt:lpstr>
      <vt:lpstr>ISSUES IN HRM</vt:lpstr>
      <vt:lpstr>Overview </vt:lpstr>
      <vt:lpstr>FUNCTIONS OF HRM </vt:lpstr>
      <vt:lpstr>HRD programs in high performing organizations typically are: </vt:lpstr>
      <vt:lpstr>FUNCTIONS OF HRM</vt:lpstr>
      <vt:lpstr>1.MANPOWER PLANNING</vt:lpstr>
      <vt:lpstr>2. Recruitment and selection of employees </vt:lpstr>
      <vt:lpstr>3: Employee motivation  </vt:lpstr>
      <vt:lpstr>4:Employee evaluation:</vt:lpstr>
      <vt:lpstr>5:Industrial relations</vt:lpstr>
      <vt:lpstr>6: Provision of employee services  </vt:lpstr>
      <vt:lpstr>7: Employee education, training and development</vt:lpstr>
      <vt:lpstr>CHANGING PARADIGMS OF GROWTH</vt:lpstr>
      <vt:lpstr>GLOBAL VOICE OF CHANGE IN HR PRACTICES</vt:lpstr>
      <vt:lpstr>HRM PRACTICES IN THE NEW MILLENNIUM</vt:lpstr>
      <vt:lpstr>2.HUMAN RESOURCE SHOULD BE A STRATEGY PARTNER</vt:lpstr>
      <vt:lpstr>3)HR ACCOUNTABILITY SHOULD BE FIXED TO  ENSURE EMPLOYEE COMMITTMENT</vt:lpstr>
      <vt:lpstr>4) THE NEW HR MUST BECOME A CHANGE AGENT</vt:lpstr>
      <vt:lpstr>5)INVESTING IN NEW HR PRACTICES:</vt:lpstr>
      <vt:lpstr>6)CHANGE IN EMPLOYMENT PRACTICES</vt:lpstr>
      <vt:lpstr>7)BENCHMARKING,TOOL MUST BE MASTERED BY HR PROFESIONALS</vt:lpstr>
      <vt:lpstr>8)Aligning Human Resources to Better Meet Strategic Objectives  </vt:lpstr>
      <vt:lpstr>9)THEY MUST TOLERATE FAILURES</vt:lpstr>
      <vt:lpstr>11)Review the recruitment and selection process: </vt:lpstr>
      <vt:lpstr>12)COMMUNICATE MISSION AND VISION</vt:lpstr>
      <vt:lpstr>13)Use Teams to Achieve Synergy</vt:lpstr>
      <vt:lpstr>CONCLUSION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rrs</cp:lastModifiedBy>
  <cp:revision>1</cp:revision>
  <dcterms:created xsi:type="dcterms:W3CDTF">2006-08-16T00:00:00Z</dcterms:created>
  <dcterms:modified xsi:type="dcterms:W3CDTF">2011-09-13T11:16:18Z</dcterms:modified>
</cp:coreProperties>
</file>