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90916D-6A5D-4A81-A34E-BEBB0C53F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F5F4DB9-1E9E-403E-9337-5E89B56E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481713" cy="1126283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Final project</a:t>
            </a:r>
          </a:p>
          <a:p>
            <a:pPr algn="r"/>
            <a:r>
              <a:rPr lang="en-US" sz="1400" b="1" dirty="0">
                <a:solidFill>
                  <a:srgbClr val="0070C0"/>
                </a:solidFill>
              </a:rPr>
              <a:t>Kim Bang Le- 986999</a:t>
            </a:r>
          </a:p>
        </p:txBody>
      </p:sp>
    </p:spTree>
    <p:extLst>
      <p:ext uri="{BB962C8B-B14F-4D97-AF65-F5344CB8AC3E}">
        <p14:creationId xmlns:p14="http://schemas.microsoft.com/office/powerpoint/2010/main" val="70977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0F873-D1CD-4BAE-B52F-BAEB423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43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50B8F8-1DE7-469F-ACF8-C3298862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5545"/>
            <a:ext cx="8915400" cy="4445677"/>
          </a:xfrm>
        </p:spPr>
        <p:txBody>
          <a:bodyPr/>
          <a:lstStyle/>
          <a:p>
            <a:r>
              <a:rPr lang="en-US" dirty="0"/>
              <a:t>Start Kafka server and test Kafka with Kafka producer and consumer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58BD718-91E9-4774-8A9A-F0972188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22" y="1981303"/>
            <a:ext cx="8091675" cy="45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0F873-D1CD-4BAE-B52F-BAEB423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435"/>
          </a:xfrm>
        </p:spPr>
        <p:txBody>
          <a:bodyPr/>
          <a:lstStyle/>
          <a:p>
            <a:pPr algn="ctr"/>
            <a:r>
              <a:rPr lang="en-US" dirty="0"/>
              <a:t>Demo (cont.)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50B8F8-1DE7-469F-ACF8-C3298862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759"/>
            <a:ext cx="8915400" cy="4583463"/>
          </a:xfrm>
        </p:spPr>
        <p:txBody>
          <a:bodyPr/>
          <a:lstStyle/>
          <a:p>
            <a:r>
              <a:rPr lang="en-US" dirty="0"/>
              <a:t>Start Consumer application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DD22AF4-FAB5-48F2-966D-4B702EEE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38" y="1700079"/>
            <a:ext cx="8741674" cy="4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4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0F873-D1CD-4BAE-B52F-BAEB423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435"/>
          </a:xfrm>
        </p:spPr>
        <p:txBody>
          <a:bodyPr/>
          <a:lstStyle/>
          <a:p>
            <a:pPr algn="ctr"/>
            <a:r>
              <a:rPr lang="en-US" dirty="0"/>
              <a:t>Demo (cont.)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50B8F8-1DE7-469F-ACF8-C3298862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759"/>
            <a:ext cx="8915400" cy="4583463"/>
          </a:xfrm>
        </p:spPr>
        <p:txBody>
          <a:bodyPr/>
          <a:lstStyle/>
          <a:p>
            <a:r>
              <a:rPr lang="en-US" dirty="0"/>
              <a:t>Start Producer application and check Kafka consumer for generated numbers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C8E2CE9-BB92-48A8-8D06-A692D343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42662"/>
            <a:ext cx="8555277" cy="48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0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0F873-D1CD-4BAE-B52F-BAEB423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435"/>
          </a:xfrm>
        </p:spPr>
        <p:txBody>
          <a:bodyPr/>
          <a:lstStyle/>
          <a:p>
            <a:pPr algn="ctr"/>
            <a:r>
              <a:rPr lang="en-US" dirty="0"/>
              <a:t>Demo (cont.)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50B8F8-1DE7-469F-ACF8-C3298862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759"/>
            <a:ext cx="8915400" cy="4583463"/>
          </a:xfrm>
        </p:spPr>
        <p:txBody>
          <a:bodyPr/>
          <a:lstStyle/>
          <a:p>
            <a:r>
              <a:rPr lang="en-US" dirty="0"/>
              <a:t>Check result in HBase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3BA4AD9-12E9-46EC-A9F9-26189371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53" y="1752222"/>
            <a:ext cx="8911687" cy="50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4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5DFBEF-45B2-43B5-855A-C371734F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Coveraged</a:t>
            </a:r>
            <a:r>
              <a:rPr lang="en-US" dirty="0"/>
              <a:t> Requirements</a:t>
            </a: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E1AD257B-C9A4-4E76-8BD8-E51725D22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54719"/>
              </p:ext>
            </p:extLst>
          </p:nvPr>
        </p:nvGraphicFramePr>
        <p:xfrm>
          <a:off x="2757268" y="1778695"/>
          <a:ext cx="8428473" cy="398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204">
                  <a:extLst>
                    <a:ext uri="{9D8B030D-6E8A-4147-A177-3AD203B41FA5}">
                      <a16:colId xmlns:a16="http://schemas.microsoft.com/office/drawing/2014/main" val="3344239634"/>
                    </a:ext>
                  </a:extLst>
                </a:gridCol>
                <a:gridCol w="3232839">
                  <a:extLst>
                    <a:ext uri="{9D8B030D-6E8A-4147-A177-3AD203B41FA5}">
                      <a16:colId xmlns:a16="http://schemas.microsoft.com/office/drawing/2014/main" val="3216118211"/>
                    </a:ext>
                  </a:extLst>
                </a:gridCol>
                <a:gridCol w="3675430">
                  <a:extLst>
                    <a:ext uri="{9D8B030D-6E8A-4147-A177-3AD203B41FA5}">
                      <a16:colId xmlns:a16="http://schemas.microsoft.com/office/drawing/2014/main" val="2502376425"/>
                    </a:ext>
                  </a:extLst>
                </a:gridCol>
              </a:tblGrid>
              <a:tr h="60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 Parts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Short 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43243"/>
                  </a:ext>
                </a:extLst>
              </a:tr>
              <a:tr h="601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Spark Streaming Project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SparkStreamProj project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376722"/>
                  </a:ext>
                </a:extLst>
              </a:tr>
              <a:tr h="601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Spark and HBase Integration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SparkStreamProj project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597561"/>
                  </a:ext>
                </a:extLst>
              </a:tr>
              <a:tr h="1089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Additional small research project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Integrated with Kafka in both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868314"/>
                  </a:ext>
                </a:extLst>
              </a:tr>
              <a:tr h="1089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Video recording of project demo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Link to video will be provided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12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1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B70ACE-CD33-4130-90CA-AEE97E30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9496501-EC13-4114-BAB6-0B4FF3531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6BF236-A01A-4112-9683-57225D23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B2A10C-48E3-4BD8-B8EB-23EB3D2C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Objectives</a:t>
            </a:r>
          </a:p>
          <a:p>
            <a:r>
              <a:rPr lang="en-US" sz="2400" dirty="0"/>
              <a:t>Project introduction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Big data technologies used</a:t>
            </a:r>
          </a:p>
          <a:p>
            <a:r>
              <a:rPr lang="en-US" sz="2400" dirty="0"/>
              <a:t>Instructions</a:t>
            </a:r>
          </a:p>
          <a:p>
            <a:r>
              <a:rPr lang="en-US" sz="24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1C4ECF-1042-4DD4-9F56-18C4D391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56592D-F521-4F49-A660-577EF61D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Apply big data technologies learned in this course into real project</a:t>
            </a:r>
          </a:p>
          <a:p>
            <a:r>
              <a:rPr lang="en-US" sz="2400" dirty="0"/>
              <a:t>Research new big data technologies</a:t>
            </a:r>
          </a:p>
          <a:p>
            <a:r>
              <a:rPr lang="en-US" sz="2400" dirty="0"/>
              <a:t>Solve a real problem using big data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1C4ECF-1042-4DD4-9F56-18C4D391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introduction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56592D-F521-4F49-A660-577EF61D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Original/planned solved problem:</a:t>
            </a:r>
          </a:p>
          <a:p>
            <a:pPr lvl="1"/>
            <a:r>
              <a:rPr lang="en-US" sz="1800" dirty="0"/>
              <a:t>Extract data from twitter to see what US people are discussing/thinking about Trump and Biden</a:t>
            </a:r>
          </a:p>
          <a:p>
            <a:pPr lvl="1"/>
            <a:r>
              <a:rPr lang="en-US" sz="1800" dirty="0"/>
              <a:t>From the extracted data, there will be another step to analyze them and see Trump or Biden who will have more chance to win the 2020 election.</a:t>
            </a:r>
          </a:p>
          <a:p>
            <a:pPr lvl="1"/>
            <a:r>
              <a:rPr lang="en-US" sz="1800" dirty="0"/>
              <a:t>Unsolved issue: there is bug and cannot extract data from Twitter</a:t>
            </a:r>
            <a:r>
              <a:rPr lang="en-US" sz="2000" dirty="0"/>
              <a:t> </a:t>
            </a:r>
          </a:p>
          <a:p>
            <a:r>
              <a:rPr lang="en-US" sz="2000" dirty="0"/>
              <a:t>Problem is implemented</a:t>
            </a:r>
          </a:p>
          <a:p>
            <a:pPr lvl="1"/>
            <a:r>
              <a:rPr lang="en-US" sz="1800" dirty="0"/>
              <a:t> Generate/Read a stream of numbers and analyze/classify which one is even/odd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A97BD5-06A9-4E06-91E4-2D122DC8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76CFD3-9F91-4653-9840-DE2BC62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2909"/>
            <a:ext cx="8915400" cy="4540981"/>
          </a:xfrm>
        </p:spPr>
        <p:txBody>
          <a:bodyPr/>
          <a:lstStyle/>
          <a:p>
            <a:r>
              <a:rPr lang="en-US" sz="2400" dirty="0"/>
              <a:t>Original/planned solved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Problem is implemented/solved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77E6E39A-425B-493F-96FA-7DE66E4A8733}"/>
              </a:ext>
            </a:extLst>
          </p:cNvPr>
          <p:cNvSpPr/>
          <p:nvPr/>
        </p:nvSpPr>
        <p:spPr>
          <a:xfrm>
            <a:off x="3043825" y="2592887"/>
            <a:ext cx="1139868" cy="1002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D75392-3C87-4BA2-ACAC-480A875A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2627203"/>
            <a:ext cx="457200" cy="46672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39E7E9B-4AB7-4C82-9714-83177C30413D}"/>
              </a:ext>
            </a:extLst>
          </p:cNvPr>
          <p:cNvSpPr txBox="1"/>
          <p:nvPr/>
        </p:nvSpPr>
        <p:spPr>
          <a:xfrm>
            <a:off x="3206663" y="3219190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CCE1EF3A-DCD9-4433-9D84-1F8AFE933836}"/>
              </a:ext>
            </a:extLst>
          </p:cNvPr>
          <p:cNvSpPr/>
          <p:nvPr/>
        </p:nvSpPr>
        <p:spPr>
          <a:xfrm>
            <a:off x="6096000" y="2354894"/>
            <a:ext cx="1382038" cy="13903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72F6B6C-AEC2-4088-BBC7-A30DD48B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80" y="2496660"/>
            <a:ext cx="1181100" cy="561975"/>
          </a:xfrm>
          <a:prstGeom prst="rect">
            <a:avLst/>
          </a:prstGeom>
        </p:spPr>
      </p:pic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79AA156F-549D-41F7-A46B-704D8F8BFA43}"/>
              </a:ext>
            </a:extLst>
          </p:cNvPr>
          <p:cNvSpPr/>
          <p:nvPr/>
        </p:nvSpPr>
        <p:spPr>
          <a:xfrm>
            <a:off x="4797469" y="2755727"/>
            <a:ext cx="814192" cy="5887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4C292B9-BF06-4CD7-B0B0-045C5D0E5420}"/>
              </a:ext>
            </a:extLst>
          </p:cNvPr>
          <p:cNvSpPr txBox="1"/>
          <p:nvPr/>
        </p:nvSpPr>
        <p:spPr>
          <a:xfrm>
            <a:off x="4780766" y="2868461"/>
            <a:ext cx="94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producer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A3D169C-5538-454B-8109-DBF6E08D496B}"/>
              </a:ext>
            </a:extLst>
          </p:cNvPr>
          <p:cNvSpPr/>
          <p:nvPr/>
        </p:nvSpPr>
        <p:spPr>
          <a:xfrm>
            <a:off x="8169051" y="2732763"/>
            <a:ext cx="1062132" cy="588723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69C870F-F6EA-44B4-AB30-82DDDF376944}"/>
              </a:ext>
            </a:extLst>
          </p:cNvPr>
          <p:cNvCxnSpPr/>
          <p:nvPr/>
        </p:nvCxnSpPr>
        <p:spPr>
          <a:xfrm>
            <a:off x="4183693" y="3058635"/>
            <a:ext cx="59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D05DC05A-3B0C-4C0A-8248-7B43DE00E63D}"/>
              </a:ext>
            </a:extLst>
          </p:cNvPr>
          <p:cNvCxnSpPr>
            <a:cxnSpLocks/>
          </p:cNvCxnSpPr>
          <p:nvPr/>
        </p:nvCxnSpPr>
        <p:spPr>
          <a:xfrm flipV="1">
            <a:off x="5640890" y="3033583"/>
            <a:ext cx="455110" cy="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63783241-638E-4EC8-896F-46F34139ACCE}"/>
              </a:ext>
            </a:extLst>
          </p:cNvPr>
          <p:cNvCxnSpPr>
            <a:cxnSpLocks/>
          </p:cNvCxnSpPr>
          <p:nvPr/>
        </p:nvCxnSpPr>
        <p:spPr>
          <a:xfrm>
            <a:off x="7488736" y="3021575"/>
            <a:ext cx="65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30206E9-6272-490A-8F96-BF32AD72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783" y="2759706"/>
            <a:ext cx="857250" cy="561975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EA5C9F20-F34B-45C2-89C5-CDADE9D4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202" y="3359260"/>
            <a:ext cx="1302298" cy="386023"/>
          </a:xfrm>
          <a:prstGeom prst="rect">
            <a:avLst/>
          </a:prstGeom>
        </p:spPr>
      </p:pic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9A31990B-1F7A-4A29-846A-A22FF3567BF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231183" y="3027125"/>
            <a:ext cx="914583" cy="1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 Database Icons PNG - Free PNG and Icons Downloads">
            <a:extLst>
              <a:ext uri="{FF2B5EF4-FFF2-40B4-BE49-F238E27FC236}">
                <a16:creationId xmlns:a16="http://schemas.microsoft.com/office/drawing/2014/main" id="{15EDDD94-E4D1-45B4-93EB-CCC9507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916" y="2537677"/>
            <a:ext cx="783809" cy="7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EBBC4E2B-19F6-4BFC-9CAC-E8DE9FB1CA00}"/>
              </a:ext>
            </a:extLst>
          </p:cNvPr>
          <p:cNvSpPr/>
          <p:nvPr/>
        </p:nvSpPr>
        <p:spPr>
          <a:xfrm>
            <a:off x="4482234" y="4461350"/>
            <a:ext cx="1382038" cy="13903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Hình ảnh 32">
            <a:extLst>
              <a:ext uri="{FF2B5EF4-FFF2-40B4-BE49-F238E27FC236}">
                <a16:creationId xmlns:a16="http://schemas.microsoft.com/office/drawing/2014/main" id="{B1D5BA40-7207-4044-B0A3-C3E359D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14" y="4603116"/>
            <a:ext cx="1181100" cy="561975"/>
          </a:xfrm>
          <a:prstGeom prst="rect">
            <a:avLst/>
          </a:prstGeom>
        </p:spPr>
      </p:pic>
      <p:sp>
        <p:nvSpPr>
          <p:cNvPr id="34" name="Hình chữ nhật: Góc Tròn 33">
            <a:extLst>
              <a:ext uri="{FF2B5EF4-FFF2-40B4-BE49-F238E27FC236}">
                <a16:creationId xmlns:a16="http://schemas.microsoft.com/office/drawing/2014/main" id="{AA3DF7EF-BDCE-4D03-9009-DCB98D7632F3}"/>
              </a:ext>
            </a:extLst>
          </p:cNvPr>
          <p:cNvSpPr/>
          <p:nvPr/>
        </p:nvSpPr>
        <p:spPr>
          <a:xfrm>
            <a:off x="3183703" y="4862183"/>
            <a:ext cx="814192" cy="5887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79F16816-3C6A-4EAD-8F44-61FF6A1341F4}"/>
              </a:ext>
            </a:extLst>
          </p:cNvPr>
          <p:cNvSpPr txBox="1"/>
          <p:nvPr/>
        </p:nvSpPr>
        <p:spPr>
          <a:xfrm>
            <a:off x="3167000" y="4974917"/>
            <a:ext cx="94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producer</a:t>
            </a:r>
          </a:p>
        </p:txBody>
      </p:sp>
      <p:sp>
        <p:nvSpPr>
          <p:cNvPr id="36" name="Hình chữ nhật: Góc Tròn 35">
            <a:extLst>
              <a:ext uri="{FF2B5EF4-FFF2-40B4-BE49-F238E27FC236}">
                <a16:creationId xmlns:a16="http://schemas.microsoft.com/office/drawing/2014/main" id="{555384F1-6342-4541-A1EB-42A256485F40}"/>
              </a:ext>
            </a:extLst>
          </p:cNvPr>
          <p:cNvSpPr/>
          <p:nvPr/>
        </p:nvSpPr>
        <p:spPr>
          <a:xfrm>
            <a:off x="6555285" y="4839219"/>
            <a:ext cx="1062132" cy="588723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C411570-32CD-4853-8B64-1E4BBDBBAAAD}"/>
              </a:ext>
            </a:extLst>
          </p:cNvPr>
          <p:cNvCxnSpPr>
            <a:cxnSpLocks/>
          </p:cNvCxnSpPr>
          <p:nvPr/>
        </p:nvCxnSpPr>
        <p:spPr>
          <a:xfrm flipV="1">
            <a:off x="4027124" y="5140039"/>
            <a:ext cx="455110" cy="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43CFF807-28B1-4A1B-8247-C76278CA44AF}"/>
              </a:ext>
            </a:extLst>
          </p:cNvPr>
          <p:cNvCxnSpPr>
            <a:cxnSpLocks/>
          </p:cNvCxnSpPr>
          <p:nvPr/>
        </p:nvCxnSpPr>
        <p:spPr>
          <a:xfrm>
            <a:off x="5874970" y="5128031"/>
            <a:ext cx="65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Hình ảnh 39">
            <a:extLst>
              <a:ext uri="{FF2B5EF4-FFF2-40B4-BE49-F238E27FC236}">
                <a16:creationId xmlns:a16="http://schemas.microsoft.com/office/drawing/2014/main" id="{0F772D26-CD51-4447-BC21-AEA34BD9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17" y="4866162"/>
            <a:ext cx="857250" cy="561975"/>
          </a:xfrm>
          <a:prstGeom prst="rect">
            <a:avLst/>
          </a:prstGeom>
        </p:spPr>
      </p:pic>
      <p:pic>
        <p:nvPicPr>
          <p:cNvPr id="41" name="Hình ảnh 40">
            <a:extLst>
              <a:ext uri="{FF2B5EF4-FFF2-40B4-BE49-F238E27FC236}">
                <a16:creationId xmlns:a16="http://schemas.microsoft.com/office/drawing/2014/main" id="{9F6B12B7-9639-4824-8718-44682B053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436" y="5465716"/>
            <a:ext cx="1302298" cy="386023"/>
          </a:xfrm>
          <a:prstGeom prst="rect">
            <a:avLst/>
          </a:prstGeom>
        </p:spPr>
      </p:pic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B13A19A3-B274-47FF-B451-7201337D2A9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17417" y="5133581"/>
            <a:ext cx="914583" cy="1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Blue Database Icons PNG - Free PNG and Icons Downloads">
            <a:extLst>
              <a:ext uri="{FF2B5EF4-FFF2-40B4-BE49-F238E27FC236}">
                <a16:creationId xmlns:a16="http://schemas.microsoft.com/office/drawing/2014/main" id="{CD6C059E-036B-43D8-BE76-D6B64284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150" y="4644133"/>
            <a:ext cx="783809" cy="7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A97BD5-06A9-4E06-91E4-2D122DC8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(cont.)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76CFD3-9F91-4653-9840-DE2BC62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2909"/>
            <a:ext cx="8915400" cy="45409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There are 2 Java based projects</a:t>
            </a:r>
          </a:p>
          <a:p>
            <a:r>
              <a:rPr lang="en-US" sz="2400" dirty="0"/>
              <a:t>Producer project</a:t>
            </a:r>
          </a:p>
          <a:p>
            <a:pPr>
              <a:buFontTx/>
              <a:buChar char="-"/>
            </a:pPr>
            <a:r>
              <a:rPr lang="en-US" dirty="0"/>
              <a:t>Generate/extract data from source and output to Kafka</a:t>
            </a:r>
          </a:p>
          <a:p>
            <a:pPr>
              <a:buFontTx/>
              <a:buChar char="-"/>
            </a:pPr>
            <a:r>
              <a:rPr lang="en-US" dirty="0"/>
              <a:t>Play the role as Kafka producer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Consumer project</a:t>
            </a:r>
          </a:p>
          <a:p>
            <a:pPr>
              <a:buFontTx/>
              <a:buChar char="-"/>
            </a:pPr>
            <a:r>
              <a:rPr lang="en-US" dirty="0"/>
              <a:t>Read data from Kafka using Spark </a:t>
            </a:r>
            <a:r>
              <a:rPr lang="en-US" dirty="0" err="1"/>
              <a:t>streamming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Analyze data</a:t>
            </a:r>
          </a:p>
          <a:p>
            <a:pPr>
              <a:buFontTx/>
              <a:buChar char="-"/>
            </a:pPr>
            <a:r>
              <a:rPr lang="en-US" dirty="0"/>
              <a:t>Output to </a:t>
            </a:r>
            <a:r>
              <a:rPr lang="en-US" dirty="0" err="1"/>
              <a:t>Hbase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Play the role as Kafka consumer</a:t>
            </a:r>
          </a:p>
        </p:txBody>
      </p:sp>
    </p:spTree>
    <p:extLst>
      <p:ext uri="{BB962C8B-B14F-4D97-AF65-F5344CB8AC3E}">
        <p14:creationId xmlns:p14="http://schemas.microsoft.com/office/powerpoint/2010/main" val="409953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C8E3C2-0261-47B8-92BB-81B53F1C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Technologies used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1ED297-7C4A-4CCC-8AF1-D9AEC921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</a:t>
            </a:r>
            <a:r>
              <a:rPr lang="en-US" sz="2400" dirty="0" err="1"/>
              <a:t>Streamming</a:t>
            </a:r>
            <a:endParaRPr lang="en-US" sz="2400" dirty="0"/>
          </a:p>
          <a:p>
            <a:r>
              <a:rPr lang="en-US" sz="2400" dirty="0" err="1"/>
              <a:t>Hbase</a:t>
            </a:r>
            <a:endParaRPr lang="en-US" sz="2400" dirty="0"/>
          </a:p>
          <a:p>
            <a:r>
              <a:rPr lang="en-US" sz="2400" dirty="0"/>
              <a:t>Kafka</a:t>
            </a:r>
          </a:p>
          <a:p>
            <a:r>
              <a:rPr lang="en-US" sz="2400" dirty="0"/>
              <a:t>Others: Twitter API</a:t>
            </a:r>
          </a:p>
        </p:txBody>
      </p:sp>
    </p:spTree>
    <p:extLst>
      <p:ext uri="{BB962C8B-B14F-4D97-AF65-F5344CB8AC3E}">
        <p14:creationId xmlns:p14="http://schemas.microsoft.com/office/powerpoint/2010/main" val="19932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49CEB7-DDB7-49FC-9217-F22D3AAD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FF7EA6-BA17-4D3E-A373-08A859D7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649"/>
            <a:ext cx="8915400" cy="4910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Kafka</a:t>
            </a:r>
          </a:p>
          <a:p>
            <a:pPr marL="800100" lvl="2" indent="0">
              <a:buNone/>
            </a:pPr>
            <a:r>
              <a:rPr lang="en-US" dirty="0"/>
              <a:t>KAFKA_HOME=/home/</a:t>
            </a:r>
            <a:r>
              <a:rPr lang="en-US" dirty="0" err="1"/>
              <a:t>cloudera</a:t>
            </a:r>
            <a:r>
              <a:rPr lang="en-US" dirty="0"/>
              <a:t>/kafka_2.12-2.6.0; export KAFKA_HOME</a:t>
            </a:r>
          </a:p>
          <a:p>
            <a:pPr marL="800100" lvl="2" indent="0">
              <a:buNone/>
            </a:pPr>
            <a:r>
              <a:rPr lang="en-US" dirty="0"/>
              <a:t>//Start Zookeeper server</a:t>
            </a:r>
          </a:p>
          <a:p>
            <a:pPr marL="800100" lvl="2" indent="0">
              <a:buNone/>
            </a:pPr>
            <a:r>
              <a:rPr lang="en-US" dirty="0"/>
              <a:t>$KAFKA_HOME/bin/zookeeper-server-start.sh $KAFKA_HOME/config/</a:t>
            </a:r>
            <a:r>
              <a:rPr lang="en-US" dirty="0" err="1"/>
              <a:t>zookeeper.properties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/>
              <a:t>//Start Kafka server</a:t>
            </a:r>
          </a:p>
          <a:p>
            <a:pPr marL="800100" lvl="2" indent="0">
              <a:buNone/>
            </a:pPr>
            <a:r>
              <a:rPr lang="en-US" dirty="0"/>
              <a:t>$KAFKA_HOME/bin/kafka-server-start.sh $KAFKA_HOME/config/</a:t>
            </a:r>
            <a:r>
              <a:rPr lang="en-US" dirty="0" err="1"/>
              <a:t>server.properties</a:t>
            </a:r>
            <a:endParaRPr lang="en-US" dirty="0"/>
          </a:p>
          <a:p>
            <a:r>
              <a:rPr lang="en-US" dirty="0"/>
              <a:t>Create a topic</a:t>
            </a:r>
          </a:p>
          <a:p>
            <a:pPr marL="800100" lvl="2" indent="0">
              <a:buNone/>
            </a:pPr>
            <a:r>
              <a:rPr lang="en-US" dirty="0"/>
              <a:t>//Create a topic</a:t>
            </a:r>
          </a:p>
          <a:p>
            <a:pPr marL="800100" lvl="2" indent="0">
              <a:buNone/>
            </a:pPr>
            <a:r>
              <a:rPr lang="en-US" dirty="0"/>
              <a:t>$KAFKA_HOME/bin/kafka-topics.sh --create --zookeeper localhost:2181 --replication-factor 1 --partitions 1 --topic </a:t>
            </a:r>
            <a:r>
              <a:rPr lang="en-US" dirty="0" err="1"/>
              <a:t>KafkaData</a:t>
            </a:r>
            <a:endParaRPr lang="en-US" dirty="0"/>
          </a:p>
          <a:p>
            <a:r>
              <a:rPr lang="en-US" dirty="0"/>
              <a:t>Test Kafka with Kafka producer and consumer</a:t>
            </a:r>
          </a:p>
          <a:p>
            <a:pPr marL="800100" lvl="2" indent="0">
              <a:buNone/>
            </a:pPr>
            <a:r>
              <a:rPr lang="en-US" dirty="0"/>
              <a:t>//Send some messages</a:t>
            </a:r>
          </a:p>
          <a:p>
            <a:pPr marL="800100" lvl="2" indent="0">
              <a:buNone/>
            </a:pPr>
            <a:r>
              <a:rPr lang="en-US" dirty="0"/>
              <a:t>$KAFKA_HOME/bin/kafka-console-producer.sh --broker-list localhost:9092 --topic </a:t>
            </a:r>
            <a:r>
              <a:rPr lang="en-US" dirty="0" err="1"/>
              <a:t>KafkaData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/>
              <a:t>//Start a consumer</a:t>
            </a:r>
          </a:p>
          <a:p>
            <a:pPr marL="800100" lvl="2" indent="0">
              <a:buNone/>
            </a:pPr>
            <a:r>
              <a:rPr lang="en-US" dirty="0"/>
              <a:t>$KAFKA_HOME/bin/kafka-console-consumer.sh --bootstrap-server localhost:9092 --topic </a:t>
            </a:r>
            <a:r>
              <a:rPr lang="en-US" dirty="0" err="1"/>
              <a:t>KafkaData</a:t>
            </a:r>
            <a:r>
              <a:rPr lang="en-US" dirty="0"/>
              <a:t> --from-beginning</a:t>
            </a:r>
          </a:p>
        </p:txBody>
      </p:sp>
    </p:spTree>
    <p:extLst>
      <p:ext uri="{BB962C8B-B14F-4D97-AF65-F5344CB8AC3E}">
        <p14:creationId xmlns:p14="http://schemas.microsoft.com/office/powerpoint/2010/main" val="19107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49CEB7-DDB7-49FC-9217-F22D3AAD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 (cont.)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FF7EA6-BA17-4D3E-A373-08A859D7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944655"/>
          </a:xfrm>
        </p:spPr>
        <p:txBody>
          <a:bodyPr>
            <a:normAutofit/>
          </a:bodyPr>
          <a:lstStyle/>
          <a:p>
            <a:r>
              <a:rPr lang="en-US" dirty="0"/>
              <a:t>Start consumer application</a:t>
            </a:r>
          </a:p>
          <a:p>
            <a:pPr marL="800100" lvl="2" indent="0">
              <a:buNone/>
            </a:pPr>
            <a:r>
              <a:rPr lang="en-US" dirty="0"/>
              <a:t>spark-submit --class "bangle.cs523.SparkStreamProj.App" --master yarn /home/</a:t>
            </a:r>
            <a:r>
              <a:rPr lang="en-US" dirty="0" err="1"/>
              <a:t>cloudera</a:t>
            </a:r>
            <a:r>
              <a:rPr lang="en-US" dirty="0"/>
              <a:t>/</a:t>
            </a:r>
            <a:r>
              <a:rPr lang="en-US" dirty="0" err="1"/>
              <a:t>FinalProject</a:t>
            </a:r>
            <a:r>
              <a:rPr lang="en-US" dirty="0"/>
              <a:t>/</a:t>
            </a:r>
            <a:r>
              <a:rPr lang="en-US" dirty="0" err="1"/>
              <a:t>SparkStreamProj</a:t>
            </a:r>
            <a:r>
              <a:rPr lang="en-US" dirty="0"/>
              <a:t>/target/SparkStreamProj-0.0.1-SNAPSHOT.jar</a:t>
            </a:r>
          </a:p>
          <a:p>
            <a:endParaRPr lang="en-US" dirty="0"/>
          </a:p>
          <a:p>
            <a:r>
              <a:rPr lang="en-US" dirty="0"/>
              <a:t>Start producer application</a:t>
            </a:r>
          </a:p>
          <a:p>
            <a:pPr marL="800100" lvl="2" indent="0">
              <a:buNone/>
            </a:pPr>
            <a:r>
              <a:rPr lang="en-US" dirty="0"/>
              <a:t>spark-submit --class "bangle.cs523.KafkaProducer.App" --master yarn /home/</a:t>
            </a:r>
            <a:r>
              <a:rPr lang="en-US" dirty="0" err="1"/>
              <a:t>cloudera</a:t>
            </a:r>
            <a:r>
              <a:rPr lang="en-US" dirty="0"/>
              <a:t>/</a:t>
            </a:r>
            <a:r>
              <a:rPr lang="en-US" dirty="0" err="1"/>
              <a:t>FinalProject</a:t>
            </a:r>
            <a:r>
              <a:rPr lang="en-US" dirty="0"/>
              <a:t>/</a:t>
            </a:r>
            <a:r>
              <a:rPr lang="en-US" dirty="0" err="1"/>
              <a:t>KafkaProducer</a:t>
            </a:r>
            <a:r>
              <a:rPr lang="en-US" dirty="0"/>
              <a:t>/target/KafkaProducer-0.0.1-SNAPSHOT.jar</a:t>
            </a:r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Hbase</a:t>
            </a:r>
            <a:r>
              <a:rPr lang="en-US" dirty="0"/>
              <a:t> for result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02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519</Words>
  <Application>Microsoft Office PowerPoint</Application>
  <PresentationFormat>Màn hình rộng</PresentationFormat>
  <Paragraphs>95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 3</vt:lpstr>
      <vt:lpstr>Wisp</vt:lpstr>
      <vt:lpstr>Big Data Technologies</vt:lpstr>
      <vt:lpstr>Agenda</vt:lpstr>
      <vt:lpstr>Project Objectives</vt:lpstr>
      <vt:lpstr>Project introduction</vt:lpstr>
      <vt:lpstr>Architecture</vt:lpstr>
      <vt:lpstr>Architecture (cont.)</vt:lpstr>
      <vt:lpstr>Big Data Technologies used</vt:lpstr>
      <vt:lpstr>Instructions</vt:lpstr>
      <vt:lpstr>Instructions (cont.)</vt:lpstr>
      <vt:lpstr>Demo</vt:lpstr>
      <vt:lpstr>Demo (cont.)</vt:lpstr>
      <vt:lpstr>Demo (cont.)</vt:lpstr>
      <vt:lpstr>Demo (cont.)</vt:lpstr>
      <vt:lpstr>Coveraged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Technologies</dc:title>
  <dc:creator>bangle</dc:creator>
  <cp:lastModifiedBy>bangle</cp:lastModifiedBy>
  <cp:revision>24</cp:revision>
  <dcterms:created xsi:type="dcterms:W3CDTF">2020-09-26T04:50:50Z</dcterms:created>
  <dcterms:modified xsi:type="dcterms:W3CDTF">2020-09-26T06:33:57Z</dcterms:modified>
</cp:coreProperties>
</file>