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handoutMasterIdLst>
    <p:handoutMasterId r:id="rId18"/>
  </p:handoutMasterIdLst>
  <p:sldIdLst>
    <p:sldId id="341" r:id="rId2"/>
    <p:sldId id="331" r:id="rId3"/>
    <p:sldId id="342" r:id="rId4"/>
    <p:sldId id="357" r:id="rId5"/>
    <p:sldId id="343" r:id="rId6"/>
    <p:sldId id="344" r:id="rId7"/>
    <p:sldId id="345" r:id="rId8"/>
    <p:sldId id="346" r:id="rId9"/>
    <p:sldId id="356" r:id="rId10"/>
    <p:sldId id="353" r:id="rId11"/>
    <p:sldId id="355" r:id="rId12"/>
    <p:sldId id="349" r:id="rId13"/>
    <p:sldId id="350" r:id="rId14"/>
    <p:sldId id="347" r:id="rId15"/>
    <p:sldId id="348" r:id="rId16"/>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60" userDrawn="1">
          <p15:clr>
            <a:srgbClr val="A4A3A4"/>
          </p15:clr>
        </p15:guide>
        <p15:guide id="2" orient="horz" pos="2135" userDrawn="1">
          <p15:clr>
            <a:srgbClr val="A4A3A4"/>
          </p15:clr>
        </p15:guide>
        <p15:guide id="3" orient="horz" pos="1452" userDrawn="1">
          <p15:clr>
            <a:srgbClr val="A4A3A4"/>
          </p15:clr>
        </p15:guide>
        <p15:guide id="4" pos="2880">
          <p15:clr>
            <a:srgbClr val="A4A3A4"/>
          </p15:clr>
        </p15:guide>
        <p15:guide id="5" orient="horz" pos="2676" userDrawn="1">
          <p15:clr>
            <a:srgbClr val="A4A3A4"/>
          </p15:clr>
        </p15:guide>
        <p15:guide id="6" orient="horz" pos="3211" userDrawn="1">
          <p15:clr>
            <a:srgbClr val="A4A3A4"/>
          </p15:clr>
        </p15:guide>
        <p15:guide id="7" orient="horz" pos="444" userDrawn="1">
          <p15:clr>
            <a:srgbClr val="A4A3A4"/>
          </p15:clr>
        </p15:guide>
        <p15:guide id="8" pos="161" userDrawn="1">
          <p15:clr>
            <a:srgbClr val="A4A3A4"/>
          </p15:clr>
        </p15:guide>
        <p15:guide id="9" orient="horz" pos="580" userDrawn="1">
          <p15:clr>
            <a:srgbClr val="A4A3A4"/>
          </p15:clr>
        </p15:guide>
        <p15:guide id="10" orient="horz" pos="2100" userDrawn="1">
          <p15:clr>
            <a:srgbClr val="A4A3A4"/>
          </p15:clr>
        </p15:guide>
        <p15:guide id="11" orient="horz" pos="1985" userDrawn="1">
          <p15:clr>
            <a:srgbClr val="A4A3A4"/>
          </p15:clr>
        </p15:guide>
        <p15:guide id="12" orient="horz" pos="2796" userDrawn="1">
          <p15:clr>
            <a:srgbClr val="A4A3A4"/>
          </p15:clr>
        </p15:guide>
        <p15:guide id="13" pos="5640" userDrawn="1">
          <p15:clr>
            <a:srgbClr val="A4A3A4"/>
          </p15:clr>
        </p15:guide>
        <p15:guide id="14" orient="horz" pos="1063" userDrawn="1">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C1C1"/>
    <a:srgbClr val="666666"/>
    <a:srgbClr val="C4921B"/>
    <a:srgbClr val="F9B100"/>
    <a:srgbClr val="080206"/>
    <a:srgbClr val="547334"/>
    <a:srgbClr val="DC5F29"/>
    <a:srgbClr val="6A1033"/>
    <a:srgbClr val="0200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54" autoAdjust="0"/>
    <p:restoredTop sz="87425" autoAdjust="0"/>
  </p:normalViewPr>
  <p:slideViewPr>
    <p:cSldViewPr snapToGrid="0">
      <p:cViewPr varScale="1">
        <p:scale>
          <a:sx n="166" d="100"/>
          <a:sy n="166" d="100"/>
        </p:scale>
        <p:origin x="152" y="248"/>
      </p:cViewPr>
      <p:guideLst>
        <p:guide orient="horz" pos="3060"/>
        <p:guide orient="horz" pos="2135"/>
        <p:guide orient="horz" pos="1452"/>
        <p:guide pos="2880"/>
        <p:guide orient="horz" pos="2676"/>
        <p:guide orient="horz" pos="3211"/>
        <p:guide orient="horz" pos="444"/>
        <p:guide pos="161"/>
        <p:guide orient="horz" pos="580"/>
        <p:guide orient="horz" pos="2100"/>
        <p:guide orient="horz" pos="1985"/>
        <p:guide orient="horz" pos="2796"/>
        <p:guide pos="5640"/>
        <p:guide orient="horz" pos="1063"/>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p:cViewPr>
        <p:scale>
          <a:sx n="75" d="100"/>
          <a:sy n="75" d="100"/>
        </p:scale>
        <p:origin x="-2112" y="269"/>
      </p:cViewPr>
      <p:guideLst>
        <p:guide orient="horz" pos="3126"/>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117C156A-8166-4C4D-95A4-BD4E01D599A2}" type="datetimeFigureOut">
              <a:rPr lang="en-US" smtClean="0"/>
              <a:t>4/14/18</a:t>
            </a:fld>
            <a:endParaRPr lang="en-US"/>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AF0C82D1-EB0D-F648-A567-928CF6F18840}" type="slidenum">
              <a:rPr lang="en-US" smtClean="0"/>
              <a:t>‹#›</a:t>
            </a:fld>
            <a:endParaRPr lang="en-US"/>
          </a:p>
        </p:txBody>
      </p:sp>
    </p:spTree>
    <p:extLst>
      <p:ext uri="{BB962C8B-B14F-4D97-AF65-F5344CB8AC3E}">
        <p14:creationId xmlns:p14="http://schemas.microsoft.com/office/powerpoint/2010/main" val="40521738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C462B5BE-77F6-6D4C-A714-299BD4D0FE81}" type="datetimeFigureOut">
              <a:rPr lang="en-US" smtClean="0"/>
              <a:t>4/14/18</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143ECA0A-637F-AC4C-AE4F-B7DF928A1B90}" type="slidenum">
              <a:rPr lang="en-US" smtClean="0"/>
              <a:t>‹#›</a:t>
            </a:fld>
            <a:endParaRPr lang="en-US"/>
          </a:p>
        </p:txBody>
      </p:sp>
    </p:spTree>
    <p:extLst>
      <p:ext uri="{BB962C8B-B14F-4D97-AF65-F5344CB8AC3E}">
        <p14:creationId xmlns:p14="http://schemas.microsoft.com/office/powerpoint/2010/main" val="34744204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6D9E69-7A77-7C41-8538-E29C46D5404C}" type="slidenum">
              <a:rPr lang="en-US" smtClean="0"/>
              <a:t>1</a:t>
            </a:fld>
            <a:endParaRPr lang="en-US" dirty="0"/>
          </a:p>
        </p:txBody>
      </p:sp>
    </p:spTree>
    <p:extLst>
      <p:ext uri="{BB962C8B-B14F-4D97-AF65-F5344CB8AC3E}">
        <p14:creationId xmlns:p14="http://schemas.microsoft.com/office/powerpoint/2010/main" val="1005852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3ECA0A-637F-AC4C-AE4F-B7DF928A1B90}"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1173593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286389-4956-4BF0-9093-7816454A46D7}"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405494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solidFill>
                  <a:srgbClr val="1C0010"/>
                </a:solidFill>
                <a:latin typeface="Etihad Altis Text" panose="020B0603030000000003" pitchFamily="34" charset="0"/>
                <a:ea typeface="Times New Roman" panose="02020603050405020304" pitchFamily="18" charset="0"/>
              </a:rPr>
              <a:t>Etihad establishes approximately 5000 contracts every year, with various Service Providers. </a:t>
            </a:r>
          </a:p>
          <a:p>
            <a:pPr marL="0" marR="0" indent="0" algn="l" defTabSz="457200" rtl="0" eaLnBrk="1" fontAlgn="auto" latinLnBrk="0" hangingPunct="1">
              <a:lnSpc>
                <a:spcPct val="100000"/>
              </a:lnSpc>
              <a:spcBef>
                <a:spcPts val="0"/>
              </a:spcBef>
              <a:spcAft>
                <a:spcPts val="0"/>
              </a:spcAft>
              <a:buClrTx/>
              <a:buSzTx/>
              <a:buFontTx/>
              <a:buNone/>
              <a:tabLst/>
              <a:defRPr/>
            </a:pPr>
            <a:endParaRPr lang="en-GB" sz="1200" dirty="0">
              <a:solidFill>
                <a:srgbClr val="1C0010"/>
              </a:solidFill>
              <a:latin typeface="Etihad Altis Text" panose="020B0603030000000003" pitchFamily="34" charset="0"/>
              <a:ea typeface="Times New Roman" panose="02020603050405020304" pitchFamily="18"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sz="1200" dirty="0">
                <a:solidFill>
                  <a:srgbClr val="1C0010"/>
                </a:solidFill>
                <a:latin typeface="Etihad Altis Text" panose="020B0603030000000003" pitchFamily="34" charset="0"/>
                <a:ea typeface="Times New Roman" panose="02020603050405020304" pitchFamily="18" charset="0"/>
              </a:rPr>
              <a:t>Huge amount of manual work is involved to establish these contracts and to maintain them through the execution and amendments during the contractual period. </a:t>
            </a:r>
          </a:p>
          <a:p>
            <a:endParaRPr lang="en-US" dirty="0"/>
          </a:p>
        </p:txBody>
      </p:sp>
      <p:sp>
        <p:nvSpPr>
          <p:cNvPr id="4" name="Slide Number Placeholder 3"/>
          <p:cNvSpPr>
            <a:spLocks noGrp="1"/>
          </p:cNvSpPr>
          <p:nvPr>
            <p:ph type="sldNum" sz="quarter" idx="10"/>
          </p:nvPr>
        </p:nvSpPr>
        <p:spPr/>
        <p:txBody>
          <a:bodyPr/>
          <a:lstStyle/>
          <a:p>
            <a:fld id="{CD6D9E69-7A77-7C41-8538-E29C46D5404C}" type="slidenum">
              <a:rPr lang="en-US" smtClean="0"/>
              <a:t>2</a:t>
            </a:fld>
            <a:endParaRPr lang="en-US" dirty="0"/>
          </a:p>
        </p:txBody>
      </p:sp>
    </p:spTree>
    <p:extLst>
      <p:ext uri="{BB962C8B-B14F-4D97-AF65-F5344CB8AC3E}">
        <p14:creationId xmlns:p14="http://schemas.microsoft.com/office/powerpoint/2010/main" val="2837248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6D9E69-7A77-7C41-8538-E29C46D5404C}" type="slidenum">
              <a:rPr lang="en-US" smtClean="0"/>
              <a:t>3</a:t>
            </a:fld>
            <a:endParaRPr lang="en-US" dirty="0"/>
          </a:p>
        </p:txBody>
      </p:sp>
    </p:spTree>
    <p:extLst>
      <p:ext uri="{BB962C8B-B14F-4D97-AF65-F5344CB8AC3E}">
        <p14:creationId xmlns:p14="http://schemas.microsoft.com/office/powerpoint/2010/main" val="2837248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6D9E69-7A77-7C41-8538-E29C46D5404C}" type="slidenum">
              <a:rPr lang="en-US" smtClean="0"/>
              <a:t>4</a:t>
            </a:fld>
            <a:endParaRPr lang="en-US" dirty="0"/>
          </a:p>
        </p:txBody>
      </p:sp>
    </p:spTree>
    <p:extLst>
      <p:ext uri="{BB962C8B-B14F-4D97-AF65-F5344CB8AC3E}">
        <p14:creationId xmlns:p14="http://schemas.microsoft.com/office/powerpoint/2010/main" val="1820001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1C0010">
                    <a:hueOff val="0"/>
                    <a:satOff val="0"/>
                    <a:lumOff val="0"/>
                    <a:alphaOff val="0"/>
                  </a:srgbClr>
                </a:solidFill>
                <a:latin typeface="Etihad Altis Text"/>
                <a:ea typeface="Times New Roman" panose="02020603050405020304" pitchFamily="18" charset="0"/>
              </a:rPr>
              <a:t>End to end </a:t>
            </a:r>
            <a:r>
              <a:rPr lang="en-US" sz="1200" b="1" dirty="0">
                <a:solidFill>
                  <a:srgbClr val="731624"/>
                </a:solidFill>
                <a:latin typeface="Etihad Altis Text"/>
                <a:ea typeface="Times New Roman" panose="02020603050405020304" pitchFamily="18" charset="0"/>
              </a:rPr>
              <a:t>automation</a:t>
            </a:r>
            <a:r>
              <a:rPr lang="en-US" sz="1200" dirty="0">
                <a:solidFill>
                  <a:srgbClr val="1C0010">
                    <a:hueOff val="0"/>
                    <a:satOff val="0"/>
                    <a:lumOff val="0"/>
                    <a:alphaOff val="0"/>
                  </a:srgbClr>
                </a:solidFill>
                <a:latin typeface="Etihad Altis Text"/>
                <a:ea typeface="Times New Roman" panose="02020603050405020304" pitchFamily="18" charset="0"/>
              </a:rPr>
              <a:t> of contract management process, replacing current manual elements. </a:t>
            </a:r>
          </a:p>
          <a:p>
            <a:pPr marL="0" marR="0" lvl="2" indent="0" algn="l" defTabSz="457200" rtl="0" eaLnBrk="1" fontAlgn="auto" latinLnBrk="0" hangingPunct="1">
              <a:lnSpc>
                <a:spcPct val="100000"/>
              </a:lnSpc>
              <a:spcBef>
                <a:spcPts val="0"/>
              </a:spcBef>
              <a:spcAft>
                <a:spcPts val="0"/>
              </a:spcAft>
              <a:buClrTx/>
              <a:buSzTx/>
              <a:buFontTx/>
              <a:buNone/>
              <a:tabLst/>
              <a:defRPr/>
            </a:pPr>
            <a:r>
              <a:rPr lang="en-US" sz="1100" b="1" dirty="0">
                <a:solidFill>
                  <a:srgbClr val="731624"/>
                </a:solidFill>
                <a:latin typeface="Etihad Altis Text"/>
                <a:ea typeface="Times New Roman" panose="02020603050405020304" pitchFamily="18" charset="0"/>
              </a:rPr>
              <a:t>Efficiency</a:t>
            </a:r>
            <a:r>
              <a:rPr lang="en-US" sz="1100" dirty="0">
                <a:solidFill>
                  <a:srgbClr val="1C0010">
                    <a:hueOff val="0"/>
                    <a:satOff val="0"/>
                    <a:lumOff val="0"/>
                    <a:alphaOff val="0"/>
                  </a:srgbClr>
                </a:solidFill>
                <a:latin typeface="Etihad Altis Text"/>
                <a:ea typeface="Times New Roman" panose="02020603050405020304" pitchFamily="18" charset="0"/>
              </a:rPr>
              <a:t> in the process of establishing contracts and maintaining the contract execution during the period of contract. </a:t>
            </a:r>
            <a:endParaRPr lang="en-US" sz="1100" dirty="0">
              <a:solidFill>
                <a:srgbClr val="1C0010">
                  <a:hueOff val="0"/>
                  <a:satOff val="0"/>
                  <a:lumOff val="0"/>
                  <a:alphaOff val="0"/>
                </a:srgbClr>
              </a:solidFill>
              <a:latin typeface="Etihad Altis Tex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rgbClr val="731624"/>
                </a:solidFill>
                <a:latin typeface="Etihad Altis Text"/>
                <a:ea typeface="Times New Roman" panose="02020603050405020304" pitchFamily="18" charset="0"/>
              </a:rPr>
              <a:t>Security:</a:t>
            </a:r>
            <a:r>
              <a:rPr lang="en-US" sz="1200" dirty="0">
                <a:solidFill>
                  <a:srgbClr val="1C0010">
                    <a:hueOff val="0"/>
                    <a:satOff val="0"/>
                    <a:lumOff val="0"/>
                    <a:alphaOff val="0"/>
                  </a:srgbClr>
                </a:solidFill>
                <a:latin typeface="Etihad Altis Text"/>
                <a:ea typeface="Times New Roman" panose="02020603050405020304" pitchFamily="18" charset="0"/>
              </a:rPr>
              <a:t> stored in a decentralized registry cannot be lost and cyber attacked.</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1C0010"/>
                </a:solidFill>
                <a:latin typeface="Etihad Altis Text"/>
                <a:ea typeface="Times New Roman" panose="02020603050405020304" pitchFamily="18" charset="0"/>
              </a:rPr>
              <a:t>Shared repository where everyone works in </a:t>
            </a:r>
            <a:r>
              <a:rPr lang="en-US" sz="1200" b="1" dirty="0">
                <a:solidFill>
                  <a:srgbClr val="731624"/>
                </a:solidFill>
                <a:latin typeface="Etihad Altis Text"/>
                <a:ea typeface="Times New Roman" panose="02020603050405020304" pitchFamily="18" charset="0"/>
              </a:rPr>
              <a:t>collaboration</a:t>
            </a:r>
            <a:r>
              <a:rPr lang="en-US" sz="1200" dirty="0">
                <a:solidFill>
                  <a:srgbClr val="1C0010"/>
                </a:solidFill>
                <a:latin typeface="Etihad Altis Text"/>
                <a:ea typeface="Times New Roman" panose="02020603050405020304" pitchFamily="18" charset="0"/>
              </a:rPr>
              <a:t>. </a:t>
            </a:r>
            <a:endParaRPr lang="en-US" sz="1200" dirty="0">
              <a:solidFill>
                <a:srgbClr val="1C0010">
                  <a:hueOff val="0"/>
                  <a:satOff val="0"/>
                  <a:lumOff val="0"/>
                  <a:alphaOff val="0"/>
                </a:srgbClr>
              </a:solidFill>
              <a:latin typeface="Etihad Altis Tex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rgbClr val="731624"/>
                </a:solidFill>
                <a:latin typeface="Etihad Altis Text"/>
                <a:ea typeface="Times New Roman" panose="02020603050405020304" pitchFamily="18" charset="0"/>
              </a:rPr>
              <a:t>Trust: </a:t>
            </a:r>
            <a:r>
              <a:rPr lang="en-US" sz="1200" dirty="0">
                <a:solidFill>
                  <a:srgbClr val="1C0010">
                    <a:hueOff val="0"/>
                    <a:satOff val="0"/>
                    <a:lumOff val="0"/>
                    <a:alphaOff val="0"/>
                  </a:srgbClr>
                </a:solidFill>
                <a:latin typeface="Etihad Altis Text"/>
                <a:ea typeface="Times New Roman" panose="02020603050405020304" pitchFamily="18" charset="0"/>
              </a:rPr>
              <a:t>built on a distributed network, leveraging collaboration and completely transparent </a:t>
            </a:r>
            <a:endParaRPr lang="en-US" sz="1200" dirty="0">
              <a:solidFill>
                <a:srgbClr val="1C0010">
                  <a:hueOff val="0"/>
                  <a:satOff val="0"/>
                  <a:lumOff val="0"/>
                  <a:alphaOff val="0"/>
                </a:srgbClr>
              </a:solidFill>
              <a:latin typeface="Etihad Altis Tex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1C0010">
                    <a:hueOff val="0"/>
                    <a:satOff val="0"/>
                    <a:lumOff val="0"/>
                    <a:alphaOff val="0"/>
                  </a:srgbClr>
                </a:solidFill>
                <a:latin typeface="Etihad Altis Text"/>
                <a:ea typeface="Times New Roman" panose="02020603050405020304" pitchFamily="18" charset="0"/>
              </a:rPr>
              <a:t>Contracts made or changed are stored in a digital ledger, </a:t>
            </a:r>
            <a:r>
              <a:rPr lang="en-US" sz="1200" b="1" dirty="0">
                <a:solidFill>
                  <a:srgbClr val="731624"/>
                </a:solidFill>
                <a:latin typeface="Etihad Altis Text"/>
                <a:ea typeface="Times New Roman" panose="02020603050405020304" pitchFamily="18" charset="0"/>
              </a:rPr>
              <a:t>Immutable.</a:t>
            </a:r>
            <a:r>
              <a:rPr lang="en-US" sz="1200" dirty="0">
                <a:solidFill>
                  <a:srgbClr val="1C0010">
                    <a:hueOff val="0"/>
                    <a:satOff val="0"/>
                    <a:lumOff val="0"/>
                    <a:alphaOff val="0"/>
                  </a:srgbClr>
                </a:solidFill>
                <a:latin typeface="Etihad Altis Text"/>
                <a:ea typeface="Times New Roman" panose="02020603050405020304" pitchFamily="18" charset="0"/>
              </a:rPr>
              <a: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1C0010">
                    <a:hueOff val="0"/>
                    <a:satOff val="0"/>
                    <a:lumOff val="0"/>
                    <a:alphaOff val="0"/>
                  </a:srgbClr>
                </a:solidFill>
                <a:latin typeface="Etihad Altis Text"/>
                <a:ea typeface="Times New Roman" panose="02020603050405020304" pitchFamily="18" charset="0"/>
              </a:rPr>
              <a:t>Precision in execution</a:t>
            </a:r>
            <a:r>
              <a:rPr lang="en-US" sz="1200" b="1" dirty="0">
                <a:solidFill>
                  <a:srgbClr val="731624"/>
                </a:solidFill>
                <a:latin typeface="Etihad Altis Text"/>
                <a:ea typeface="Times New Roman" panose="02020603050405020304" pitchFamily="18" charset="0"/>
              </a:rPr>
              <a:t>, reducing errors, risks </a:t>
            </a:r>
            <a:r>
              <a:rPr lang="en-US" sz="1200" dirty="0">
                <a:solidFill>
                  <a:srgbClr val="1C0010">
                    <a:hueOff val="0"/>
                    <a:satOff val="0"/>
                    <a:lumOff val="0"/>
                    <a:alphaOff val="0"/>
                  </a:srgbClr>
                </a:solidFill>
                <a:latin typeface="Etihad Altis Text"/>
                <a:ea typeface="Times New Roman" panose="02020603050405020304" pitchFamily="18" charset="0"/>
              </a:rPr>
              <a:t>(potential for reduced litigation)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1C0010">
                    <a:hueOff val="0"/>
                    <a:satOff val="0"/>
                    <a:lumOff val="0"/>
                    <a:alphaOff val="0"/>
                  </a:srgbClr>
                </a:solidFill>
                <a:latin typeface="Etihad Altis Text"/>
                <a:ea typeface="Times New Roman" panose="02020603050405020304" pitchFamily="18" charset="0"/>
              </a:rPr>
              <a:t>Reduces human participation in transactions, everything is done by the prescribed </a:t>
            </a:r>
            <a:r>
              <a:rPr lang="en-US" sz="1200" b="1" dirty="0">
                <a:solidFill>
                  <a:srgbClr val="731624"/>
                </a:solidFill>
                <a:latin typeface="Etihad Altis Text"/>
                <a:ea typeface="Times New Roman" panose="02020603050405020304" pitchFamily="18" charset="0"/>
              </a:rPr>
              <a:t>program code</a:t>
            </a:r>
            <a:r>
              <a:rPr lang="en-US" sz="1200" dirty="0">
                <a:solidFill>
                  <a:srgbClr val="1C0010">
                    <a:hueOff val="0"/>
                    <a:satOff val="0"/>
                    <a:lumOff val="0"/>
                    <a:alphaOff val="0"/>
                  </a:srgbClr>
                </a:solidFill>
                <a:latin typeface="Etihad Altis Text"/>
                <a:ea typeface="Times New Roman" panose="02020603050405020304" pitchFamily="18" charset="0"/>
              </a:rPr>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solidFill>
                <a:srgbClr val="1C0010">
                  <a:hueOff val="0"/>
                  <a:satOff val="0"/>
                  <a:lumOff val="0"/>
                  <a:alphaOff val="0"/>
                </a:srgbClr>
              </a:solidFill>
              <a:latin typeface="Etihad Altis Text"/>
              <a:ea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CD6D9E69-7A77-7C41-8538-E29C46D5404C}" type="slidenum">
              <a:rPr lang="en-US" smtClean="0"/>
              <a:t>5</a:t>
            </a:fld>
            <a:endParaRPr lang="en-US" dirty="0"/>
          </a:p>
        </p:txBody>
      </p:sp>
    </p:spTree>
    <p:extLst>
      <p:ext uri="{BB962C8B-B14F-4D97-AF65-F5344CB8AC3E}">
        <p14:creationId xmlns:p14="http://schemas.microsoft.com/office/powerpoint/2010/main" val="2837248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6D9E69-7A77-7C41-8538-E29C46D5404C}" type="slidenum">
              <a:rPr lang="en-US" smtClean="0"/>
              <a:t>6</a:t>
            </a:fld>
            <a:endParaRPr lang="en-US" dirty="0"/>
          </a:p>
        </p:txBody>
      </p:sp>
    </p:spTree>
    <p:extLst>
      <p:ext uri="{BB962C8B-B14F-4D97-AF65-F5344CB8AC3E}">
        <p14:creationId xmlns:p14="http://schemas.microsoft.com/office/powerpoint/2010/main" val="2837248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6D9E69-7A77-7C41-8538-E29C46D5404C}" type="slidenum">
              <a:rPr lang="en-US" smtClean="0"/>
              <a:t>7</a:t>
            </a:fld>
            <a:endParaRPr lang="en-US" dirty="0"/>
          </a:p>
        </p:txBody>
      </p:sp>
    </p:spTree>
    <p:extLst>
      <p:ext uri="{BB962C8B-B14F-4D97-AF65-F5344CB8AC3E}">
        <p14:creationId xmlns:p14="http://schemas.microsoft.com/office/powerpoint/2010/main" val="2837248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6D9E69-7A77-7C41-8538-E29C46D5404C}" type="slidenum">
              <a:rPr lang="en-US" smtClean="0"/>
              <a:t>8</a:t>
            </a:fld>
            <a:endParaRPr lang="en-US" dirty="0"/>
          </a:p>
        </p:txBody>
      </p:sp>
    </p:spTree>
    <p:extLst>
      <p:ext uri="{BB962C8B-B14F-4D97-AF65-F5344CB8AC3E}">
        <p14:creationId xmlns:p14="http://schemas.microsoft.com/office/powerpoint/2010/main" val="2837248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6D9E69-7A77-7C41-8538-E29C46D5404C}" type="slidenum">
              <a:rPr lang="en-US" smtClean="0"/>
              <a:t>9</a:t>
            </a:fld>
            <a:endParaRPr lang="en-US" dirty="0"/>
          </a:p>
        </p:txBody>
      </p:sp>
    </p:spTree>
    <p:extLst>
      <p:ext uri="{BB962C8B-B14F-4D97-AF65-F5344CB8AC3E}">
        <p14:creationId xmlns:p14="http://schemas.microsoft.com/office/powerpoint/2010/main" val="28372483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flipV="1">
            <a:off x="0" y="0"/>
            <a:ext cx="9144000" cy="5156848"/>
          </a:xfrm>
          <a:prstGeom prst="rect">
            <a:avLst/>
          </a:prstGeom>
        </p:spPr>
      </p:pic>
      <p:sp>
        <p:nvSpPr>
          <p:cNvPr id="6" name="Title 19"/>
          <p:cNvSpPr>
            <a:spLocks noGrp="1"/>
          </p:cNvSpPr>
          <p:nvPr>
            <p:ph type="title" hasCustomPrompt="1"/>
          </p:nvPr>
        </p:nvSpPr>
        <p:spPr>
          <a:xfrm>
            <a:off x="0" y="1069"/>
            <a:ext cx="9144000" cy="669844"/>
          </a:xfrm>
          <a:prstGeom prst="rect">
            <a:avLst/>
          </a:prstGeom>
        </p:spPr>
        <p:txBody>
          <a:bodyPr vert="horz" anchor="ctr"/>
          <a:lstStyle>
            <a:lvl1pPr marL="227013" indent="0">
              <a:defRPr sz="2400">
                <a:solidFill>
                  <a:srgbClr val="1C0010"/>
                </a:solidFill>
                <a:latin typeface="EtihadAltis-Book"/>
                <a:cs typeface="EtihadAltis-Book"/>
              </a:defRPr>
            </a:lvl1pPr>
          </a:lstStyle>
          <a:p>
            <a:r>
              <a:rPr lang="en-US" dirty="0" err="1"/>
              <a:t>Coverslide</a:t>
            </a:r>
            <a:r>
              <a:rPr lang="en-US" dirty="0"/>
              <a:t> only</a:t>
            </a:r>
          </a:p>
        </p:txBody>
      </p:sp>
    </p:spTree>
    <p:extLst>
      <p:ext uri="{BB962C8B-B14F-4D97-AF65-F5344CB8AC3E}">
        <p14:creationId xmlns:p14="http://schemas.microsoft.com/office/powerpoint/2010/main" val="2206917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Title 19"/>
          <p:cNvSpPr>
            <a:spLocks noGrp="1"/>
          </p:cNvSpPr>
          <p:nvPr>
            <p:ph type="title" hasCustomPrompt="1"/>
          </p:nvPr>
        </p:nvSpPr>
        <p:spPr>
          <a:xfrm>
            <a:off x="0" y="1069"/>
            <a:ext cx="9144000" cy="669844"/>
          </a:xfrm>
          <a:prstGeom prst="rect">
            <a:avLst/>
          </a:prstGeom>
        </p:spPr>
        <p:txBody>
          <a:bodyPr vert="horz" anchor="ctr"/>
          <a:lstStyle>
            <a:lvl1pPr marL="227013" indent="0">
              <a:defRPr sz="2400">
                <a:solidFill>
                  <a:srgbClr val="1C0010"/>
                </a:solidFill>
                <a:latin typeface="EtihadAltis-Book"/>
                <a:cs typeface="EtihadAltis-Book"/>
              </a:defRPr>
            </a:lvl1pPr>
          </a:lstStyle>
          <a:p>
            <a:r>
              <a:rPr lang="en-US" dirty="0" err="1"/>
              <a:t>Coverslide</a:t>
            </a:r>
            <a:r>
              <a:rPr lang="en-US" dirty="0"/>
              <a:t> only</a:t>
            </a:r>
          </a:p>
        </p:txBody>
      </p:sp>
    </p:spTree>
    <p:extLst>
      <p:ext uri="{BB962C8B-B14F-4D97-AF65-F5344CB8AC3E}">
        <p14:creationId xmlns:p14="http://schemas.microsoft.com/office/powerpoint/2010/main" val="4129813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1_Custom Layout">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flipV="1">
            <a:off x="0" y="0"/>
            <a:ext cx="9144000" cy="5143500"/>
          </a:xfrm>
          <a:prstGeom prst="rect">
            <a:avLst/>
          </a:prstGeom>
        </p:spPr>
      </p:pic>
      <p:sp>
        <p:nvSpPr>
          <p:cNvPr id="20" name="Title 19"/>
          <p:cNvSpPr>
            <a:spLocks noGrp="1"/>
          </p:cNvSpPr>
          <p:nvPr>
            <p:ph type="title"/>
          </p:nvPr>
        </p:nvSpPr>
        <p:spPr>
          <a:xfrm>
            <a:off x="0" y="1442"/>
            <a:ext cx="9144000" cy="669844"/>
          </a:xfrm>
          <a:prstGeom prst="rect">
            <a:avLst/>
          </a:prstGeom>
        </p:spPr>
        <p:txBody>
          <a:bodyPr vert="horz" anchor="ctr"/>
          <a:lstStyle>
            <a:lvl1pPr marL="227013" indent="0">
              <a:defRPr sz="2400">
                <a:solidFill>
                  <a:srgbClr val="1C0010"/>
                </a:solidFill>
                <a:latin typeface="EtihadAltis-Book"/>
                <a:cs typeface="EtihadAltis-Book"/>
              </a:defRPr>
            </a:lvl1pPr>
          </a:lstStyle>
          <a:p>
            <a:r>
              <a:rPr lang="en-US" dirty="0"/>
              <a:t>Click to edit Master title style</a:t>
            </a:r>
          </a:p>
        </p:txBody>
      </p:sp>
    </p:spTree>
    <p:extLst>
      <p:ext uri="{BB962C8B-B14F-4D97-AF65-F5344CB8AC3E}">
        <p14:creationId xmlns:p14="http://schemas.microsoft.com/office/powerpoint/2010/main" val="412285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6_Custom Layout">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flipV="1">
            <a:off x="-5" y="0"/>
            <a:ext cx="9144000" cy="5143500"/>
          </a:xfrm>
          <a:prstGeom prst="rect">
            <a:avLst/>
          </a:prstGeom>
        </p:spPr>
      </p:pic>
      <p:sp>
        <p:nvSpPr>
          <p:cNvPr id="20" name="Title 19"/>
          <p:cNvSpPr>
            <a:spLocks noGrp="1"/>
          </p:cNvSpPr>
          <p:nvPr>
            <p:ph type="title"/>
          </p:nvPr>
        </p:nvSpPr>
        <p:spPr>
          <a:xfrm>
            <a:off x="0" y="1442"/>
            <a:ext cx="9144000" cy="669844"/>
          </a:xfrm>
          <a:prstGeom prst="rect">
            <a:avLst/>
          </a:prstGeom>
        </p:spPr>
        <p:txBody>
          <a:bodyPr vert="horz" anchor="ctr"/>
          <a:lstStyle>
            <a:lvl1pPr marL="227013" indent="0">
              <a:defRPr sz="2400">
                <a:solidFill>
                  <a:srgbClr val="1C0010"/>
                </a:solidFill>
                <a:latin typeface="EtihadAltis-Book"/>
                <a:cs typeface="EtihadAltis-Book"/>
              </a:defRPr>
            </a:lvl1pPr>
          </a:lstStyle>
          <a:p>
            <a:r>
              <a:rPr lang="en-US" dirty="0"/>
              <a:t>Click to edit Master title style</a:t>
            </a:r>
          </a:p>
        </p:txBody>
      </p:sp>
    </p:spTree>
    <p:extLst>
      <p:ext uri="{BB962C8B-B14F-4D97-AF65-F5344CB8AC3E}">
        <p14:creationId xmlns:p14="http://schemas.microsoft.com/office/powerpoint/2010/main" val="266036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_Custom Layout">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flipV="1">
            <a:off x="0" y="0"/>
            <a:ext cx="9143999" cy="5143500"/>
          </a:xfrm>
          <a:prstGeom prst="rect">
            <a:avLst/>
          </a:prstGeom>
        </p:spPr>
      </p:pic>
      <p:sp>
        <p:nvSpPr>
          <p:cNvPr id="2" name="Title 1"/>
          <p:cNvSpPr>
            <a:spLocks noGrp="1"/>
          </p:cNvSpPr>
          <p:nvPr>
            <p:ph type="title" hasCustomPrompt="1"/>
          </p:nvPr>
        </p:nvSpPr>
        <p:spPr>
          <a:xfrm>
            <a:off x="-63500" y="1929946"/>
            <a:ext cx="9207500" cy="827768"/>
          </a:xfrm>
          <a:prstGeom prst="rect">
            <a:avLst/>
          </a:prstGeom>
          <a:ln>
            <a:noFill/>
          </a:ln>
        </p:spPr>
        <p:txBody>
          <a:bodyPr vert="horz"/>
          <a:lstStyle>
            <a:lvl1pPr algn="ctr">
              <a:defRPr sz="4000" baseline="0">
                <a:solidFill>
                  <a:srgbClr val="C4921B"/>
                </a:solidFill>
                <a:latin typeface="EtihadAltis-Book"/>
                <a:cs typeface="EtihadAltis-Book"/>
              </a:defRPr>
            </a:lvl1pPr>
          </a:lstStyle>
          <a:p>
            <a:r>
              <a:rPr lang="en-US" dirty="0"/>
              <a:t>DIVIDER SLIDE</a:t>
            </a:r>
          </a:p>
        </p:txBody>
      </p:sp>
    </p:spTree>
    <p:extLst>
      <p:ext uri="{BB962C8B-B14F-4D97-AF65-F5344CB8AC3E}">
        <p14:creationId xmlns:p14="http://schemas.microsoft.com/office/powerpoint/2010/main" val="541851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3_Custom Layout">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flipV="1">
            <a:off x="-63504" y="0"/>
            <a:ext cx="9207499" cy="5143500"/>
          </a:xfrm>
          <a:prstGeom prst="rect">
            <a:avLst/>
          </a:prstGeom>
        </p:spPr>
      </p:pic>
      <p:sp>
        <p:nvSpPr>
          <p:cNvPr id="2" name="Title 1"/>
          <p:cNvSpPr>
            <a:spLocks noGrp="1"/>
          </p:cNvSpPr>
          <p:nvPr>
            <p:ph type="title" hasCustomPrompt="1"/>
          </p:nvPr>
        </p:nvSpPr>
        <p:spPr>
          <a:xfrm>
            <a:off x="-63500" y="1929946"/>
            <a:ext cx="9207500" cy="827768"/>
          </a:xfrm>
          <a:prstGeom prst="rect">
            <a:avLst/>
          </a:prstGeom>
          <a:ln>
            <a:noFill/>
          </a:ln>
        </p:spPr>
        <p:txBody>
          <a:bodyPr vert="horz"/>
          <a:lstStyle>
            <a:lvl1pPr algn="ctr">
              <a:defRPr sz="4000" baseline="0">
                <a:solidFill>
                  <a:schemeClr val="tx1"/>
                </a:solidFill>
                <a:latin typeface="EtihadAltis-Book"/>
                <a:cs typeface="EtihadAltis-Book"/>
              </a:defRPr>
            </a:lvl1pPr>
          </a:lstStyle>
          <a:p>
            <a:r>
              <a:rPr lang="en-US" dirty="0"/>
              <a:t>DIVIDER SLIDE</a:t>
            </a:r>
          </a:p>
        </p:txBody>
      </p:sp>
    </p:spTree>
    <p:extLst>
      <p:ext uri="{BB962C8B-B14F-4D97-AF65-F5344CB8AC3E}">
        <p14:creationId xmlns:p14="http://schemas.microsoft.com/office/powerpoint/2010/main" val="22160472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1590682"/>
      </p:ext>
    </p:extLst>
  </p:cSld>
  <p:clrMap bg1="lt1" tx1="dk1" bg2="lt2" tx2="dk2" accent1="accent1" accent2="accent2" accent3="accent3" accent4="accent4" accent5="accent5" accent6="accent6" hlink="hlink" folHlink="folHlink"/>
  <p:sldLayoutIdLst>
    <p:sldLayoutId id="2147483661" r:id="rId1"/>
    <p:sldLayoutId id="2147483712" r:id="rId2"/>
    <p:sldLayoutId id="2147483700" r:id="rId3"/>
    <p:sldLayoutId id="2147483710" r:id="rId4"/>
    <p:sldLayoutId id="2147483701" r:id="rId5"/>
    <p:sldLayoutId id="2147483711" r:id="rId6"/>
  </p:sldLayoutIdLst>
  <p:txStyles>
    <p:titleStyle>
      <a:lvl1pPr algn="l" defTabSz="457200" rtl="0" eaLnBrk="1" latinLnBrk="0" hangingPunct="1">
        <a:spcBef>
          <a:spcPct val="0"/>
        </a:spcBef>
        <a:buNone/>
        <a:defRPr sz="2400" kern="1200">
          <a:solidFill>
            <a:schemeClr val="bg1"/>
          </a:solidFill>
          <a:latin typeface="EtihadAltis-Text"/>
          <a:ea typeface="+mj-ea"/>
          <a:cs typeface="EtihadAltis-Text"/>
        </a:defRPr>
      </a:lvl1pPr>
    </p:titleStyle>
    <p:bodyStyle>
      <a:lvl1pPr marL="0" indent="0" algn="l" defTabSz="457200" rtl="0" eaLnBrk="1" latinLnBrk="0" hangingPunct="1">
        <a:spcBef>
          <a:spcPct val="20000"/>
        </a:spcBef>
        <a:buFont typeface="Arial"/>
        <a:buNone/>
        <a:defRPr sz="1800" kern="1200">
          <a:solidFill>
            <a:schemeClr val="accent2"/>
          </a:solidFill>
          <a:latin typeface="EtihadAltis-Text"/>
          <a:ea typeface="+mn-ea"/>
          <a:cs typeface="EtihadAltis-Text"/>
        </a:defRPr>
      </a:lvl1pPr>
      <a:lvl2pPr marL="361950" indent="-184150" algn="l" defTabSz="457200" rtl="0" eaLnBrk="1" latinLnBrk="0" hangingPunct="1">
        <a:spcBef>
          <a:spcPct val="20000"/>
        </a:spcBef>
        <a:buClr>
          <a:schemeClr val="bg1"/>
        </a:buClr>
        <a:buFont typeface="Wingdings" charset="2"/>
        <a:buChar char="§"/>
        <a:defRPr sz="1600" kern="1200">
          <a:solidFill>
            <a:schemeClr val="tx1"/>
          </a:solidFill>
          <a:latin typeface="EtihadAltis-Text"/>
          <a:ea typeface="+mn-ea"/>
          <a:cs typeface="EtihadAltis-Text"/>
        </a:defRPr>
      </a:lvl2pPr>
      <a:lvl3pPr marL="539750" indent="-177800" algn="l" defTabSz="457200" rtl="0" eaLnBrk="1" latinLnBrk="0" hangingPunct="1">
        <a:spcBef>
          <a:spcPct val="20000"/>
        </a:spcBef>
        <a:buClr>
          <a:schemeClr val="accent2"/>
        </a:buClr>
        <a:buFont typeface="Lucida Grande"/>
        <a:buChar char="-"/>
        <a:defRPr sz="1600" kern="1200">
          <a:solidFill>
            <a:schemeClr val="accent2"/>
          </a:solidFill>
          <a:latin typeface="EtihadAltis-Text"/>
          <a:ea typeface="+mn-ea"/>
          <a:cs typeface="EtihadAltis-Text"/>
        </a:defRPr>
      </a:lvl3pPr>
      <a:lvl4pPr marL="1600200" indent="-228600" algn="l" defTabSz="457200" rtl="0" eaLnBrk="1" latinLnBrk="0" hangingPunct="1">
        <a:spcBef>
          <a:spcPct val="20000"/>
        </a:spcBef>
        <a:buFont typeface="Arial"/>
        <a:buChar char="–"/>
        <a:defRPr sz="1600" kern="1200">
          <a:solidFill>
            <a:schemeClr val="tx1"/>
          </a:solidFill>
          <a:latin typeface="EtihadAltis-Text"/>
          <a:ea typeface="+mn-ea"/>
          <a:cs typeface="EtihadAltis-Text"/>
        </a:defRPr>
      </a:lvl4pPr>
      <a:lvl5pPr marL="2057400" indent="-228600" algn="l" defTabSz="457200" rtl="0" eaLnBrk="1" latinLnBrk="0" hangingPunct="1">
        <a:spcBef>
          <a:spcPct val="20000"/>
        </a:spcBef>
        <a:buFont typeface="Arial"/>
        <a:buChar char="»"/>
        <a:defRPr sz="1600" kern="1200">
          <a:solidFill>
            <a:schemeClr val="tx1"/>
          </a:solidFill>
          <a:latin typeface="EtihadAltis-Text"/>
          <a:ea typeface="+mn-ea"/>
          <a:cs typeface="EtihadAltis-Tex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hyperlink" Target="https://web.microsoftstream.com/video/2aeac23c-49c6-42cd-b7a8-49ddd96b332d" TargetMode="External"/><Relationship Id="rId2" Type="http://schemas.openxmlformats.org/officeDocument/2006/relationships/hyperlink" Target="https://www.useloom.com/share/021b06810ff242b6b7e6f00185928693"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45.jpe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3.xml"/><Relationship Id="rId6" Type="http://schemas.openxmlformats.org/officeDocument/2006/relationships/image" Target="../media/image43.png"/><Relationship Id="rId5" Type="http://schemas.openxmlformats.org/officeDocument/2006/relationships/image" Target="../media/image42.png"/><Relationship Id="rId10" Type="http://schemas.openxmlformats.org/officeDocument/2006/relationships/image" Target="../media/image46.jpeg"/><Relationship Id="rId4" Type="http://schemas.openxmlformats.org/officeDocument/2006/relationships/image" Target="../media/image41.pn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47.png"/></Relationships>
</file>

<file path=ppt/slides/_rels/slide14.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tags" Target="../tags/tag2.xml"/><Relationship Id="rId7" Type="http://schemas.openxmlformats.org/officeDocument/2006/relationships/image" Target="../media/image48.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11.xml"/><Relationship Id="rId4" Type="http://schemas.openxmlformats.org/officeDocument/2006/relationships/slideLayout" Target="../slideLayouts/slideLayout3.xml"/><Relationship Id="rId9" Type="http://schemas.microsoft.com/office/2007/relationships/hdphoto" Target="../media/hdphoto1.wdp"/></Relationships>
</file>

<file path=ppt/slides/_rels/slide1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8.tiff"/><Relationship Id="rId3" Type="http://schemas.openxmlformats.org/officeDocument/2006/relationships/image" Target="../media/image11.png"/><Relationship Id="rId7" Type="http://schemas.openxmlformats.org/officeDocument/2006/relationships/image" Target="../media/image17.tiff"/><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4.png"/><Relationship Id="rId4" Type="http://schemas.openxmlformats.org/officeDocument/2006/relationships/image" Target="../media/image12.png"/><Relationship Id="rId9" Type="http://schemas.openxmlformats.org/officeDocument/2006/relationships/image" Target="../media/image19.tiff"/></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1.pn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380 2017_1 _RT_Lowres.jp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 y="-26788"/>
            <a:ext cx="9216572" cy="5233788"/>
          </a:xfrm>
          <a:prstGeom prst="rect">
            <a:avLst/>
          </a:prstGeom>
        </p:spPr>
      </p:pic>
      <p:pic>
        <p:nvPicPr>
          <p:cNvPr id="19" name="Picture 18" descr="FAD2TW_Tagline_Artwork_Gold-SingleLine.png"/>
          <p:cNvPicPr>
            <a:picLocks noChangeAspect="1"/>
          </p:cNvPicPr>
          <p:nvPr/>
        </p:nvPicPr>
        <p:blipFill rotWithShape="1">
          <a:blip r:embed="rId4" cstate="screen">
            <a:extLst>
              <a:ext uri="{28A0092B-C50C-407E-A947-70E740481C1C}">
                <a14:useLocalDpi xmlns:a14="http://schemas.microsoft.com/office/drawing/2010/main"/>
              </a:ext>
            </a:extLst>
          </a:blip>
          <a:srcRect b="-2"/>
          <a:stretch/>
        </p:blipFill>
        <p:spPr>
          <a:xfrm>
            <a:off x="6985000" y="4680655"/>
            <a:ext cx="1913740" cy="132656"/>
          </a:xfrm>
          <a:prstGeom prst="rect">
            <a:avLst/>
          </a:prstGeom>
        </p:spPr>
      </p:pic>
      <p:sp>
        <p:nvSpPr>
          <p:cNvPr id="6" name="TextBox 5"/>
          <p:cNvSpPr txBox="1"/>
          <p:nvPr/>
        </p:nvSpPr>
        <p:spPr>
          <a:xfrm>
            <a:off x="10331824" y="4011706"/>
            <a:ext cx="184666" cy="369332"/>
          </a:xfrm>
          <a:prstGeom prst="rect">
            <a:avLst/>
          </a:prstGeom>
          <a:noFill/>
        </p:spPr>
        <p:txBody>
          <a:bodyPr wrap="none" rtlCol="0">
            <a:spAutoFit/>
          </a:bodyPr>
          <a:lstStyle/>
          <a:p>
            <a:endParaRPr lang="en-US" dirty="0"/>
          </a:p>
        </p:txBody>
      </p:sp>
      <p:sp>
        <p:nvSpPr>
          <p:cNvPr id="29" name="Rectangle 28"/>
          <p:cNvSpPr/>
          <p:nvPr/>
        </p:nvSpPr>
        <p:spPr>
          <a:xfrm>
            <a:off x="320925" y="259118"/>
            <a:ext cx="4476867" cy="590931"/>
          </a:xfrm>
          <a:prstGeom prst="rect">
            <a:avLst/>
          </a:prstGeom>
        </p:spPr>
        <p:txBody>
          <a:bodyPr wrap="none">
            <a:spAutoFit/>
          </a:bodyPr>
          <a:lstStyle/>
          <a:p>
            <a:pPr>
              <a:lnSpc>
                <a:spcPct val="90000"/>
              </a:lnSpc>
              <a:defRPr/>
            </a:pPr>
            <a:r>
              <a:rPr lang="en-GB" sz="3600" dirty="0">
                <a:solidFill>
                  <a:schemeClr val="bg2"/>
                </a:solidFill>
                <a:latin typeface="EtihadAltis-Book"/>
                <a:cs typeface="EtihadAltis-Book"/>
              </a:rPr>
              <a:t>SMART CONTRACT</a:t>
            </a:r>
          </a:p>
        </p:txBody>
      </p:sp>
      <p:grpSp>
        <p:nvGrpSpPr>
          <p:cNvPr id="36" name="Group 35"/>
          <p:cNvGrpSpPr/>
          <p:nvPr/>
        </p:nvGrpSpPr>
        <p:grpSpPr>
          <a:xfrm>
            <a:off x="5777209" y="276394"/>
            <a:ext cx="3132115" cy="755485"/>
            <a:chOff x="5818461" y="252936"/>
            <a:chExt cx="3132115" cy="755485"/>
          </a:xfrm>
        </p:grpSpPr>
        <p:pic>
          <p:nvPicPr>
            <p:cNvPr id="37" name="Picture 3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669524" y="380728"/>
              <a:ext cx="1281052" cy="496564"/>
            </a:xfrm>
            <a:prstGeom prst="rect">
              <a:avLst/>
            </a:prstGeom>
          </p:spPr>
        </p:pic>
        <p:pic>
          <p:nvPicPr>
            <p:cNvPr id="38" name="Picture 37" descr="EtihadAirways AbuDhabi MasterLogo Eng-01.png"/>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5818461" y="252936"/>
              <a:ext cx="1450830" cy="755485"/>
            </a:xfrm>
            <a:prstGeom prst="rect">
              <a:avLst/>
            </a:prstGeom>
          </p:spPr>
        </p:pic>
        <p:cxnSp>
          <p:nvCxnSpPr>
            <p:cNvPr id="39" name="Straight Connector 38"/>
            <p:cNvCxnSpPr/>
            <p:nvPr/>
          </p:nvCxnSpPr>
          <p:spPr>
            <a:xfrm>
              <a:off x="7440768" y="298578"/>
              <a:ext cx="0" cy="680357"/>
            </a:xfrm>
            <a:prstGeom prst="line">
              <a:avLst/>
            </a:prstGeom>
            <a:ln w="3175" cmpd="sng">
              <a:solidFill>
                <a:srgbClr val="FFFFFE"/>
              </a:solidFill>
            </a:ln>
            <a:effectLst/>
          </p:spPr>
          <p:style>
            <a:lnRef idx="2">
              <a:schemeClr val="accent1"/>
            </a:lnRef>
            <a:fillRef idx="0">
              <a:schemeClr val="accent1"/>
            </a:fillRef>
            <a:effectRef idx="1">
              <a:schemeClr val="accent1"/>
            </a:effectRef>
            <a:fontRef idx="minor">
              <a:schemeClr val="tx1"/>
            </a:fontRef>
          </p:style>
        </p:cxnSp>
      </p:grpSp>
      <p:sp>
        <p:nvSpPr>
          <p:cNvPr id="12" name="Rectangle 11"/>
          <p:cNvSpPr/>
          <p:nvPr/>
        </p:nvSpPr>
        <p:spPr>
          <a:xfrm>
            <a:off x="302716" y="3632118"/>
            <a:ext cx="3426004" cy="1492716"/>
          </a:xfrm>
          <a:prstGeom prst="rect">
            <a:avLst/>
          </a:prstGeom>
        </p:spPr>
        <p:txBody>
          <a:bodyPr wrap="square">
            <a:spAutoFit/>
          </a:bodyPr>
          <a:lstStyle/>
          <a:p>
            <a:pPr>
              <a:defRPr/>
            </a:pPr>
            <a:r>
              <a:rPr lang="en-GB" sz="1600" dirty="0" err="1">
                <a:solidFill>
                  <a:srgbClr val="FFFFFE"/>
                </a:solidFill>
                <a:latin typeface="EtihadAltis-Text"/>
                <a:cs typeface="EtihadAltis-Text"/>
              </a:rPr>
              <a:t>Subir</a:t>
            </a:r>
            <a:r>
              <a:rPr lang="en-GB" sz="1600" dirty="0">
                <a:solidFill>
                  <a:srgbClr val="FFFFFE"/>
                </a:solidFill>
                <a:latin typeface="EtihadAltis-Text"/>
                <a:cs typeface="EtihadAltis-Text"/>
              </a:rPr>
              <a:t> </a:t>
            </a:r>
            <a:r>
              <a:rPr lang="en-GB" sz="1600" dirty="0" err="1">
                <a:solidFill>
                  <a:srgbClr val="FFFFFE"/>
                </a:solidFill>
                <a:latin typeface="EtihadAltis-Text"/>
                <a:cs typeface="EtihadAltis-Text"/>
              </a:rPr>
              <a:t>Ghosh</a:t>
            </a:r>
            <a:endParaRPr lang="en-GB" sz="1600" dirty="0">
              <a:solidFill>
                <a:srgbClr val="FFFFFE"/>
              </a:solidFill>
              <a:latin typeface="EtihadAltis-Text"/>
              <a:cs typeface="EtihadAltis-Text"/>
            </a:endParaRPr>
          </a:p>
          <a:p>
            <a:pPr>
              <a:defRPr/>
            </a:pPr>
            <a:r>
              <a:rPr lang="en-GB" sz="1600" dirty="0">
                <a:solidFill>
                  <a:srgbClr val="FFFFFE"/>
                </a:solidFill>
                <a:latin typeface="EtihadAltis-Text"/>
                <a:cs typeface="EtihadAltis-Text"/>
              </a:rPr>
              <a:t>Amitabh </a:t>
            </a:r>
            <a:r>
              <a:rPr lang="en-GB" sz="1600" dirty="0" err="1">
                <a:solidFill>
                  <a:srgbClr val="FFFFFE"/>
                </a:solidFill>
                <a:latin typeface="EtihadAltis-Text"/>
                <a:cs typeface="EtihadAltis-Text"/>
              </a:rPr>
              <a:t>Cheekoth</a:t>
            </a:r>
            <a:r>
              <a:rPr lang="en-GB" sz="1600" dirty="0">
                <a:solidFill>
                  <a:srgbClr val="FFFFFE"/>
                </a:solidFill>
                <a:latin typeface="EtihadAltis-Text"/>
                <a:cs typeface="EtihadAltis-Text"/>
              </a:rPr>
              <a:t> </a:t>
            </a:r>
          </a:p>
          <a:p>
            <a:pPr>
              <a:defRPr/>
            </a:pPr>
            <a:r>
              <a:rPr lang="en-GB" sz="1600" dirty="0" err="1">
                <a:solidFill>
                  <a:srgbClr val="FFFFFE"/>
                </a:solidFill>
                <a:latin typeface="EtihadAltis-Text"/>
                <a:cs typeface="EtihadAltis-Text"/>
              </a:rPr>
              <a:t>Balasubramanya</a:t>
            </a:r>
            <a:r>
              <a:rPr lang="en-GB" sz="1600" dirty="0">
                <a:solidFill>
                  <a:srgbClr val="FFFFFE"/>
                </a:solidFill>
                <a:latin typeface="EtihadAltis-Text"/>
                <a:cs typeface="EtihadAltis-Text"/>
              </a:rPr>
              <a:t> </a:t>
            </a:r>
            <a:r>
              <a:rPr lang="en-GB" sz="1600" dirty="0" err="1">
                <a:solidFill>
                  <a:srgbClr val="FFFFFE"/>
                </a:solidFill>
                <a:latin typeface="EtihadAltis-Text"/>
                <a:cs typeface="EtihadAltis-Text"/>
              </a:rPr>
              <a:t>Ramaswamy</a:t>
            </a:r>
            <a:endParaRPr lang="en-GB" sz="1600" dirty="0">
              <a:solidFill>
                <a:srgbClr val="FFFFFE"/>
              </a:solidFill>
              <a:latin typeface="EtihadAltis-Text"/>
              <a:cs typeface="EtihadAltis-Text"/>
            </a:endParaRPr>
          </a:p>
          <a:p>
            <a:pPr>
              <a:defRPr/>
            </a:pPr>
            <a:r>
              <a:rPr lang="en-GB" sz="1600" dirty="0" err="1">
                <a:solidFill>
                  <a:srgbClr val="FFFFFE"/>
                </a:solidFill>
                <a:latin typeface="EtihadAltis-Text"/>
                <a:cs typeface="EtihadAltis-Text"/>
              </a:rPr>
              <a:t>Vinod</a:t>
            </a:r>
            <a:r>
              <a:rPr lang="en-GB" sz="1600" dirty="0">
                <a:solidFill>
                  <a:srgbClr val="FFFFFE"/>
                </a:solidFill>
                <a:latin typeface="EtihadAltis-Text"/>
                <a:cs typeface="EtihadAltis-Text"/>
              </a:rPr>
              <a:t> </a:t>
            </a:r>
            <a:r>
              <a:rPr lang="en-GB" sz="1600" dirty="0" err="1">
                <a:solidFill>
                  <a:srgbClr val="FFFFFE"/>
                </a:solidFill>
                <a:latin typeface="EtihadAltis-Text"/>
                <a:cs typeface="EtihadAltis-Text"/>
              </a:rPr>
              <a:t>Thottupurath</a:t>
            </a:r>
            <a:endParaRPr lang="en-GB" sz="1600" dirty="0">
              <a:solidFill>
                <a:srgbClr val="FFFFFE"/>
              </a:solidFill>
              <a:latin typeface="EtihadAltis-Text"/>
              <a:cs typeface="EtihadAltis-Text"/>
            </a:endParaRPr>
          </a:p>
          <a:p>
            <a:pPr>
              <a:defRPr/>
            </a:pPr>
            <a:endParaRPr lang="en-GB" sz="1000" dirty="0">
              <a:solidFill>
                <a:srgbClr val="FFFFFE"/>
              </a:solidFill>
              <a:latin typeface="EtihadAltis-Text"/>
              <a:cs typeface="EtihadAltis-Text"/>
            </a:endParaRPr>
          </a:p>
          <a:p>
            <a:pPr>
              <a:defRPr/>
            </a:pPr>
            <a:endParaRPr lang="en-GB" sz="800" dirty="0">
              <a:solidFill>
                <a:srgbClr val="FFFFFE"/>
              </a:solidFill>
              <a:latin typeface="EtihadAltis-Text"/>
              <a:cs typeface="EtihadAltis-Text"/>
            </a:endParaRPr>
          </a:p>
          <a:p>
            <a:pPr>
              <a:defRPr/>
            </a:pPr>
            <a:r>
              <a:rPr lang="en-GB" sz="900" dirty="0">
                <a:solidFill>
                  <a:srgbClr val="FFFFFE"/>
                </a:solidFill>
                <a:latin typeface="EtihadAltis-Text"/>
                <a:cs typeface="EtihadAltis-Text"/>
              </a:rPr>
              <a:t>15 April 2018</a:t>
            </a:r>
          </a:p>
        </p:txBody>
      </p:sp>
      <p:sp>
        <p:nvSpPr>
          <p:cNvPr id="11" name="Rectangle 10"/>
          <p:cNvSpPr/>
          <p:nvPr/>
        </p:nvSpPr>
        <p:spPr>
          <a:xfrm>
            <a:off x="368048" y="794391"/>
            <a:ext cx="4942384" cy="338554"/>
          </a:xfrm>
          <a:prstGeom prst="rect">
            <a:avLst/>
          </a:prstGeom>
        </p:spPr>
        <p:txBody>
          <a:bodyPr wrap="square">
            <a:spAutoFit/>
          </a:bodyPr>
          <a:lstStyle/>
          <a:p>
            <a:pPr>
              <a:defRPr/>
            </a:pPr>
            <a:r>
              <a:rPr lang="en-GB" sz="1600" dirty="0">
                <a:solidFill>
                  <a:srgbClr val="FFFFFE"/>
                </a:solidFill>
                <a:latin typeface="EtihadAltis-Text"/>
                <a:cs typeface="EtihadAltis-Text"/>
              </a:rPr>
              <a:t>Powered by Blockchain technology</a:t>
            </a:r>
            <a:endParaRPr lang="en-GB" sz="900" dirty="0">
              <a:solidFill>
                <a:srgbClr val="FFFFFE"/>
              </a:solidFill>
              <a:latin typeface="EtihadAltis-Text"/>
              <a:cs typeface="EtihadAltis-Text"/>
            </a:endParaRPr>
          </a:p>
        </p:txBody>
      </p:sp>
    </p:spTree>
    <p:extLst>
      <p:ext uri="{BB962C8B-B14F-4D97-AF65-F5344CB8AC3E}">
        <p14:creationId xmlns:p14="http://schemas.microsoft.com/office/powerpoint/2010/main" val="3661698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2613991" y="805070"/>
            <a:ext cx="2351414" cy="3707295"/>
          </a:xfrm>
          <a:prstGeom prst="rect">
            <a:avLst/>
          </a:prstGeom>
          <a:noFill/>
          <a:ln w="12700">
            <a:solidFill>
              <a:schemeClr val="tx1"/>
            </a:solidFill>
            <a:prstDash val="solid"/>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Etihad Altis Text" panose="020B0603030000000003" pitchFamily="34" charset="0"/>
            </a:endParaRPr>
          </a:p>
        </p:txBody>
      </p:sp>
      <p:sp>
        <p:nvSpPr>
          <p:cNvPr id="2" name="Title 1"/>
          <p:cNvSpPr>
            <a:spLocks noGrp="1"/>
          </p:cNvSpPr>
          <p:nvPr>
            <p:ph type="title"/>
          </p:nvPr>
        </p:nvSpPr>
        <p:spPr>
          <a:ln>
            <a:noFill/>
          </a:ln>
        </p:spPr>
        <p:txBody>
          <a:bodyPr vert="horz" anchor="ctr"/>
          <a:lstStyle/>
          <a:p>
            <a:r>
              <a:rPr lang="en-US" dirty="0"/>
              <a:t>Technology stack used</a:t>
            </a:r>
          </a:p>
        </p:txBody>
      </p:sp>
      <p:pic>
        <p:nvPicPr>
          <p:cNvPr id="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0728" y="1024342"/>
            <a:ext cx="1336450" cy="9423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927800" y="2083287"/>
            <a:ext cx="934871" cy="276999"/>
          </a:xfrm>
          <a:prstGeom prst="rect">
            <a:avLst/>
          </a:prstGeom>
          <a:noFill/>
        </p:spPr>
        <p:txBody>
          <a:bodyPr wrap="none" rtlCol="0">
            <a:spAutoFit/>
          </a:bodyPr>
          <a:lstStyle/>
          <a:p>
            <a:r>
              <a:rPr lang="en-US" sz="1200" dirty="0">
                <a:latin typeface="Etihad Altis Text" panose="020B0603030000000003" pitchFamily="34" charset="0"/>
              </a:rPr>
              <a:t>App Server</a:t>
            </a:r>
          </a:p>
        </p:txBody>
      </p:sp>
      <p:sp>
        <p:nvSpPr>
          <p:cNvPr id="3" name="Cube 2"/>
          <p:cNvSpPr/>
          <p:nvPr/>
        </p:nvSpPr>
        <p:spPr>
          <a:xfrm>
            <a:off x="2966937" y="902138"/>
            <a:ext cx="1017888" cy="1192290"/>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Etihad Altis Text" panose="020B0603030000000003" pitchFamily="34" charset="0"/>
            </a:endParaRPr>
          </a:p>
        </p:txBody>
      </p:sp>
      <p:pic>
        <p:nvPicPr>
          <p:cNvPr id="6" name="Picture 5"/>
          <p:cNvPicPr>
            <a:picLocks noChangeAspect="1"/>
          </p:cNvPicPr>
          <p:nvPr/>
        </p:nvPicPr>
        <p:blipFill>
          <a:blip r:embed="rId3"/>
          <a:stretch>
            <a:fillRect/>
          </a:stretch>
        </p:blipFill>
        <p:spPr>
          <a:xfrm>
            <a:off x="3088050" y="1175252"/>
            <a:ext cx="535553" cy="345518"/>
          </a:xfrm>
          <a:prstGeom prst="rect">
            <a:avLst/>
          </a:prstGeom>
        </p:spPr>
      </p:pic>
      <p:sp>
        <p:nvSpPr>
          <p:cNvPr id="7" name="TextBox 6"/>
          <p:cNvSpPr txBox="1"/>
          <p:nvPr/>
        </p:nvSpPr>
        <p:spPr>
          <a:xfrm>
            <a:off x="6716110" y="1883396"/>
            <a:ext cx="2230995" cy="461665"/>
          </a:xfrm>
          <a:prstGeom prst="rect">
            <a:avLst/>
          </a:prstGeom>
          <a:noFill/>
        </p:spPr>
        <p:txBody>
          <a:bodyPr wrap="none" rtlCol="0">
            <a:spAutoFit/>
          </a:bodyPr>
          <a:lstStyle/>
          <a:p>
            <a:pPr algn="ctr"/>
            <a:r>
              <a:rPr lang="en-US" sz="1200" b="1" dirty="0">
                <a:latin typeface="Etihad Altis Text" panose="020B0603030000000003" pitchFamily="34" charset="0"/>
              </a:rPr>
              <a:t>Public </a:t>
            </a:r>
            <a:r>
              <a:rPr lang="en-US" sz="1200" b="1" dirty="0" err="1">
                <a:latin typeface="Etihad Altis Text" panose="020B0603030000000003" pitchFamily="34" charset="0"/>
              </a:rPr>
              <a:t>Ethereum</a:t>
            </a:r>
            <a:r>
              <a:rPr lang="en-US" sz="1200" b="1" dirty="0">
                <a:latin typeface="Etihad Altis Text" panose="020B0603030000000003" pitchFamily="34" charset="0"/>
              </a:rPr>
              <a:t> </a:t>
            </a:r>
            <a:r>
              <a:rPr lang="en-US" sz="1200" b="1" dirty="0" err="1">
                <a:latin typeface="Etihad Altis Text" panose="020B0603030000000003" pitchFamily="34" charset="0"/>
              </a:rPr>
              <a:t>Blockchain</a:t>
            </a:r>
            <a:br>
              <a:rPr lang="en-US" sz="1200" b="1" dirty="0">
                <a:latin typeface="Etihad Altis Text" panose="020B0603030000000003" pitchFamily="34" charset="0"/>
              </a:rPr>
            </a:br>
            <a:r>
              <a:rPr lang="en-US" sz="1200" dirty="0">
                <a:latin typeface="Etihad Altis Text" panose="020B0603030000000003" pitchFamily="34" charset="0"/>
              </a:rPr>
              <a:t>(</a:t>
            </a:r>
            <a:r>
              <a:rPr lang="en-US" sz="1200" dirty="0" err="1">
                <a:latin typeface="Etihad Altis Text" panose="020B0603030000000003" pitchFamily="34" charset="0"/>
              </a:rPr>
              <a:t>Rinkeby</a:t>
            </a:r>
            <a:r>
              <a:rPr lang="en-US" sz="1200" dirty="0">
                <a:latin typeface="Etihad Altis Text" panose="020B0603030000000003" pitchFamily="34" charset="0"/>
              </a:rPr>
              <a:t> Test Network)</a:t>
            </a:r>
          </a:p>
        </p:txBody>
      </p:sp>
      <p:pic>
        <p:nvPicPr>
          <p:cNvPr id="8" name="Picture 7"/>
          <p:cNvPicPr>
            <a:picLocks noChangeAspect="1"/>
          </p:cNvPicPr>
          <p:nvPr/>
        </p:nvPicPr>
        <p:blipFill>
          <a:blip r:embed="rId4"/>
          <a:stretch>
            <a:fillRect/>
          </a:stretch>
        </p:blipFill>
        <p:spPr>
          <a:xfrm>
            <a:off x="4204228" y="3193116"/>
            <a:ext cx="367772" cy="531490"/>
          </a:xfrm>
          <a:prstGeom prst="rect">
            <a:avLst/>
          </a:prstGeom>
        </p:spPr>
      </p:pic>
      <p:sp>
        <p:nvSpPr>
          <p:cNvPr id="12" name="TextBox 11"/>
          <p:cNvSpPr txBox="1"/>
          <p:nvPr/>
        </p:nvSpPr>
        <p:spPr>
          <a:xfrm>
            <a:off x="2856562" y="3759987"/>
            <a:ext cx="1866271" cy="400110"/>
          </a:xfrm>
          <a:prstGeom prst="rect">
            <a:avLst/>
          </a:prstGeom>
          <a:noFill/>
        </p:spPr>
        <p:txBody>
          <a:bodyPr wrap="square" rtlCol="0">
            <a:spAutoFit/>
          </a:bodyPr>
          <a:lstStyle/>
          <a:p>
            <a:pPr algn="ctr"/>
            <a:r>
              <a:rPr lang="en-US" sz="1000" dirty="0">
                <a:latin typeface="Etihad Altis Text" panose="020B0603030000000003" pitchFamily="34" charset="0"/>
              </a:rPr>
              <a:t>Local </a:t>
            </a:r>
            <a:r>
              <a:rPr lang="en-US" sz="1000" dirty="0" err="1">
                <a:latin typeface="Etihad Altis Text" panose="020B0603030000000003" pitchFamily="34" charset="0"/>
              </a:rPr>
              <a:t>ethereum</a:t>
            </a:r>
            <a:r>
              <a:rPr lang="en-US" sz="1000" dirty="0">
                <a:latin typeface="Etihad Altis Text" panose="020B0603030000000003" pitchFamily="34" charset="0"/>
              </a:rPr>
              <a:t> network</a:t>
            </a:r>
            <a:br>
              <a:rPr lang="en-US" sz="1000" dirty="0">
                <a:latin typeface="Etihad Altis Text" panose="020B0603030000000003" pitchFamily="34" charset="0"/>
              </a:rPr>
            </a:br>
            <a:r>
              <a:rPr lang="en-US" sz="1000" dirty="0">
                <a:latin typeface="Etihad Altis Text" panose="020B0603030000000003" pitchFamily="34" charset="0"/>
              </a:rPr>
              <a:t>(</a:t>
            </a:r>
            <a:r>
              <a:rPr lang="en-US" sz="1000" dirty="0" err="1">
                <a:latin typeface="Etihad Altis Text" panose="020B0603030000000003" pitchFamily="34" charset="0"/>
              </a:rPr>
              <a:t>blockchain</a:t>
            </a:r>
            <a:r>
              <a:rPr lang="en-US" sz="1000" dirty="0">
                <a:latin typeface="Etihad Altis Text" panose="020B0603030000000003" pitchFamily="34" charset="0"/>
              </a:rPr>
              <a:t>)</a:t>
            </a:r>
          </a:p>
        </p:txBody>
      </p:sp>
      <p:cxnSp>
        <p:nvCxnSpPr>
          <p:cNvPr id="17" name="Elbow Connector 16"/>
          <p:cNvCxnSpPr>
            <a:stCxn id="3" idx="4"/>
          </p:cNvCxnSpPr>
          <p:nvPr/>
        </p:nvCxnSpPr>
        <p:spPr>
          <a:xfrm>
            <a:off x="3730353" y="1625519"/>
            <a:ext cx="624543" cy="1614638"/>
          </a:xfrm>
          <a:prstGeom prst="bent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9" name="Elbow Connector 18"/>
          <p:cNvCxnSpPr>
            <a:endCxn id="4" idx="1"/>
          </p:cNvCxnSpPr>
          <p:nvPr/>
        </p:nvCxnSpPr>
        <p:spPr>
          <a:xfrm flipV="1">
            <a:off x="3733196" y="1495508"/>
            <a:ext cx="3357532" cy="3518"/>
          </a:xfrm>
          <a:prstGeom prst="bentConnector3">
            <a:avLst>
              <a:gd name="adj1" fmla="val 50000"/>
            </a:avLst>
          </a:prstGeom>
          <a:ln>
            <a:headEnd type="triangle"/>
            <a:tailEnd type="triangle"/>
          </a:ln>
        </p:spPr>
        <p:style>
          <a:lnRef idx="2">
            <a:schemeClr val="accent1"/>
          </a:lnRef>
          <a:fillRef idx="0">
            <a:schemeClr val="accent1"/>
          </a:fillRef>
          <a:effectRef idx="1">
            <a:schemeClr val="accent1"/>
          </a:effectRef>
          <a:fontRef idx="minor">
            <a:schemeClr val="tx1"/>
          </a:fontRef>
        </p:style>
      </p:cxnSp>
      <p:pic>
        <p:nvPicPr>
          <p:cNvPr id="22" name="Picture 21"/>
          <p:cNvPicPr>
            <a:picLocks noChangeAspect="1"/>
          </p:cNvPicPr>
          <p:nvPr/>
        </p:nvPicPr>
        <p:blipFill>
          <a:blip r:embed="rId5"/>
          <a:stretch>
            <a:fillRect/>
          </a:stretch>
        </p:blipFill>
        <p:spPr>
          <a:xfrm>
            <a:off x="3095459" y="1685722"/>
            <a:ext cx="520733" cy="291610"/>
          </a:xfrm>
          <a:prstGeom prst="rect">
            <a:avLst/>
          </a:prstGeom>
        </p:spPr>
      </p:pic>
      <p:pic>
        <p:nvPicPr>
          <p:cNvPr id="10242" name="Picture 2" descr="Image result for express framewor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7958" y="1561341"/>
            <a:ext cx="467447" cy="10404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Image result for truffle ethereu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8523" y="3192802"/>
            <a:ext cx="497864" cy="497864"/>
          </a:xfrm>
          <a:prstGeom prst="rect">
            <a:avLst/>
          </a:prstGeom>
          <a:noFill/>
          <a:extLst>
            <a:ext uri="{909E8E84-426E-40DD-AFC4-6F175D3DCCD1}">
              <a14:hiddenFill xmlns:a14="http://schemas.microsoft.com/office/drawing/2010/main">
                <a:solidFill>
                  <a:srgbClr val="FFFFFF"/>
                </a:solidFill>
              </a14:hiddenFill>
            </a:ext>
          </a:extLst>
        </p:spPr>
      </p:pic>
      <p:sp>
        <p:nvSpPr>
          <p:cNvPr id="29" name="Cloud 28"/>
          <p:cNvSpPr/>
          <p:nvPr/>
        </p:nvSpPr>
        <p:spPr>
          <a:xfrm>
            <a:off x="6353735" y="888756"/>
            <a:ext cx="2790265" cy="1869141"/>
          </a:xfrm>
          <a:prstGeom prst="cloud">
            <a:avLst/>
          </a:prstGeom>
          <a:no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Etihad Altis Text" panose="020B0603030000000003" pitchFamily="34" charset="0"/>
            </a:endParaRPr>
          </a:p>
        </p:txBody>
      </p:sp>
      <p:sp>
        <p:nvSpPr>
          <p:cNvPr id="31" name="Flowchart: Process 30"/>
          <p:cNvSpPr/>
          <p:nvPr/>
        </p:nvSpPr>
        <p:spPr>
          <a:xfrm>
            <a:off x="466184" y="902138"/>
            <a:ext cx="1363749" cy="618632"/>
          </a:xfrm>
          <a:prstGeom prst="flowChartProcess">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Etihad Altis Text" panose="020B0603030000000003" pitchFamily="34" charset="0"/>
            </a:endParaRPr>
          </a:p>
        </p:txBody>
      </p:sp>
      <p:sp>
        <p:nvSpPr>
          <p:cNvPr id="34" name="TextBox 33"/>
          <p:cNvSpPr txBox="1"/>
          <p:nvPr/>
        </p:nvSpPr>
        <p:spPr>
          <a:xfrm>
            <a:off x="445034" y="1460063"/>
            <a:ext cx="1017073" cy="276999"/>
          </a:xfrm>
          <a:prstGeom prst="rect">
            <a:avLst/>
          </a:prstGeom>
          <a:noFill/>
        </p:spPr>
        <p:txBody>
          <a:bodyPr wrap="none" rtlCol="0">
            <a:spAutoFit/>
          </a:bodyPr>
          <a:lstStyle/>
          <a:p>
            <a:r>
              <a:rPr lang="en-US" sz="1200" dirty="0">
                <a:latin typeface="Etihad Altis Text" panose="020B0603030000000003" pitchFamily="34" charset="0"/>
              </a:rPr>
              <a:t>Browser/ UI</a:t>
            </a:r>
          </a:p>
        </p:txBody>
      </p:sp>
      <p:pic>
        <p:nvPicPr>
          <p:cNvPr id="10246" name="Picture 6" descr="Image result for bootstra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7246" y="922641"/>
            <a:ext cx="598129" cy="598129"/>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descr="Image result for Jquery"/>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5121" y="938878"/>
            <a:ext cx="443200" cy="472747"/>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p:cNvCxnSpPr>
            <a:stCxn id="31" idx="3"/>
          </p:cNvCxnSpPr>
          <p:nvPr/>
        </p:nvCxnSpPr>
        <p:spPr>
          <a:xfrm>
            <a:off x="1829933" y="1211454"/>
            <a:ext cx="125235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2979191" y="4471552"/>
            <a:ext cx="1636602" cy="276999"/>
          </a:xfrm>
          <a:prstGeom prst="rect">
            <a:avLst/>
          </a:prstGeom>
          <a:noFill/>
        </p:spPr>
        <p:txBody>
          <a:bodyPr wrap="none" rtlCol="0">
            <a:spAutoFit/>
          </a:bodyPr>
          <a:lstStyle/>
          <a:p>
            <a:r>
              <a:rPr lang="en-US" sz="1200" b="1" dirty="0">
                <a:latin typeface="Etihad Altis Text" panose="020B0603030000000003" pitchFamily="34" charset="0"/>
              </a:rPr>
              <a:t>Local/ Cloud Server</a:t>
            </a:r>
          </a:p>
        </p:txBody>
      </p:sp>
      <p:sp>
        <p:nvSpPr>
          <p:cNvPr id="39" name="Rectangle 38"/>
          <p:cNvSpPr/>
          <p:nvPr/>
        </p:nvSpPr>
        <p:spPr>
          <a:xfrm>
            <a:off x="2927801" y="3110505"/>
            <a:ext cx="1817416" cy="1004295"/>
          </a:xfrm>
          <a:prstGeom prst="rect">
            <a:avLst/>
          </a:prstGeom>
          <a:noFill/>
          <a:ln>
            <a:solidFill>
              <a:schemeClr val="tx1"/>
            </a:solidFill>
            <a:prstDash val="lgDashDot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Etihad Altis Text" panose="020B0603030000000003" pitchFamily="34" charset="0"/>
            </a:endParaRPr>
          </a:p>
        </p:txBody>
      </p:sp>
      <p:sp>
        <p:nvSpPr>
          <p:cNvPr id="47" name="TextBox 46"/>
          <p:cNvSpPr txBox="1"/>
          <p:nvPr/>
        </p:nvSpPr>
        <p:spPr>
          <a:xfrm>
            <a:off x="6664610" y="2781868"/>
            <a:ext cx="2291461" cy="646331"/>
          </a:xfrm>
          <a:prstGeom prst="rect">
            <a:avLst/>
          </a:prstGeom>
          <a:noFill/>
        </p:spPr>
        <p:txBody>
          <a:bodyPr wrap="none" rtlCol="0">
            <a:spAutoFit/>
          </a:bodyPr>
          <a:lstStyle/>
          <a:p>
            <a:r>
              <a:rPr lang="en-US" sz="1200" dirty="0" err="1">
                <a:latin typeface="Etihad Altis Text" panose="020B0603030000000003" pitchFamily="34" charset="0"/>
              </a:rPr>
              <a:t>Ethereum</a:t>
            </a:r>
            <a:r>
              <a:rPr lang="en-US" sz="1200" dirty="0">
                <a:latin typeface="Etihad Altis Text" panose="020B0603030000000003" pitchFamily="34" charset="0"/>
              </a:rPr>
              <a:t> Smart Contract dev </a:t>
            </a:r>
            <a:br>
              <a:rPr lang="en-US" sz="1200" dirty="0">
                <a:latin typeface="Etihad Altis Text" panose="020B0603030000000003" pitchFamily="34" charset="0"/>
              </a:rPr>
            </a:br>
            <a:r>
              <a:rPr lang="en-US" sz="1200" dirty="0">
                <a:latin typeface="Etihad Altis Text" panose="020B0603030000000003" pitchFamily="34" charset="0"/>
              </a:rPr>
              <a:t>&amp; testing</a:t>
            </a:r>
          </a:p>
          <a:p>
            <a:endParaRPr lang="en-US" sz="1200" dirty="0">
              <a:latin typeface="Etihad Altis Text" panose="020B0603030000000003" pitchFamily="34" charset="0"/>
            </a:endParaRPr>
          </a:p>
        </p:txBody>
      </p:sp>
      <p:sp>
        <p:nvSpPr>
          <p:cNvPr id="48" name="TextBox 47"/>
          <p:cNvSpPr txBox="1"/>
          <p:nvPr/>
        </p:nvSpPr>
        <p:spPr>
          <a:xfrm>
            <a:off x="4042624" y="1301225"/>
            <a:ext cx="984565" cy="430887"/>
          </a:xfrm>
          <a:prstGeom prst="rect">
            <a:avLst/>
          </a:prstGeom>
          <a:noFill/>
        </p:spPr>
        <p:txBody>
          <a:bodyPr wrap="none" rtlCol="0">
            <a:spAutoFit/>
          </a:bodyPr>
          <a:lstStyle/>
          <a:p>
            <a:pPr algn="ctr"/>
            <a:r>
              <a:rPr lang="en-US" sz="1100" dirty="0">
                <a:latin typeface="Etihad Altis Text" panose="020B0603030000000003" pitchFamily="34" charset="0"/>
              </a:rPr>
              <a:t>JSON-RPC &amp; </a:t>
            </a:r>
            <a:br>
              <a:rPr lang="en-US" sz="1100" dirty="0">
                <a:latin typeface="Etihad Altis Text" panose="020B0603030000000003" pitchFamily="34" charset="0"/>
              </a:rPr>
            </a:br>
            <a:r>
              <a:rPr lang="en-US" sz="1100" dirty="0">
                <a:latin typeface="Etihad Altis Text" panose="020B0603030000000003" pitchFamily="34" charset="0"/>
              </a:rPr>
              <a:t>REST</a:t>
            </a:r>
          </a:p>
        </p:txBody>
      </p:sp>
      <p:sp>
        <p:nvSpPr>
          <p:cNvPr id="41" name="AutoShape 14" descr="Image result for githu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TextBox 50"/>
          <p:cNvSpPr txBox="1"/>
          <p:nvPr/>
        </p:nvSpPr>
        <p:spPr>
          <a:xfrm>
            <a:off x="6558652" y="3545853"/>
            <a:ext cx="2416111" cy="276999"/>
          </a:xfrm>
          <a:prstGeom prst="rect">
            <a:avLst/>
          </a:prstGeom>
          <a:noFill/>
        </p:spPr>
        <p:txBody>
          <a:bodyPr wrap="none" rtlCol="0">
            <a:spAutoFit/>
          </a:bodyPr>
          <a:lstStyle/>
          <a:p>
            <a:pPr algn="ctr"/>
            <a:r>
              <a:rPr lang="en-US" sz="1200" dirty="0">
                <a:latin typeface="Etihad Altis Text" panose="020B0603030000000003" pitchFamily="34" charset="0"/>
              </a:rPr>
              <a:t>SCM, Collaborated development</a:t>
            </a:r>
          </a:p>
        </p:txBody>
      </p:sp>
      <p:sp>
        <p:nvSpPr>
          <p:cNvPr id="32" name="TextBox 31"/>
          <p:cNvSpPr txBox="1"/>
          <p:nvPr/>
        </p:nvSpPr>
        <p:spPr>
          <a:xfrm>
            <a:off x="2049397" y="986439"/>
            <a:ext cx="494045" cy="261610"/>
          </a:xfrm>
          <a:prstGeom prst="rect">
            <a:avLst/>
          </a:prstGeom>
          <a:noFill/>
        </p:spPr>
        <p:txBody>
          <a:bodyPr wrap="none" rtlCol="0">
            <a:spAutoFit/>
          </a:bodyPr>
          <a:lstStyle/>
          <a:p>
            <a:pPr algn="ctr"/>
            <a:r>
              <a:rPr lang="en-US" sz="1100" dirty="0">
                <a:latin typeface="Etihad Altis Text" panose="020B0603030000000003" pitchFamily="34" charset="0"/>
              </a:rPr>
              <a:t>REST</a:t>
            </a:r>
          </a:p>
        </p:txBody>
      </p:sp>
      <p:pic>
        <p:nvPicPr>
          <p:cNvPr id="9218" name="Picture 2" descr="Image result for remix ethereum"/>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23316" y="2649143"/>
            <a:ext cx="639819" cy="639819"/>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8" descr="Related ima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228" name="Picture 12" descr="Image result for solidity"/>
          <p:cNvPicPr>
            <a:picLocks noChangeAspect="1" noChangeArrowheads="1"/>
          </p:cNvPicPr>
          <p:nvPr/>
        </p:nvPicPr>
        <p:blipFill rotWithShape="1">
          <a:blip r:embed="rId11">
            <a:extLst>
              <a:ext uri="{28A0092B-C50C-407E-A947-70E740481C1C}">
                <a14:useLocalDpi xmlns:a14="http://schemas.microsoft.com/office/drawing/2010/main" val="0"/>
              </a:ext>
            </a:extLst>
          </a:blip>
          <a:srcRect l="32210" r="33436"/>
          <a:stretch/>
        </p:blipFill>
        <p:spPr bwMode="auto">
          <a:xfrm>
            <a:off x="6127568" y="2645428"/>
            <a:ext cx="499025" cy="719221"/>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descr="Image result for github"/>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95726" y="3502364"/>
            <a:ext cx="1094664" cy="363976"/>
          </a:xfrm>
          <a:prstGeom prst="rect">
            <a:avLst/>
          </a:prstGeom>
          <a:noFill/>
          <a:extLst>
            <a:ext uri="{909E8E84-426E-40DD-AFC4-6F175D3DCCD1}">
              <a14:hiddenFill xmlns:a14="http://schemas.microsoft.com/office/drawing/2010/main">
                <a:solidFill>
                  <a:srgbClr val="FFFFFF"/>
                </a:solidFill>
              </a14:hiddenFill>
            </a:ext>
          </a:extLst>
        </p:spPr>
      </p:pic>
      <p:pic>
        <p:nvPicPr>
          <p:cNvPr id="9232" name="Picture 16" descr="Image result for html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53460" y="985562"/>
            <a:ext cx="406956" cy="406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036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78" y="0"/>
            <a:ext cx="8612821" cy="519576"/>
          </a:xfrm>
          <a:ln>
            <a:noFill/>
          </a:ln>
        </p:spPr>
        <p:txBody>
          <a:bodyPr vert="horz" anchor="ctr"/>
          <a:lstStyle/>
          <a:p>
            <a:r>
              <a:rPr lang="en-US" dirty="0"/>
              <a:t>Demo Link</a:t>
            </a:r>
          </a:p>
        </p:txBody>
      </p:sp>
      <p:sp>
        <p:nvSpPr>
          <p:cNvPr id="5" name="TextBox 4"/>
          <p:cNvSpPr txBox="1"/>
          <p:nvPr/>
        </p:nvSpPr>
        <p:spPr>
          <a:xfrm>
            <a:off x="34878" y="1017829"/>
            <a:ext cx="7561109" cy="369332"/>
          </a:xfrm>
          <a:prstGeom prst="rect">
            <a:avLst/>
          </a:prstGeom>
          <a:noFill/>
        </p:spPr>
        <p:txBody>
          <a:bodyPr wrap="none" rtlCol="0">
            <a:spAutoFit/>
          </a:bodyPr>
          <a:lstStyle/>
          <a:p>
            <a:r>
              <a:rPr lang="en-US" dirty="0">
                <a:solidFill>
                  <a:srgbClr val="3D3430"/>
                </a:solidFill>
                <a:latin typeface="Etihad Altis Text"/>
                <a:hlinkClick r:id="rId2"/>
              </a:rPr>
              <a:t>https://www.useloom.com/share/021b06810ff242b6b7e6f00185928693</a:t>
            </a:r>
            <a:endParaRPr lang="en-US" dirty="0">
              <a:solidFill>
                <a:srgbClr val="3D3430"/>
              </a:solidFill>
              <a:latin typeface="Etihad Altis Text"/>
            </a:endParaRPr>
          </a:p>
        </p:txBody>
      </p:sp>
      <p:sp>
        <p:nvSpPr>
          <p:cNvPr id="7" name="TextBox 6"/>
          <p:cNvSpPr txBox="1"/>
          <p:nvPr/>
        </p:nvSpPr>
        <p:spPr>
          <a:xfrm>
            <a:off x="70781" y="1363104"/>
            <a:ext cx="2401619" cy="261610"/>
          </a:xfrm>
          <a:prstGeom prst="rect">
            <a:avLst/>
          </a:prstGeom>
          <a:noFill/>
        </p:spPr>
        <p:txBody>
          <a:bodyPr wrap="none" rtlCol="0">
            <a:spAutoFit/>
          </a:bodyPr>
          <a:lstStyle/>
          <a:p>
            <a:r>
              <a:rPr lang="en-US" sz="1100" dirty="0">
                <a:solidFill>
                  <a:srgbClr val="3D3430"/>
                </a:solidFill>
                <a:latin typeface="Etihad Altis Text"/>
              </a:rPr>
              <a:t>*  Viewable outside Etihad network</a:t>
            </a:r>
          </a:p>
        </p:txBody>
      </p:sp>
      <p:sp>
        <p:nvSpPr>
          <p:cNvPr id="9" name="Rectangle 8"/>
          <p:cNvSpPr/>
          <p:nvPr/>
        </p:nvSpPr>
        <p:spPr>
          <a:xfrm>
            <a:off x="0" y="1966323"/>
            <a:ext cx="8999145" cy="369332"/>
          </a:xfrm>
          <a:prstGeom prst="rect">
            <a:avLst/>
          </a:prstGeom>
        </p:spPr>
        <p:txBody>
          <a:bodyPr wrap="square">
            <a:spAutoFit/>
          </a:bodyPr>
          <a:lstStyle/>
          <a:p>
            <a:r>
              <a:rPr lang="en-US" dirty="0">
                <a:solidFill>
                  <a:srgbClr val="3D3430"/>
                </a:solidFill>
                <a:latin typeface="Etihad Altis Text"/>
                <a:hlinkClick r:id="rId3"/>
              </a:rPr>
              <a:t>https://web.microsoftstream.com/video/2aeac23c-49c6-42cd-b7a8-49ddd96b332d</a:t>
            </a:r>
            <a:endParaRPr lang="en-US" dirty="0">
              <a:solidFill>
                <a:srgbClr val="3D3430"/>
              </a:solidFill>
              <a:latin typeface="Etihad Altis Text"/>
            </a:endParaRPr>
          </a:p>
        </p:txBody>
      </p:sp>
      <p:sp>
        <p:nvSpPr>
          <p:cNvPr id="11" name="TextBox 10"/>
          <p:cNvSpPr txBox="1"/>
          <p:nvPr/>
        </p:nvSpPr>
        <p:spPr>
          <a:xfrm>
            <a:off x="122036" y="2335655"/>
            <a:ext cx="1762021" cy="261610"/>
          </a:xfrm>
          <a:prstGeom prst="rect">
            <a:avLst/>
          </a:prstGeom>
          <a:noFill/>
        </p:spPr>
        <p:txBody>
          <a:bodyPr wrap="none" rtlCol="0">
            <a:spAutoFit/>
          </a:bodyPr>
          <a:lstStyle/>
          <a:p>
            <a:r>
              <a:rPr lang="en-US" sz="1050" dirty="0">
                <a:solidFill>
                  <a:srgbClr val="3D3430"/>
                </a:solidFill>
                <a:latin typeface="Etihad Altis Text"/>
              </a:rPr>
              <a:t>* Accessible via Office 365</a:t>
            </a:r>
          </a:p>
        </p:txBody>
      </p:sp>
    </p:spTree>
    <p:extLst>
      <p:ext uri="{BB962C8B-B14F-4D97-AF65-F5344CB8AC3E}">
        <p14:creationId xmlns:p14="http://schemas.microsoft.com/office/powerpoint/2010/main" val="3963298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39913594"/>
              </p:ext>
            </p:extLst>
          </p:nvPr>
        </p:nvGraphicFramePr>
        <p:xfrm>
          <a:off x="379708" y="1157819"/>
          <a:ext cx="8089398" cy="3908497"/>
        </p:xfrm>
        <a:graphic>
          <a:graphicData uri="http://schemas.openxmlformats.org/drawingml/2006/table">
            <a:tbl>
              <a:tblPr firstRow="1" bandRow="1">
                <a:tableStyleId>{5C22544A-7EE6-4342-B048-85BDC9FD1C3A}</a:tableStyleId>
              </a:tblPr>
              <a:tblGrid>
                <a:gridCol w="6358248">
                  <a:extLst>
                    <a:ext uri="{9D8B030D-6E8A-4147-A177-3AD203B41FA5}">
                      <a16:colId xmlns:a16="http://schemas.microsoft.com/office/drawing/2014/main" val="20000"/>
                    </a:ext>
                  </a:extLst>
                </a:gridCol>
                <a:gridCol w="1731150">
                  <a:extLst>
                    <a:ext uri="{9D8B030D-6E8A-4147-A177-3AD203B41FA5}">
                      <a16:colId xmlns:a16="http://schemas.microsoft.com/office/drawing/2014/main" val="20001"/>
                    </a:ext>
                  </a:extLst>
                </a:gridCol>
              </a:tblGrid>
              <a:tr h="572531">
                <a:tc>
                  <a:txBody>
                    <a:bodyPr/>
                    <a:lstStyle/>
                    <a:p>
                      <a:pPr marL="0" marR="0" lvl="0" indent="0" algn="l" defTabSz="456782" rtl="0" eaLnBrk="1" fontAlgn="auto" latinLnBrk="0" hangingPunct="1">
                        <a:lnSpc>
                          <a:spcPct val="100000"/>
                        </a:lnSpc>
                        <a:spcBef>
                          <a:spcPts val="0"/>
                        </a:spcBef>
                        <a:spcAft>
                          <a:spcPts val="0"/>
                        </a:spcAft>
                        <a:buClrTx/>
                        <a:buSzTx/>
                        <a:buFontTx/>
                        <a:buNone/>
                        <a:tabLst/>
                        <a:defRPr/>
                      </a:pPr>
                      <a:r>
                        <a:rPr lang="en-GB" sz="1100" b="0" kern="1200" dirty="0">
                          <a:solidFill>
                            <a:srgbClr val="1C0010"/>
                          </a:solidFill>
                          <a:latin typeface="Etihad Altis Text" panose="020B0603030000000003" pitchFamily="34" charset="0"/>
                          <a:ea typeface="Times New Roman" panose="02020603050405020304" pitchFamily="18" charset="0"/>
                          <a:cs typeface="+mn-cs"/>
                        </a:rPr>
                        <a:t>A word template of contract is floated to service providers as part of RFP. Responses</a:t>
                      </a:r>
                      <a:r>
                        <a:rPr lang="en-GB" sz="1100" b="0" kern="1200" baseline="0" dirty="0">
                          <a:solidFill>
                            <a:srgbClr val="1C0010"/>
                          </a:solidFill>
                          <a:latin typeface="Etihad Altis Text" panose="020B0603030000000003" pitchFamily="34" charset="0"/>
                          <a:ea typeface="Times New Roman" panose="02020603050405020304" pitchFamily="18" charset="0"/>
                          <a:cs typeface="+mn-cs"/>
                        </a:rPr>
                        <a:t> for RFP are received by email. </a:t>
                      </a:r>
                      <a:r>
                        <a:rPr lang="en-GB" sz="1100" b="0" kern="1200" dirty="0">
                          <a:solidFill>
                            <a:srgbClr val="1C0010"/>
                          </a:solidFill>
                          <a:latin typeface="Etihad Altis Text" panose="020B0603030000000003" pitchFamily="34" charset="0"/>
                          <a:ea typeface="Times New Roman" panose="02020603050405020304" pitchFamily="18" charset="0"/>
                          <a:cs typeface="+mn-cs"/>
                        </a:rPr>
                        <a:t>Chris then ask the service provider to submit an excel sheet, a summary of changes made to the original</a:t>
                      </a:r>
                      <a:r>
                        <a:rPr lang="en-GB" sz="1100" b="0" kern="1200" baseline="0" dirty="0">
                          <a:solidFill>
                            <a:srgbClr val="1C0010"/>
                          </a:solidFill>
                          <a:latin typeface="Etihad Altis Text" panose="020B0603030000000003" pitchFamily="34" charset="0"/>
                          <a:ea typeface="Times New Roman" panose="02020603050405020304" pitchFamily="18" charset="0"/>
                          <a:cs typeface="+mn-cs"/>
                        </a:rPr>
                        <a:t> template </a:t>
                      </a:r>
                      <a:r>
                        <a:rPr lang="en-GB" sz="1100" b="0" kern="1200" dirty="0">
                          <a:solidFill>
                            <a:srgbClr val="1C0010"/>
                          </a:solidFill>
                          <a:latin typeface="Etihad Altis Text" panose="020B0603030000000003" pitchFamily="34" charset="0"/>
                          <a:ea typeface="Times New Roman" panose="02020603050405020304" pitchFamily="18" charset="0"/>
                          <a:cs typeface="+mn-cs"/>
                        </a:rPr>
                        <a:t>while responding to RFP.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B2B2B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6782" rtl="0" eaLnBrk="1" fontAlgn="auto" latinLnBrk="0" hangingPunct="1">
                        <a:lnSpc>
                          <a:spcPct val="100000"/>
                        </a:lnSpc>
                        <a:spcBef>
                          <a:spcPts val="0"/>
                        </a:spcBef>
                        <a:spcAft>
                          <a:spcPts val="0"/>
                        </a:spcAft>
                        <a:buClrTx/>
                        <a:buSzTx/>
                        <a:buFontTx/>
                        <a:buNone/>
                        <a:tabLst/>
                        <a:defRPr/>
                      </a:pPr>
                      <a:r>
                        <a:rPr lang="en-US" sz="1100" b="0" kern="1200" dirty="0">
                          <a:solidFill>
                            <a:schemeClr val="bg2"/>
                          </a:solidFill>
                          <a:latin typeface="Etihad Altis Text" panose="020B0603030000000003" pitchFamily="34" charset="0"/>
                          <a:ea typeface="Times New Roman" panose="02020603050405020304" pitchFamily="18" charset="0"/>
                          <a:cs typeface="+mn-cs"/>
                        </a:rPr>
                        <a:t>Manual  documents and process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598740">
                <a:tc>
                  <a:txBody>
                    <a:bodyPr/>
                    <a:lstStyle/>
                    <a:p>
                      <a:pPr marL="0" marR="0" lvl="0" indent="0" algn="l" defTabSz="456782" rtl="0" eaLnBrk="1" fontAlgn="auto" latinLnBrk="0" hangingPunct="1">
                        <a:lnSpc>
                          <a:spcPct val="100000"/>
                        </a:lnSpc>
                        <a:spcBef>
                          <a:spcPts val="0"/>
                        </a:spcBef>
                        <a:spcAft>
                          <a:spcPts val="0"/>
                        </a:spcAft>
                        <a:buClrTx/>
                        <a:buSzTx/>
                        <a:buFontTx/>
                        <a:buNone/>
                        <a:tabLst/>
                        <a:defRPr/>
                      </a:pPr>
                      <a:r>
                        <a:rPr lang="en-GB" sz="1100" b="0" kern="1200" dirty="0">
                          <a:solidFill>
                            <a:srgbClr val="1C0010"/>
                          </a:solidFill>
                          <a:latin typeface="Etihad Altis Text" panose="020B0603030000000003" pitchFamily="34" charset="0"/>
                          <a:ea typeface="Times New Roman" panose="02020603050405020304" pitchFamily="18" charset="0"/>
                          <a:cs typeface="+mn-cs"/>
                        </a:rPr>
                        <a:t>When the responses are received, Chris goes through these word documents line by line and reviews variations., Review becomes tedious as</a:t>
                      </a:r>
                      <a:r>
                        <a:rPr lang="en-GB" sz="1100" b="0" kern="1200" baseline="0" dirty="0">
                          <a:solidFill>
                            <a:srgbClr val="1C0010"/>
                          </a:solidFill>
                          <a:latin typeface="Etihad Altis Text" panose="020B0603030000000003" pitchFamily="34" charset="0"/>
                          <a:ea typeface="Times New Roman" panose="02020603050405020304" pitchFamily="18" charset="0"/>
                          <a:cs typeface="+mn-cs"/>
                        </a:rPr>
                        <a:t> </a:t>
                      </a:r>
                      <a:r>
                        <a:rPr lang="en-GB" sz="1100" b="0" kern="1200" dirty="0">
                          <a:solidFill>
                            <a:srgbClr val="1C0010"/>
                          </a:solidFill>
                          <a:latin typeface="Etihad Altis Text" panose="020B0603030000000003" pitchFamily="34" charset="0"/>
                          <a:ea typeface="Times New Roman" panose="02020603050405020304" pitchFamily="18" charset="0"/>
                          <a:cs typeface="+mn-cs"/>
                        </a:rPr>
                        <a:t>each variation needs to be understood and evaluated separately.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6782" rtl="0" eaLnBrk="1" fontAlgn="auto" latinLnBrk="0" hangingPunct="1">
                        <a:lnSpc>
                          <a:spcPct val="100000"/>
                        </a:lnSpc>
                        <a:spcBef>
                          <a:spcPts val="0"/>
                        </a:spcBef>
                        <a:spcAft>
                          <a:spcPts val="0"/>
                        </a:spcAft>
                        <a:buClrTx/>
                        <a:buSzTx/>
                        <a:buFontTx/>
                        <a:buNone/>
                        <a:tabLst/>
                        <a:defRPr/>
                      </a:pPr>
                      <a:r>
                        <a:rPr lang="en-US" sz="1100" b="0" kern="1200" dirty="0">
                          <a:solidFill>
                            <a:schemeClr val="bg2"/>
                          </a:solidFill>
                          <a:latin typeface="Etihad Altis Text" panose="020B0603030000000003" pitchFamily="34" charset="0"/>
                          <a:ea typeface="Times New Roman" panose="02020603050405020304" pitchFamily="18" charset="0"/>
                          <a:cs typeface="+mn-cs"/>
                        </a:rPr>
                        <a:t>Tedious manual</a:t>
                      </a:r>
                      <a:r>
                        <a:rPr lang="en-US" sz="1100" b="0" kern="1200" baseline="0" dirty="0">
                          <a:solidFill>
                            <a:schemeClr val="bg2"/>
                          </a:solidFill>
                          <a:latin typeface="Etihad Altis Text" panose="020B0603030000000003" pitchFamily="34" charset="0"/>
                          <a:ea typeface="Times New Roman" panose="02020603050405020304" pitchFamily="18" charset="0"/>
                          <a:cs typeface="+mn-cs"/>
                        </a:rPr>
                        <a:t> review subject to interpretation of words</a:t>
                      </a:r>
                      <a:endParaRPr lang="en-US" sz="1100" b="0" kern="1200" dirty="0">
                        <a:solidFill>
                          <a:schemeClr val="bg2"/>
                        </a:solidFill>
                        <a:latin typeface="Etihad Altis Text" panose="020B0603030000000003" pitchFamily="34" charset="0"/>
                        <a:ea typeface="Times New Roman" panose="02020603050405020304" pitchFamily="18" charset="0"/>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extLst>
                  <a:ext uri="{0D108BD9-81ED-4DB2-BD59-A6C34878D82A}">
                    <a16:rowId xmlns:a16="http://schemas.microsoft.com/office/drawing/2014/main" val="10001"/>
                  </a:ext>
                </a:extLst>
              </a:tr>
              <a:tr h="646852">
                <a:tc>
                  <a:txBody>
                    <a:bodyPr/>
                    <a:lstStyle/>
                    <a:p>
                      <a:pPr marL="0" marR="0" lvl="0" indent="0" algn="l" defTabSz="456782" rtl="0" eaLnBrk="1" fontAlgn="auto" latinLnBrk="0" hangingPunct="1">
                        <a:lnSpc>
                          <a:spcPct val="100000"/>
                        </a:lnSpc>
                        <a:spcBef>
                          <a:spcPts val="0"/>
                        </a:spcBef>
                        <a:spcAft>
                          <a:spcPts val="0"/>
                        </a:spcAft>
                        <a:buClrTx/>
                        <a:buSzTx/>
                        <a:buFontTx/>
                        <a:buNone/>
                        <a:tabLst/>
                        <a:defRPr/>
                      </a:pPr>
                      <a:endParaRPr lang="en-GB" sz="1100" kern="1200" dirty="0">
                        <a:solidFill>
                          <a:srgbClr val="1C0010"/>
                        </a:solidFill>
                        <a:latin typeface="Etihad Altis Text" panose="020B0603030000000003" pitchFamily="34" charset="0"/>
                        <a:ea typeface="Times New Roman" panose="02020603050405020304" pitchFamily="18" charset="0"/>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6782" rtl="0" eaLnBrk="1" fontAlgn="auto" latinLnBrk="0" hangingPunct="1">
                        <a:lnSpc>
                          <a:spcPct val="100000"/>
                        </a:lnSpc>
                        <a:spcBef>
                          <a:spcPts val="0"/>
                        </a:spcBef>
                        <a:spcAft>
                          <a:spcPts val="0"/>
                        </a:spcAft>
                        <a:buClrTx/>
                        <a:buSzTx/>
                        <a:buFontTx/>
                        <a:buNone/>
                        <a:tabLst/>
                        <a:defRPr/>
                      </a:pPr>
                      <a:endParaRPr lang="en-US" sz="1100" b="0" kern="1200" dirty="0">
                        <a:solidFill>
                          <a:schemeClr val="bg2"/>
                        </a:solidFill>
                        <a:latin typeface="Etihad Altis Text" panose="020B0603030000000003" pitchFamily="34" charset="0"/>
                        <a:ea typeface="Times New Roman" panose="02020603050405020304" pitchFamily="18" charset="0"/>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734014">
                <a:tc>
                  <a:txBody>
                    <a:bodyPr/>
                    <a:lstStyle/>
                    <a:p>
                      <a:pPr marL="0" marR="0" lvl="0" indent="0" algn="l" defTabSz="456782" rtl="0" eaLnBrk="1" fontAlgn="auto" latinLnBrk="0" hangingPunct="1">
                        <a:lnSpc>
                          <a:spcPct val="100000"/>
                        </a:lnSpc>
                        <a:spcBef>
                          <a:spcPts val="0"/>
                        </a:spcBef>
                        <a:spcAft>
                          <a:spcPts val="0"/>
                        </a:spcAft>
                        <a:buClrTx/>
                        <a:buSzTx/>
                        <a:buFontTx/>
                        <a:buNone/>
                        <a:tabLst/>
                        <a:defRPr/>
                      </a:pPr>
                      <a:r>
                        <a:rPr lang="en-GB" sz="1100" b="0" kern="1200" dirty="0">
                          <a:solidFill>
                            <a:srgbClr val="1C0010"/>
                          </a:solidFill>
                          <a:latin typeface="Etihad Altis Text" panose="020B0603030000000003" pitchFamily="34" charset="0"/>
                          <a:ea typeface="Times New Roman" panose="02020603050405020304" pitchFamily="18" charset="0"/>
                          <a:cs typeface="+mn-cs"/>
                        </a:rPr>
                        <a:t>Review goes through multiple iterations and finally Etihad and service provider agrees on the scope of work and associated commercials.</a:t>
                      </a:r>
                      <a:r>
                        <a:rPr lang="en-GB" sz="1100" b="0" kern="1200" baseline="0" dirty="0">
                          <a:solidFill>
                            <a:srgbClr val="1C0010"/>
                          </a:solidFill>
                          <a:latin typeface="Etihad Altis Text" panose="020B0603030000000003" pitchFamily="34" charset="0"/>
                          <a:ea typeface="Times New Roman" panose="02020603050405020304" pitchFamily="18" charset="0"/>
                          <a:cs typeface="+mn-cs"/>
                        </a:rPr>
                        <a:t> </a:t>
                      </a:r>
                      <a:r>
                        <a:rPr lang="en-GB" sz="1100" kern="1200" dirty="0">
                          <a:solidFill>
                            <a:srgbClr val="1C0010"/>
                          </a:solidFill>
                          <a:latin typeface="Etihad Altis Text" panose="020B0603030000000003" pitchFamily="34" charset="0"/>
                          <a:ea typeface="Times New Roman" panose="02020603050405020304" pitchFamily="18" charset="0"/>
                          <a:cs typeface="+mn-cs"/>
                        </a:rPr>
                        <a:t>Chris then takes the contract to Legal. Legal reviews the contract and make changes as relevant. Multiple versions of the drafts are exchanged at this stage between Etihad and service provider.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6782" rtl="0" eaLnBrk="1" fontAlgn="auto" latinLnBrk="0" hangingPunct="1">
                        <a:lnSpc>
                          <a:spcPct val="100000"/>
                        </a:lnSpc>
                        <a:spcBef>
                          <a:spcPts val="0"/>
                        </a:spcBef>
                        <a:spcAft>
                          <a:spcPts val="0"/>
                        </a:spcAft>
                        <a:buClrTx/>
                        <a:buSzTx/>
                        <a:buFontTx/>
                        <a:buNone/>
                        <a:tabLst/>
                        <a:defRPr/>
                      </a:pPr>
                      <a:r>
                        <a:rPr lang="en-US" sz="1100" b="0" kern="1200" dirty="0">
                          <a:solidFill>
                            <a:schemeClr val="bg2"/>
                          </a:solidFill>
                          <a:latin typeface="Etihad Altis Text" panose="020B0603030000000003" pitchFamily="34" charset="0"/>
                          <a:ea typeface="Times New Roman" panose="02020603050405020304" pitchFamily="18" charset="0"/>
                          <a:cs typeface="+mn-cs"/>
                        </a:rPr>
                        <a:t>Email with multiple versions of draft contract exchanged.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0003"/>
                  </a:ext>
                </a:extLst>
              </a:tr>
              <a:tr h="572531">
                <a:tc>
                  <a:txBody>
                    <a:bodyPr/>
                    <a:lstStyle/>
                    <a:p>
                      <a:pPr marL="0" marR="0" lvl="0" indent="0" algn="l" defTabSz="456782" rtl="0" eaLnBrk="1" fontAlgn="auto" latinLnBrk="0" hangingPunct="1">
                        <a:lnSpc>
                          <a:spcPct val="100000"/>
                        </a:lnSpc>
                        <a:spcBef>
                          <a:spcPts val="0"/>
                        </a:spcBef>
                        <a:spcAft>
                          <a:spcPts val="0"/>
                        </a:spcAft>
                        <a:buClrTx/>
                        <a:buSzTx/>
                        <a:buFontTx/>
                        <a:buNone/>
                        <a:tabLst/>
                        <a:defRPr/>
                      </a:pPr>
                      <a:r>
                        <a:rPr lang="en-GB" sz="1100" kern="1200" dirty="0">
                          <a:solidFill>
                            <a:srgbClr val="1C0010"/>
                          </a:solidFill>
                          <a:latin typeface="Etihad Altis Text" panose="020B0603030000000003" pitchFamily="34" charset="0"/>
                          <a:ea typeface="Times New Roman" panose="02020603050405020304" pitchFamily="18" charset="0"/>
                          <a:cs typeface="+mn-cs"/>
                        </a:rPr>
                        <a:t>Once the contract is agreed by all stakeholders, printed contracts goes through authorised signatories of Etihad and service provider, Chris handover signed contract to Legal, where it is filed.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6782" rtl="0" eaLnBrk="1" fontAlgn="auto" latinLnBrk="0" hangingPunct="1">
                        <a:lnSpc>
                          <a:spcPct val="100000"/>
                        </a:lnSpc>
                        <a:spcBef>
                          <a:spcPts val="0"/>
                        </a:spcBef>
                        <a:spcAft>
                          <a:spcPts val="0"/>
                        </a:spcAft>
                        <a:buClrTx/>
                        <a:buSzTx/>
                        <a:buFontTx/>
                        <a:buNone/>
                        <a:tabLst/>
                        <a:defRPr/>
                      </a:pPr>
                      <a:r>
                        <a:rPr lang="en-US" sz="1100" b="0" kern="1200" dirty="0">
                          <a:solidFill>
                            <a:schemeClr val="bg2"/>
                          </a:solidFill>
                          <a:latin typeface="Etihad Altis Text" panose="020B0603030000000003" pitchFamily="34" charset="0"/>
                          <a:ea typeface="Times New Roman" panose="02020603050405020304" pitchFamily="18" charset="0"/>
                          <a:cs typeface="+mn-cs"/>
                        </a:rPr>
                        <a:t>Manual contract approvals and storage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0004"/>
                  </a:ext>
                </a:extLst>
              </a:tr>
              <a:tr h="734014">
                <a:tc>
                  <a:txBody>
                    <a:bodyPr/>
                    <a:lstStyle/>
                    <a:p>
                      <a:pPr marL="0" marR="0" lvl="0" indent="0" algn="l" defTabSz="456782" rtl="0" eaLnBrk="1" fontAlgn="auto" latinLnBrk="0" hangingPunct="1">
                        <a:lnSpc>
                          <a:spcPct val="100000"/>
                        </a:lnSpc>
                        <a:spcBef>
                          <a:spcPts val="0"/>
                        </a:spcBef>
                        <a:spcAft>
                          <a:spcPts val="0"/>
                        </a:spcAft>
                        <a:buClrTx/>
                        <a:buSzTx/>
                        <a:buFontTx/>
                        <a:buNone/>
                        <a:tabLst/>
                        <a:defRPr/>
                      </a:pPr>
                      <a:r>
                        <a:rPr lang="en-GB" sz="1100" kern="1200" dirty="0">
                          <a:solidFill>
                            <a:srgbClr val="1C0010"/>
                          </a:solidFill>
                          <a:latin typeface="Etihad Altis Text" panose="020B0603030000000003" pitchFamily="34" charset="0"/>
                          <a:ea typeface="Times New Roman" panose="02020603050405020304" pitchFamily="18" charset="0"/>
                          <a:cs typeface="+mn-cs"/>
                        </a:rPr>
                        <a:t>During the contract life, Chris receives changed work instructions from manufacturers as well as changes in the schedule of overhaul. These changes are agreed with service providers through addendums. Sometime Chris has to maintain twenty odd amendments to each type of landing gear.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6782" rtl="0" eaLnBrk="1" fontAlgn="auto" latinLnBrk="0" hangingPunct="1">
                        <a:lnSpc>
                          <a:spcPct val="100000"/>
                        </a:lnSpc>
                        <a:spcBef>
                          <a:spcPts val="0"/>
                        </a:spcBef>
                        <a:spcAft>
                          <a:spcPts val="0"/>
                        </a:spcAft>
                        <a:buClrTx/>
                        <a:buSzTx/>
                        <a:buFontTx/>
                        <a:buNone/>
                        <a:tabLst/>
                        <a:defRPr/>
                      </a:pPr>
                      <a:r>
                        <a:rPr lang="en-US" sz="1100" b="0" kern="1200" dirty="0">
                          <a:solidFill>
                            <a:schemeClr val="bg2"/>
                          </a:solidFill>
                          <a:latin typeface="Etihad Altis Text" panose="020B0603030000000003" pitchFamily="34" charset="0"/>
                          <a:ea typeface="Times New Roman" panose="02020603050405020304" pitchFamily="18" charset="0"/>
                          <a:cs typeface="+mn-cs"/>
                        </a:rPr>
                        <a:t>Tedious manual process to track changes </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5"/>
                  </a:ext>
                </a:extLst>
              </a:tr>
            </a:tbl>
          </a:graphicData>
        </a:graphic>
      </p:graphicFrame>
      <p:sp>
        <p:nvSpPr>
          <p:cNvPr id="3" name="Title 1"/>
          <p:cNvSpPr txBox="1">
            <a:spLocks/>
          </p:cNvSpPr>
          <p:nvPr/>
        </p:nvSpPr>
        <p:spPr>
          <a:xfrm>
            <a:off x="3175" y="94276"/>
            <a:ext cx="7629169" cy="519576"/>
          </a:xfrm>
          <a:prstGeom prst="rect">
            <a:avLst/>
          </a:prstGeom>
          <a:ln>
            <a:noFill/>
          </a:ln>
        </p:spPr>
        <p:txBody>
          <a:bodyPr vert="horz" anchor="ctr"/>
          <a:lstStyle>
            <a:lvl1pPr marL="227013" indent="0">
              <a:spcBef>
                <a:spcPct val="0"/>
              </a:spcBef>
              <a:buNone/>
              <a:defRPr sz="2400">
                <a:solidFill>
                  <a:srgbClr val="1C0010"/>
                </a:solidFill>
                <a:latin typeface="EtihadAltis-Book"/>
                <a:ea typeface="+mj-ea"/>
                <a:cs typeface="EtihadAltis-Book"/>
              </a:defRPr>
            </a:lvl1pPr>
          </a:lstStyle>
          <a:p>
            <a:r>
              <a:rPr lang="en-US" dirty="0"/>
              <a:t>CURRENT CONTRACT MANAGEMENT PROCESS</a:t>
            </a:r>
          </a:p>
        </p:txBody>
      </p:sp>
      <p:sp>
        <p:nvSpPr>
          <p:cNvPr id="6" name="AutoShape 11" descr="Image result for word and excel icons black and whi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6524"/>
            <a:endParaRPr lang="en-US">
              <a:solidFill>
                <a:srgbClr val="1C0010"/>
              </a:solidFill>
            </a:endParaRPr>
          </a:p>
        </p:txBody>
      </p:sp>
      <p:sp>
        <p:nvSpPr>
          <p:cNvPr id="9" name="AutoShape 14" descr="Image result for word and excel icons black and white"/>
          <p:cNvSpPr>
            <a:spLocks noChangeAspect="1" noChangeArrowheads="1"/>
          </p:cNvSpPr>
          <p:nvPr/>
        </p:nvSpPr>
        <p:spPr bwMode="auto">
          <a:xfrm>
            <a:off x="307975" y="7937"/>
            <a:ext cx="304800" cy="304801"/>
          </a:xfrm>
          <a:prstGeom prst="rect">
            <a:avLst/>
          </a:prstGeom>
          <a:ln>
            <a:noFill/>
          </a:ln>
          <a:extLst>
            <a:ext uri="{909E8E84-426E-40DD-AFC4-6F175D3DCCD1}">
              <a14:hiddenFill xmlns:a14="http://schemas.microsoft.com/office/drawing/2010/main">
                <a:solidFill>
                  <a:srgbClr val="FFFFFF"/>
                </a:solidFill>
              </a14:hiddenFill>
            </a:ext>
          </a:extLst>
        </p:spPr>
        <p:txBody>
          <a:bodyPr vert="horz" anchor="ctr"/>
          <a:lstStyle/>
          <a:p>
            <a:pPr marL="227013">
              <a:spcBef>
                <a:spcPct val="0"/>
              </a:spcBef>
            </a:pPr>
            <a:endParaRPr lang="en-US" sz="2400">
              <a:solidFill>
                <a:srgbClr val="1C0010"/>
              </a:solidFill>
              <a:latin typeface="EtihadAltis-Book"/>
              <a:ea typeface="+mj-ea"/>
              <a:cs typeface="EtihadAltis-Book"/>
            </a:endParaRPr>
          </a:p>
        </p:txBody>
      </p:sp>
      <p:sp>
        <p:nvSpPr>
          <p:cNvPr id="10" name="AutoShape 18" descr="Image result for amendments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6524"/>
            <a:endParaRPr lang="en-US">
              <a:solidFill>
                <a:srgbClr val="1C0010"/>
              </a:solidFill>
            </a:endParaRPr>
          </a:p>
        </p:txBody>
      </p:sp>
      <p:grpSp>
        <p:nvGrpSpPr>
          <p:cNvPr id="11" name="Group 10"/>
          <p:cNvGrpSpPr/>
          <p:nvPr/>
        </p:nvGrpSpPr>
        <p:grpSpPr>
          <a:xfrm>
            <a:off x="1758026" y="2398822"/>
            <a:ext cx="5595878" cy="564449"/>
            <a:chOff x="1034867" y="2831403"/>
            <a:chExt cx="5411401" cy="787270"/>
          </a:xfrm>
        </p:grpSpPr>
        <p:pic>
          <p:nvPicPr>
            <p:cNvPr id="9758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867" y="2831403"/>
              <a:ext cx="676776" cy="787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58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155" y="2844457"/>
              <a:ext cx="756887" cy="76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5878" name="Picture 6" descr="Image result for back and fort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9235" y="2966484"/>
              <a:ext cx="517108" cy="51710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6564" y="2844457"/>
              <a:ext cx="756887" cy="76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6" descr="Image result for back and fort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5216" y="2966484"/>
              <a:ext cx="517108" cy="517108"/>
            </a:xfrm>
            <a:prstGeom prst="rect">
              <a:avLst/>
            </a:prstGeom>
            <a:noFill/>
            <a:extLst>
              <a:ext uri="{909E8E84-426E-40DD-AFC4-6F175D3DCCD1}">
                <a14:hiddenFill xmlns:a14="http://schemas.microsoft.com/office/drawing/2010/main">
                  <a:solidFill>
                    <a:srgbClr val="FFFFFF"/>
                  </a:solidFill>
                </a14:hiddenFill>
              </a:ext>
            </a:extLst>
          </p:spPr>
        </p:pic>
        <p:pic>
          <p:nvPicPr>
            <p:cNvPr id="97587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1751" y="3153520"/>
              <a:ext cx="364426" cy="434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Group 18"/>
            <p:cNvGrpSpPr/>
            <p:nvPr/>
          </p:nvGrpSpPr>
          <p:grpSpPr>
            <a:xfrm>
              <a:off x="1174431" y="3243950"/>
              <a:ext cx="539277" cy="298092"/>
              <a:chOff x="4829424" y="3740635"/>
              <a:chExt cx="4213427" cy="3303937"/>
            </a:xfrm>
          </p:grpSpPr>
          <p:pic>
            <p:nvPicPr>
              <p:cNvPr id="20" name="Picture 12" descr="Logos Word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9424" y="3740635"/>
                <a:ext cx="2438399" cy="243839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4" descr="Logos Excel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04452" y="4606177"/>
                <a:ext cx="2438399" cy="2438395"/>
              </a:xfrm>
              <a:prstGeom prst="rect">
                <a:avLst/>
              </a:prstGeom>
              <a:noFill/>
              <a:extLst>
                <a:ext uri="{909E8E84-426E-40DD-AFC4-6F175D3DCCD1}">
                  <a14:hiddenFill xmlns:a14="http://schemas.microsoft.com/office/drawing/2010/main">
                    <a:solidFill>
                      <a:srgbClr val="FFFFFF"/>
                    </a:solidFill>
                  </a14:hiddenFill>
                </a:ext>
              </a:extLst>
            </p:spPr>
          </p:pic>
        </p:grpSp>
        <p:pic>
          <p:nvPicPr>
            <p:cNvPr id="2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1216" y="2844457"/>
              <a:ext cx="756887" cy="76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5888" name="Picture 16" descr="approved abstract grunge rubber stamp Stock Vector - 4632505"/>
            <p:cNvPicPr>
              <a:picLocks noChangeAspect="1" noChangeArrowheads="1"/>
            </p:cNvPicPr>
            <p:nvPr/>
          </p:nvPicPr>
          <p:blipFill>
            <a:blip r:embed="rId8">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4823360" y="3176359"/>
              <a:ext cx="388414" cy="388414"/>
            </a:xfrm>
            <a:prstGeom prst="rect">
              <a:avLst/>
            </a:prstGeom>
            <a:solidFill>
              <a:srgbClr val="4D3D03"/>
            </a:solidFill>
          </p:spPr>
        </p:pic>
        <p:pic>
          <p:nvPicPr>
            <p:cNvPr id="27" name="Picture 6" descr="Image result for back and fort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6177" y="2966484"/>
              <a:ext cx="517108" cy="51710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Image result for back and fort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5672" y="2966484"/>
              <a:ext cx="517108" cy="517108"/>
            </a:xfrm>
            <a:prstGeom prst="rect">
              <a:avLst/>
            </a:prstGeom>
            <a:noFill/>
            <a:extLst>
              <a:ext uri="{909E8E84-426E-40DD-AFC4-6F175D3DCCD1}">
                <a14:hiddenFill xmlns:a14="http://schemas.microsoft.com/office/drawing/2010/main">
                  <a:solidFill>
                    <a:srgbClr val="FFFFFF"/>
                  </a:solidFill>
                </a14:hiddenFill>
              </a:ext>
            </a:extLst>
          </p:spPr>
        </p:pic>
        <p:pic>
          <p:nvPicPr>
            <p:cNvPr id="975891"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51077" y="2850145"/>
              <a:ext cx="595191" cy="749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2" descr="Image result for addendum clipart black and whit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48399" y="3205189"/>
              <a:ext cx="405355" cy="343201"/>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Rectangle 14"/>
          <p:cNvSpPr/>
          <p:nvPr/>
        </p:nvSpPr>
        <p:spPr>
          <a:xfrm>
            <a:off x="307975" y="550352"/>
            <a:ext cx="8220205" cy="646331"/>
          </a:xfrm>
          <a:prstGeom prst="rect">
            <a:avLst/>
          </a:prstGeom>
        </p:spPr>
        <p:txBody>
          <a:bodyPr wrap="square">
            <a:spAutoFit/>
          </a:bodyPr>
          <a:lstStyle/>
          <a:p>
            <a:pPr algn="just" defTabSz="456524">
              <a:spcBef>
                <a:spcPts val="600"/>
              </a:spcBef>
            </a:pPr>
            <a:r>
              <a:rPr lang="en-GB" sz="1200" b="1" dirty="0">
                <a:solidFill>
                  <a:srgbClr val="1C0010"/>
                </a:solidFill>
                <a:latin typeface="Etihad Altis Text" panose="020B0603030000000003" pitchFamily="34" charset="0"/>
                <a:ea typeface="Times New Roman" panose="02020603050405020304" pitchFamily="18" charset="0"/>
              </a:rPr>
              <a:t>Chris represents Strategic Sourcing and responsible for many engineering contracts. Based on the fleet plans and aircraft maintenance records, Chris determines Landing Gear overhaul requirement by fleet type. Chris floats an RFP to the market and receives responses. </a:t>
            </a:r>
          </a:p>
        </p:txBody>
      </p:sp>
      <p:sp>
        <p:nvSpPr>
          <p:cNvPr id="46" name="Rectangle 45"/>
          <p:cNvSpPr/>
          <p:nvPr/>
        </p:nvSpPr>
        <p:spPr>
          <a:xfrm>
            <a:off x="786504" y="2391594"/>
            <a:ext cx="881973" cy="523220"/>
          </a:xfrm>
          <a:prstGeom prst="rect">
            <a:avLst/>
          </a:prstGeom>
        </p:spPr>
        <p:txBody>
          <a:bodyPr wrap="none">
            <a:spAutoFit/>
          </a:bodyPr>
          <a:lstStyle/>
          <a:p>
            <a:pPr defTabSz="456524"/>
            <a:r>
              <a:rPr lang="en-US" sz="1400" b="1" dirty="0">
                <a:solidFill>
                  <a:srgbClr val="1C0010"/>
                </a:solidFill>
                <a:latin typeface="Etihad Altis Text" panose="020B0603030000000003" pitchFamily="34" charset="0"/>
                <a:ea typeface="Times New Roman" panose="02020603050405020304" pitchFamily="18" charset="0"/>
              </a:rPr>
              <a:t>Current </a:t>
            </a:r>
          </a:p>
          <a:p>
            <a:pPr defTabSz="456524"/>
            <a:r>
              <a:rPr lang="en-US" sz="1400" b="1" dirty="0">
                <a:solidFill>
                  <a:srgbClr val="1C0010"/>
                </a:solidFill>
                <a:latin typeface="Etihad Altis Text" panose="020B0603030000000003" pitchFamily="34" charset="0"/>
                <a:ea typeface="Times New Roman" panose="02020603050405020304" pitchFamily="18" charset="0"/>
              </a:rPr>
              <a:t>Process</a:t>
            </a:r>
            <a:endParaRPr lang="en-US" sz="1400" dirty="0">
              <a:solidFill>
                <a:srgbClr val="1C0010"/>
              </a:solidFill>
              <a:latin typeface="Etihad Altis Text" panose="020B0603030000000003" pitchFamily="34" charset="0"/>
              <a:ea typeface="Times New Roman" panose="02020603050405020304" pitchFamily="18" charset="0"/>
            </a:endParaRPr>
          </a:p>
        </p:txBody>
      </p:sp>
      <p:pic>
        <p:nvPicPr>
          <p:cNvPr id="29" name="Picture 12" descr="Logos Word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7883" y="2710980"/>
            <a:ext cx="322730" cy="15773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4" descr="Logos Excel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2814" y="2766970"/>
            <a:ext cx="322730" cy="157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732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nvPr>
        </p:nvGraphicFramePr>
        <p:xfrm>
          <a:off x="379708" y="850114"/>
          <a:ext cx="8089398" cy="4026170"/>
        </p:xfrm>
        <a:graphic>
          <a:graphicData uri="http://schemas.openxmlformats.org/drawingml/2006/table">
            <a:tbl>
              <a:tblPr firstRow="1" bandRow="1">
                <a:tableStyleId>{5C22544A-7EE6-4342-B048-85BDC9FD1C3A}</a:tableStyleId>
              </a:tblPr>
              <a:tblGrid>
                <a:gridCol w="5922032">
                  <a:extLst>
                    <a:ext uri="{9D8B030D-6E8A-4147-A177-3AD203B41FA5}">
                      <a16:colId xmlns:a16="http://schemas.microsoft.com/office/drawing/2014/main" val="20000"/>
                    </a:ext>
                  </a:extLst>
                </a:gridCol>
                <a:gridCol w="2167366">
                  <a:extLst>
                    <a:ext uri="{9D8B030D-6E8A-4147-A177-3AD203B41FA5}">
                      <a16:colId xmlns:a16="http://schemas.microsoft.com/office/drawing/2014/main" val="20001"/>
                    </a:ext>
                  </a:extLst>
                </a:gridCol>
              </a:tblGrid>
              <a:tr h="370840">
                <a:tc>
                  <a:txBody>
                    <a:bodyPr/>
                    <a:lstStyle/>
                    <a:p>
                      <a:pPr marL="0" marR="0" lvl="0" indent="0" algn="l" defTabSz="456782" rtl="0" eaLnBrk="1" fontAlgn="auto" latinLnBrk="0" hangingPunct="1">
                        <a:lnSpc>
                          <a:spcPct val="100000"/>
                        </a:lnSpc>
                        <a:spcBef>
                          <a:spcPts val="0"/>
                        </a:spcBef>
                        <a:spcAft>
                          <a:spcPts val="0"/>
                        </a:spcAft>
                        <a:buClrTx/>
                        <a:buSzTx/>
                        <a:buFontTx/>
                        <a:buNone/>
                        <a:tabLst/>
                        <a:defRPr/>
                      </a:pPr>
                      <a:r>
                        <a:rPr lang="en-GB" sz="1100" b="0" kern="1200" dirty="0">
                          <a:solidFill>
                            <a:srgbClr val="1C0010"/>
                          </a:solidFill>
                          <a:latin typeface="Etihad Altis Text" panose="020B0603030000000003" pitchFamily="34" charset="0"/>
                          <a:ea typeface="Times New Roman" panose="02020603050405020304" pitchFamily="18" charset="0"/>
                          <a:cs typeface="+mn-cs"/>
                        </a:rPr>
                        <a:t>Chris creates an</a:t>
                      </a:r>
                      <a:r>
                        <a:rPr lang="en-GB" sz="1100" b="0" kern="1200" baseline="0" dirty="0">
                          <a:solidFill>
                            <a:srgbClr val="1C0010"/>
                          </a:solidFill>
                          <a:latin typeface="Etihad Altis Text" panose="020B0603030000000003" pitchFamily="34" charset="0"/>
                          <a:ea typeface="Times New Roman" panose="02020603050405020304" pitchFamily="18" charset="0"/>
                          <a:cs typeface="+mn-cs"/>
                        </a:rPr>
                        <a:t> electronic RFP and broadcast to selected network. </a:t>
                      </a:r>
                    </a:p>
                    <a:p>
                      <a:pPr marL="0" marR="0" lvl="0" indent="0" algn="l" defTabSz="456782" rtl="0" eaLnBrk="1" fontAlgn="auto" latinLnBrk="0" hangingPunct="1">
                        <a:lnSpc>
                          <a:spcPct val="100000"/>
                        </a:lnSpc>
                        <a:spcBef>
                          <a:spcPts val="0"/>
                        </a:spcBef>
                        <a:spcAft>
                          <a:spcPts val="0"/>
                        </a:spcAft>
                        <a:buClrTx/>
                        <a:buSzTx/>
                        <a:buFontTx/>
                        <a:buNone/>
                        <a:tabLst/>
                        <a:defRPr/>
                      </a:pPr>
                      <a:r>
                        <a:rPr lang="en-GB" sz="1100" b="0" kern="1200" baseline="0" dirty="0">
                          <a:solidFill>
                            <a:srgbClr val="1C0010"/>
                          </a:solidFill>
                          <a:latin typeface="Etihad Altis Text" panose="020B0603030000000003" pitchFamily="34" charset="0"/>
                          <a:ea typeface="Times New Roman" panose="02020603050405020304" pitchFamily="18" charset="0"/>
                          <a:cs typeface="+mn-cs"/>
                        </a:rPr>
                        <a:t>Service provides submit their responses by accessing the network GUI.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B2B2B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456782" rtl="0" eaLnBrk="1" fontAlgn="auto" latinLnBrk="0" hangingPunct="1">
                        <a:lnSpc>
                          <a:spcPct val="100000"/>
                        </a:lnSpc>
                        <a:spcBef>
                          <a:spcPts val="0"/>
                        </a:spcBef>
                        <a:spcAft>
                          <a:spcPts val="0"/>
                        </a:spcAft>
                        <a:buClrTx/>
                        <a:buSzTx/>
                        <a:buFont typeface="Courier New" pitchFamily="49" charset="0"/>
                        <a:buChar char="o"/>
                        <a:tabLst/>
                        <a:defRPr/>
                      </a:pPr>
                      <a:r>
                        <a:rPr lang="en-US" sz="1100" b="0" kern="1200" dirty="0">
                          <a:solidFill>
                            <a:schemeClr val="bg2"/>
                          </a:solidFill>
                          <a:latin typeface="Etihad Altis Text" panose="020B0603030000000003" pitchFamily="34" charset="0"/>
                          <a:ea typeface="Times New Roman" panose="02020603050405020304" pitchFamily="18" charset="0"/>
                          <a:cs typeface="+mn-cs"/>
                        </a:rPr>
                        <a:t>Fully automated. </a:t>
                      </a:r>
                    </a:p>
                    <a:p>
                      <a:pPr marL="171450" marR="0" indent="-171450" algn="l" defTabSz="456782" rtl="0" eaLnBrk="1" fontAlgn="auto" latinLnBrk="0" hangingPunct="1">
                        <a:lnSpc>
                          <a:spcPct val="100000"/>
                        </a:lnSpc>
                        <a:spcBef>
                          <a:spcPts val="0"/>
                        </a:spcBef>
                        <a:spcAft>
                          <a:spcPts val="0"/>
                        </a:spcAft>
                        <a:buClrTx/>
                        <a:buSzTx/>
                        <a:buFont typeface="Courier New" pitchFamily="49" charset="0"/>
                        <a:buChar char="o"/>
                        <a:tabLst/>
                        <a:defRPr/>
                      </a:pPr>
                      <a:r>
                        <a:rPr lang="en-US" sz="1100" b="0" kern="1200" dirty="0">
                          <a:solidFill>
                            <a:schemeClr val="bg2"/>
                          </a:solidFill>
                          <a:latin typeface="Etihad Altis Text" panose="020B0603030000000003" pitchFamily="34" charset="0"/>
                          <a:ea typeface="Times New Roman" panose="02020603050405020304" pitchFamily="18" charset="0"/>
                          <a:cs typeface="+mn-cs"/>
                        </a:rPr>
                        <a:t>Digital values instead</a:t>
                      </a:r>
                      <a:r>
                        <a:rPr lang="en-US" sz="1100" b="0" kern="1200" baseline="0" dirty="0">
                          <a:solidFill>
                            <a:schemeClr val="bg2"/>
                          </a:solidFill>
                          <a:latin typeface="Etihad Altis Text" panose="020B0603030000000003" pitchFamily="34" charset="0"/>
                          <a:ea typeface="Times New Roman" panose="02020603050405020304" pitchFamily="18" charset="0"/>
                          <a:cs typeface="+mn-cs"/>
                        </a:rPr>
                        <a:t> of text and documents</a:t>
                      </a:r>
                      <a:endParaRPr lang="en-US" sz="1100" b="0" kern="1200" dirty="0">
                        <a:solidFill>
                          <a:schemeClr val="bg2"/>
                        </a:solidFill>
                        <a:latin typeface="Etihad Altis Text" panose="020B0603030000000003" pitchFamily="34" charset="0"/>
                        <a:ea typeface="Times New Roman" panose="02020603050405020304" pitchFamily="18" charset="0"/>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642890">
                <a:tc>
                  <a:txBody>
                    <a:bodyPr/>
                    <a:lstStyle/>
                    <a:p>
                      <a:pPr marL="0" marR="0" lvl="0" indent="0" algn="l" defTabSz="456782" rtl="0" eaLnBrk="1" fontAlgn="auto" latinLnBrk="0" hangingPunct="1">
                        <a:lnSpc>
                          <a:spcPct val="100000"/>
                        </a:lnSpc>
                        <a:spcBef>
                          <a:spcPts val="0"/>
                        </a:spcBef>
                        <a:spcAft>
                          <a:spcPts val="0"/>
                        </a:spcAft>
                        <a:buClrTx/>
                        <a:buSzTx/>
                        <a:buFontTx/>
                        <a:buNone/>
                        <a:tabLst/>
                        <a:defRPr/>
                      </a:pPr>
                      <a:r>
                        <a:rPr lang="en-GB" sz="1100" b="0" kern="1200" dirty="0">
                          <a:solidFill>
                            <a:srgbClr val="1C0010"/>
                          </a:solidFill>
                          <a:latin typeface="Etihad Altis Text" panose="020B0603030000000003" pitchFamily="34" charset="0"/>
                          <a:ea typeface="Times New Roman" panose="02020603050405020304" pitchFamily="18" charset="0"/>
                          <a:cs typeface="+mn-cs"/>
                        </a:rPr>
                        <a:t>Chris</a:t>
                      </a:r>
                      <a:r>
                        <a:rPr lang="en-GB" sz="1100" b="0" kern="1200" baseline="0" dirty="0">
                          <a:solidFill>
                            <a:srgbClr val="1C0010"/>
                          </a:solidFill>
                          <a:latin typeface="Etihad Altis Text" panose="020B0603030000000003" pitchFamily="34" charset="0"/>
                          <a:ea typeface="Times New Roman" panose="02020603050405020304" pitchFamily="18" charset="0"/>
                          <a:cs typeface="+mn-cs"/>
                        </a:rPr>
                        <a:t> and legal team reviews the responses through their Multi-device GUI access.</a:t>
                      </a:r>
                    </a:p>
                    <a:p>
                      <a:pPr marL="0" marR="0" lvl="0" indent="0" algn="l" defTabSz="456782" rtl="0" eaLnBrk="1" fontAlgn="auto" latinLnBrk="0" hangingPunct="1">
                        <a:lnSpc>
                          <a:spcPct val="100000"/>
                        </a:lnSpc>
                        <a:spcBef>
                          <a:spcPts val="0"/>
                        </a:spcBef>
                        <a:spcAft>
                          <a:spcPts val="0"/>
                        </a:spcAft>
                        <a:buClrTx/>
                        <a:buSzTx/>
                        <a:buFontTx/>
                        <a:buNone/>
                        <a:tabLst/>
                        <a:defRPr/>
                      </a:pPr>
                      <a:r>
                        <a:rPr lang="en-GB" sz="1100" b="0" kern="1200" baseline="0" dirty="0">
                          <a:solidFill>
                            <a:srgbClr val="1C0010"/>
                          </a:solidFill>
                          <a:latin typeface="Etihad Altis Text" panose="020B0603030000000003" pitchFamily="34" charset="0"/>
                          <a:ea typeface="Times New Roman" panose="02020603050405020304" pitchFamily="18" charset="0"/>
                          <a:cs typeface="+mn-cs"/>
                        </a:rPr>
                        <a:t>All stakeholders works in collaboration and completes the Contract.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456782" rtl="0" eaLnBrk="1" fontAlgn="auto" latinLnBrk="0" hangingPunct="1">
                        <a:lnSpc>
                          <a:spcPct val="100000"/>
                        </a:lnSpc>
                        <a:spcBef>
                          <a:spcPts val="0"/>
                        </a:spcBef>
                        <a:spcAft>
                          <a:spcPts val="0"/>
                        </a:spcAft>
                        <a:buClrTx/>
                        <a:buSzTx/>
                        <a:buFont typeface="Courier New" pitchFamily="49" charset="0"/>
                        <a:buChar char="o"/>
                        <a:tabLst/>
                        <a:defRPr/>
                      </a:pPr>
                      <a:r>
                        <a:rPr lang="en-US" sz="1100" b="0" kern="1200" dirty="0">
                          <a:solidFill>
                            <a:schemeClr val="bg2"/>
                          </a:solidFill>
                          <a:latin typeface="Etihad Altis Text" panose="020B0603030000000003" pitchFamily="34" charset="0"/>
                          <a:ea typeface="Times New Roman" panose="02020603050405020304" pitchFamily="18" charset="0"/>
                          <a:cs typeface="+mn-cs"/>
                        </a:rPr>
                        <a:t>Collaborative. </a:t>
                      </a:r>
                    </a:p>
                    <a:p>
                      <a:pPr marL="171450" marR="0" indent="-171450" algn="l" defTabSz="456782" rtl="0" eaLnBrk="1" fontAlgn="auto" latinLnBrk="0" hangingPunct="1">
                        <a:lnSpc>
                          <a:spcPct val="100000"/>
                        </a:lnSpc>
                        <a:spcBef>
                          <a:spcPts val="0"/>
                        </a:spcBef>
                        <a:spcAft>
                          <a:spcPts val="0"/>
                        </a:spcAft>
                        <a:buClrTx/>
                        <a:buSzTx/>
                        <a:buFont typeface="Courier New" pitchFamily="49" charset="0"/>
                        <a:buChar char="o"/>
                        <a:tabLst/>
                        <a:defRPr/>
                      </a:pPr>
                      <a:r>
                        <a:rPr lang="en-US" sz="1100" b="0" kern="1200" dirty="0">
                          <a:solidFill>
                            <a:schemeClr val="bg2"/>
                          </a:solidFill>
                          <a:latin typeface="Etihad Altis Text" panose="020B0603030000000003" pitchFamily="34" charset="0"/>
                          <a:ea typeface="Times New Roman" panose="02020603050405020304" pitchFamily="18" charset="0"/>
                          <a:cs typeface="+mn-cs"/>
                        </a:rPr>
                        <a:t>Transparency and visibility</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1"/>
                  </a:ext>
                </a:extLst>
              </a:tr>
              <a:tr h="981300">
                <a:tc>
                  <a:txBody>
                    <a:bodyPr/>
                    <a:lstStyle/>
                    <a:p>
                      <a:pPr marL="0" marR="0" lvl="0" indent="0" algn="l" defTabSz="456782" rtl="0" eaLnBrk="1" fontAlgn="auto" latinLnBrk="0" hangingPunct="1">
                        <a:lnSpc>
                          <a:spcPct val="100000"/>
                        </a:lnSpc>
                        <a:spcBef>
                          <a:spcPts val="0"/>
                        </a:spcBef>
                        <a:spcAft>
                          <a:spcPts val="0"/>
                        </a:spcAft>
                        <a:buClrTx/>
                        <a:buSzTx/>
                        <a:buFontTx/>
                        <a:buNone/>
                        <a:tabLst/>
                        <a:defRPr/>
                      </a:pPr>
                      <a:endParaRPr lang="en-GB" sz="1100" kern="1200" dirty="0">
                        <a:solidFill>
                          <a:srgbClr val="1C0010"/>
                        </a:solidFill>
                        <a:latin typeface="Etihad Altis Text" panose="020B0603030000000003" pitchFamily="34" charset="0"/>
                        <a:ea typeface="Times New Roman" panose="02020603050405020304" pitchFamily="18" charset="0"/>
                        <a:cs typeface="+mn-cs"/>
                      </a:endParaRPr>
                    </a:p>
                    <a:p>
                      <a:pPr marL="0" marR="0" lvl="0" indent="0" algn="l" defTabSz="456782" rtl="0" eaLnBrk="1" fontAlgn="auto" latinLnBrk="0" hangingPunct="1">
                        <a:lnSpc>
                          <a:spcPct val="100000"/>
                        </a:lnSpc>
                        <a:spcBef>
                          <a:spcPts val="0"/>
                        </a:spcBef>
                        <a:spcAft>
                          <a:spcPts val="0"/>
                        </a:spcAft>
                        <a:buClrTx/>
                        <a:buSzTx/>
                        <a:buFontTx/>
                        <a:buNone/>
                        <a:tabLst/>
                        <a:defRPr/>
                      </a:pPr>
                      <a:endParaRPr lang="en-GB" sz="1100" kern="1200" dirty="0">
                        <a:solidFill>
                          <a:srgbClr val="1C0010"/>
                        </a:solidFill>
                        <a:latin typeface="Etihad Altis Text" panose="020B0603030000000003" pitchFamily="34" charset="0"/>
                        <a:ea typeface="Times New Roman" panose="02020603050405020304" pitchFamily="18" charset="0"/>
                        <a:cs typeface="+mn-cs"/>
                      </a:endParaRPr>
                    </a:p>
                    <a:p>
                      <a:pPr marL="0" marR="0" lvl="0" indent="0" algn="l" defTabSz="456782" rtl="0" eaLnBrk="1" fontAlgn="auto" latinLnBrk="0" hangingPunct="1">
                        <a:lnSpc>
                          <a:spcPct val="100000"/>
                        </a:lnSpc>
                        <a:spcBef>
                          <a:spcPts val="0"/>
                        </a:spcBef>
                        <a:spcAft>
                          <a:spcPts val="0"/>
                        </a:spcAft>
                        <a:buClrTx/>
                        <a:buSzTx/>
                        <a:buFontTx/>
                        <a:buNone/>
                        <a:tabLst/>
                        <a:defRPr/>
                      </a:pPr>
                      <a:endParaRPr lang="en-GB" sz="1100" kern="1200" dirty="0">
                        <a:solidFill>
                          <a:srgbClr val="1C0010"/>
                        </a:solidFill>
                        <a:latin typeface="Etihad Altis Text" panose="020B0603030000000003" pitchFamily="34" charset="0"/>
                        <a:ea typeface="Times New Roman" panose="02020603050405020304" pitchFamily="18" charset="0"/>
                        <a:cs typeface="+mn-cs"/>
                      </a:endParaRPr>
                    </a:p>
                    <a:p>
                      <a:pPr marL="0" marR="0" lvl="0" indent="0" algn="l" defTabSz="456782" rtl="0" eaLnBrk="1" fontAlgn="auto" latinLnBrk="0" hangingPunct="1">
                        <a:lnSpc>
                          <a:spcPct val="100000"/>
                        </a:lnSpc>
                        <a:spcBef>
                          <a:spcPts val="0"/>
                        </a:spcBef>
                        <a:spcAft>
                          <a:spcPts val="0"/>
                        </a:spcAft>
                        <a:buClrTx/>
                        <a:buSzTx/>
                        <a:buFontTx/>
                        <a:buNone/>
                        <a:tabLst/>
                        <a:defRPr/>
                      </a:pPr>
                      <a:endParaRPr lang="en-GB" sz="1100" kern="1200" dirty="0">
                        <a:solidFill>
                          <a:srgbClr val="1C0010"/>
                        </a:solidFill>
                        <a:latin typeface="Etihad Altis Text" panose="020B0603030000000003" pitchFamily="34" charset="0"/>
                        <a:ea typeface="Times New Roman" panose="02020603050405020304" pitchFamily="18" charset="0"/>
                        <a:cs typeface="+mn-cs"/>
                      </a:endParaRPr>
                    </a:p>
                    <a:p>
                      <a:pPr marL="0" marR="0" lvl="0" indent="0" algn="l" defTabSz="456782" rtl="0" eaLnBrk="1" fontAlgn="auto" latinLnBrk="0" hangingPunct="1">
                        <a:lnSpc>
                          <a:spcPct val="100000"/>
                        </a:lnSpc>
                        <a:spcBef>
                          <a:spcPts val="0"/>
                        </a:spcBef>
                        <a:spcAft>
                          <a:spcPts val="0"/>
                        </a:spcAft>
                        <a:buClrTx/>
                        <a:buSzTx/>
                        <a:buFontTx/>
                        <a:buNone/>
                        <a:tabLst/>
                        <a:defRPr/>
                      </a:pPr>
                      <a:endParaRPr lang="en-GB" sz="1100" kern="1200" dirty="0">
                        <a:solidFill>
                          <a:srgbClr val="1C0010"/>
                        </a:solidFill>
                        <a:latin typeface="Etihad Altis Text" panose="020B0603030000000003" pitchFamily="34" charset="0"/>
                        <a:ea typeface="Times New Roman" panose="02020603050405020304" pitchFamily="18" charset="0"/>
                        <a:cs typeface="+mn-cs"/>
                      </a:endParaRPr>
                    </a:p>
                    <a:p>
                      <a:pPr marL="0" marR="0" lvl="0" indent="0" algn="l" defTabSz="456782" rtl="0" eaLnBrk="1" fontAlgn="auto" latinLnBrk="0" hangingPunct="1">
                        <a:lnSpc>
                          <a:spcPct val="100000"/>
                        </a:lnSpc>
                        <a:spcBef>
                          <a:spcPts val="0"/>
                        </a:spcBef>
                        <a:spcAft>
                          <a:spcPts val="0"/>
                        </a:spcAft>
                        <a:buClrTx/>
                        <a:buSzTx/>
                        <a:buFontTx/>
                        <a:buNone/>
                        <a:tabLst/>
                        <a:defRPr/>
                      </a:pPr>
                      <a:endParaRPr lang="en-GB" sz="1100" kern="1200" dirty="0">
                        <a:solidFill>
                          <a:srgbClr val="1C0010"/>
                        </a:solidFill>
                        <a:latin typeface="Etihad Altis Text" panose="020B0603030000000003" pitchFamily="34" charset="0"/>
                        <a:ea typeface="Times New Roman" panose="02020603050405020304" pitchFamily="18" charset="0"/>
                        <a:cs typeface="+mn-cs"/>
                      </a:endParaRPr>
                    </a:p>
                    <a:p>
                      <a:pPr marL="0" marR="0" lvl="0" indent="0" algn="l" defTabSz="456782" rtl="0" eaLnBrk="1" fontAlgn="auto" latinLnBrk="0" hangingPunct="1">
                        <a:lnSpc>
                          <a:spcPct val="100000"/>
                        </a:lnSpc>
                        <a:spcBef>
                          <a:spcPts val="0"/>
                        </a:spcBef>
                        <a:spcAft>
                          <a:spcPts val="0"/>
                        </a:spcAft>
                        <a:buClrTx/>
                        <a:buSzTx/>
                        <a:buFontTx/>
                        <a:buNone/>
                        <a:tabLst/>
                        <a:defRPr/>
                      </a:pPr>
                      <a:endParaRPr lang="en-GB" sz="1100" kern="1200" dirty="0">
                        <a:solidFill>
                          <a:srgbClr val="1C0010"/>
                        </a:solidFill>
                        <a:latin typeface="Etihad Altis Text" panose="020B0603030000000003" pitchFamily="34" charset="0"/>
                        <a:ea typeface="Times New Roman" panose="02020603050405020304" pitchFamily="18" charset="0"/>
                        <a:cs typeface="+mn-cs"/>
                      </a:endParaRPr>
                    </a:p>
                    <a:p>
                      <a:pPr marL="0" marR="0" lvl="0" indent="0" algn="l" defTabSz="456782" rtl="0" eaLnBrk="1" fontAlgn="auto" latinLnBrk="0" hangingPunct="1">
                        <a:lnSpc>
                          <a:spcPct val="100000"/>
                        </a:lnSpc>
                        <a:spcBef>
                          <a:spcPts val="0"/>
                        </a:spcBef>
                        <a:spcAft>
                          <a:spcPts val="0"/>
                        </a:spcAft>
                        <a:buClrTx/>
                        <a:buSzTx/>
                        <a:buFontTx/>
                        <a:buNone/>
                        <a:tabLst/>
                        <a:defRPr/>
                      </a:pPr>
                      <a:endParaRPr lang="en-GB" sz="1100" kern="1200" dirty="0">
                        <a:solidFill>
                          <a:srgbClr val="1C0010"/>
                        </a:solidFill>
                        <a:latin typeface="Etihad Altis Text" panose="020B0603030000000003" pitchFamily="34" charset="0"/>
                        <a:ea typeface="Times New Roman" panose="02020603050405020304" pitchFamily="18" charset="0"/>
                        <a:cs typeface="+mn-cs"/>
                      </a:endParaRPr>
                    </a:p>
                    <a:p>
                      <a:pPr marL="0" marR="0" lvl="0" indent="0" algn="l" defTabSz="456782" rtl="0" eaLnBrk="1" fontAlgn="auto" latinLnBrk="0" hangingPunct="1">
                        <a:lnSpc>
                          <a:spcPct val="100000"/>
                        </a:lnSpc>
                        <a:spcBef>
                          <a:spcPts val="0"/>
                        </a:spcBef>
                        <a:spcAft>
                          <a:spcPts val="0"/>
                        </a:spcAft>
                        <a:buClrTx/>
                        <a:buSzTx/>
                        <a:buFontTx/>
                        <a:buNone/>
                        <a:tabLst/>
                        <a:defRPr/>
                      </a:pPr>
                      <a:endParaRPr lang="en-GB" sz="1100" kern="1200" dirty="0">
                        <a:solidFill>
                          <a:srgbClr val="1C0010"/>
                        </a:solidFill>
                        <a:latin typeface="Etihad Altis Text" panose="020B0603030000000003" pitchFamily="34" charset="0"/>
                        <a:ea typeface="Times New Roman" panose="02020603050405020304" pitchFamily="18" charset="0"/>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456782" rtl="0" eaLnBrk="1" fontAlgn="auto" latinLnBrk="0" hangingPunct="1">
                        <a:lnSpc>
                          <a:spcPct val="100000"/>
                        </a:lnSpc>
                        <a:spcBef>
                          <a:spcPts val="0"/>
                        </a:spcBef>
                        <a:spcAft>
                          <a:spcPts val="0"/>
                        </a:spcAft>
                        <a:buClrTx/>
                        <a:buSzTx/>
                        <a:buFont typeface="Arial" pitchFamily="34" charset="0"/>
                        <a:buChar char="•"/>
                        <a:tabLst/>
                        <a:defRPr/>
                      </a:pPr>
                      <a:endParaRPr lang="en-US" sz="1100" b="0" kern="1200" dirty="0">
                        <a:solidFill>
                          <a:schemeClr val="bg2"/>
                        </a:solidFill>
                        <a:latin typeface="Etihad Altis Text" panose="020B0603030000000003" pitchFamily="34" charset="0"/>
                        <a:ea typeface="Times New Roman" panose="02020603050405020304" pitchFamily="18" charset="0"/>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marL="0" marR="0" lvl="0" indent="0" algn="l" defTabSz="456782" rtl="0" eaLnBrk="1" fontAlgn="auto" latinLnBrk="0" hangingPunct="1">
                        <a:lnSpc>
                          <a:spcPct val="100000"/>
                        </a:lnSpc>
                        <a:spcBef>
                          <a:spcPts val="0"/>
                        </a:spcBef>
                        <a:spcAft>
                          <a:spcPts val="0"/>
                        </a:spcAft>
                        <a:buClrTx/>
                        <a:buSzTx/>
                        <a:buFontTx/>
                        <a:buNone/>
                        <a:tabLst/>
                        <a:defRPr/>
                      </a:pPr>
                      <a:r>
                        <a:rPr lang="en-GB" sz="1100" kern="1200" dirty="0">
                          <a:solidFill>
                            <a:srgbClr val="1C0010"/>
                          </a:solidFill>
                          <a:latin typeface="Etihad Altis Text" panose="020B0603030000000003" pitchFamily="34" charset="0"/>
                          <a:ea typeface="Times New Roman" panose="02020603050405020304" pitchFamily="18" charset="0"/>
                          <a:cs typeface="+mn-cs"/>
                        </a:rPr>
                        <a:t>Contract when agreed through collaboration</a:t>
                      </a:r>
                      <a:r>
                        <a:rPr lang="en-GB" sz="1100" kern="1200" baseline="0" dirty="0">
                          <a:solidFill>
                            <a:srgbClr val="1C0010"/>
                          </a:solidFill>
                          <a:latin typeface="Etihad Altis Text" panose="020B0603030000000003" pitchFamily="34" charset="0"/>
                          <a:ea typeface="Times New Roman" panose="02020603050405020304" pitchFamily="18" charset="0"/>
                          <a:cs typeface="+mn-cs"/>
                        </a:rPr>
                        <a:t> gets approved electronically and stored in digital form for execution.</a:t>
                      </a:r>
                      <a:endParaRPr lang="en-GB" sz="1100" kern="1200" dirty="0">
                        <a:solidFill>
                          <a:srgbClr val="1C0010"/>
                        </a:solidFill>
                        <a:latin typeface="Etihad Altis Text" panose="020B0603030000000003" pitchFamily="34" charset="0"/>
                        <a:ea typeface="Times New Roman" panose="02020603050405020304" pitchFamily="18" charset="0"/>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456782" rtl="0" eaLnBrk="1" fontAlgn="auto" latinLnBrk="0" hangingPunct="1">
                        <a:lnSpc>
                          <a:spcPct val="100000"/>
                        </a:lnSpc>
                        <a:spcBef>
                          <a:spcPts val="0"/>
                        </a:spcBef>
                        <a:spcAft>
                          <a:spcPts val="0"/>
                        </a:spcAft>
                        <a:buClrTx/>
                        <a:buSzTx/>
                        <a:buFont typeface="Courier New" pitchFamily="49" charset="0"/>
                        <a:buChar char="o"/>
                        <a:tabLst/>
                        <a:defRPr/>
                      </a:pPr>
                      <a:r>
                        <a:rPr lang="en-US" sz="1100" b="0" kern="1200" dirty="0">
                          <a:solidFill>
                            <a:schemeClr val="bg2"/>
                          </a:solidFill>
                          <a:latin typeface="Etihad Altis Text" panose="020B0603030000000003" pitchFamily="34" charset="0"/>
                          <a:ea typeface="Times New Roman" panose="02020603050405020304" pitchFamily="18" charset="0"/>
                          <a:cs typeface="+mn-cs"/>
                        </a:rPr>
                        <a:t>Digital</a:t>
                      </a:r>
                      <a:r>
                        <a:rPr lang="en-US" sz="1100" b="0" kern="1200" baseline="0" dirty="0">
                          <a:solidFill>
                            <a:schemeClr val="bg2"/>
                          </a:solidFill>
                          <a:latin typeface="Etihad Altis Text" panose="020B0603030000000003" pitchFamily="34" charset="0"/>
                          <a:ea typeface="Times New Roman" panose="02020603050405020304" pitchFamily="18" charset="0"/>
                          <a:cs typeface="+mn-cs"/>
                        </a:rPr>
                        <a:t> approval/ signature</a:t>
                      </a:r>
                    </a:p>
                    <a:p>
                      <a:pPr marL="171450" marR="0" indent="-171450" algn="l" defTabSz="456782" rtl="0" eaLnBrk="1" fontAlgn="auto" latinLnBrk="0" hangingPunct="1">
                        <a:lnSpc>
                          <a:spcPct val="100000"/>
                        </a:lnSpc>
                        <a:spcBef>
                          <a:spcPts val="0"/>
                        </a:spcBef>
                        <a:spcAft>
                          <a:spcPts val="0"/>
                        </a:spcAft>
                        <a:buClrTx/>
                        <a:buSzTx/>
                        <a:buFont typeface="Courier New" pitchFamily="49" charset="0"/>
                        <a:buChar char="o"/>
                        <a:tabLst/>
                        <a:defRPr/>
                      </a:pPr>
                      <a:r>
                        <a:rPr lang="en-US" sz="1100" b="0" kern="1200" baseline="0" dirty="0">
                          <a:solidFill>
                            <a:schemeClr val="bg2"/>
                          </a:solidFill>
                          <a:latin typeface="Etihad Altis Text" panose="020B0603030000000003" pitchFamily="34" charset="0"/>
                          <a:ea typeface="Times New Roman" panose="02020603050405020304" pitchFamily="18" charset="0"/>
                          <a:cs typeface="+mn-cs"/>
                        </a:rPr>
                        <a:t>Trust </a:t>
                      </a:r>
                    </a:p>
                    <a:p>
                      <a:pPr marL="171450" marR="0" indent="-171450" algn="l" defTabSz="456782" rtl="0" eaLnBrk="1" fontAlgn="auto" latinLnBrk="0" hangingPunct="1">
                        <a:lnSpc>
                          <a:spcPct val="100000"/>
                        </a:lnSpc>
                        <a:spcBef>
                          <a:spcPts val="0"/>
                        </a:spcBef>
                        <a:spcAft>
                          <a:spcPts val="0"/>
                        </a:spcAft>
                        <a:buClrTx/>
                        <a:buSzTx/>
                        <a:buFont typeface="Courier New" pitchFamily="49" charset="0"/>
                        <a:buChar char="o"/>
                        <a:tabLst/>
                        <a:defRPr/>
                      </a:pPr>
                      <a:r>
                        <a:rPr lang="en-US" sz="1100" b="0" kern="1200" baseline="0" dirty="0">
                          <a:solidFill>
                            <a:schemeClr val="bg2"/>
                          </a:solidFill>
                          <a:latin typeface="Etihad Altis Text" panose="020B0603030000000003" pitchFamily="34" charset="0"/>
                          <a:ea typeface="Times New Roman" panose="02020603050405020304" pitchFamily="18" charset="0"/>
                          <a:cs typeface="+mn-cs"/>
                        </a:rPr>
                        <a:t>Central repository</a:t>
                      </a:r>
                      <a:endParaRPr lang="en-US" sz="1100" b="0" kern="1200" dirty="0">
                        <a:solidFill>
                          <a:schemeClr val="bg2"/>
                        </a:solidFill>
                        <a:latin typeface="Etihad Altis Text" panose="020B0603030000000003" pitchFamily="34" charset="0"/>
                        <a:ea typeface="Times New Roman" panose="02020603050405020304" pitchFamily="18" charset="0"/>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3"/>
                  </a:ext>
                </a:extLst>
              </a:tr>
              <a:tr h="370840">
                <a:tc>
                  <a:txBody>
                    <a:bodyPr/>
                    <a:lstStyle/>
                    <a:p>
                      <a:pPr marL="0" marR="0" lvl="0" indent="0" algn="l" defTabSz="456782" rtl="0" eaLnBrk="1" fontAlgn="auto" latinLnBrk="0" hangingPunct="1">
                        <a:lnSpc>
                          <a:spcPct val="100000"/>
                        </a:lnSpc>
                        <a:spcBef>
                          <a:spcPts val="0"/>
                        </a:spcBef>
                        <a:spcAft>
                          <a:spcPts val="0"/>
                        </a:spcAft>
                        <a:buClrTx/>
                        <a:buSzTx/>
                        <a:buFontTx/>
                        <a:buNone/>
                        <a:tabLst/>
                        <a:defRPr/>
                      </a:pPr>
                      <a:r>
                        <a:rPr lang="en-GB" sz="1100" kern="1200" dirty="0">
                          <a:solidFill>
                            <a:srgbClr val="1C0010"/>
                          </a:solidFill>
                          <a:latin typeface="Etihad Altis Text" panose="020B0603030000000003" pitchFamily="34" charset="0"/>
                          <a:ea typeface="Times New Roman" panose="02020603050405020304" pitchFamily="18" charset="0"/>
                          <a:cs typeface="+mn-cs"/>
                        </a:rPr>
                        <a:t>Changes in overhaul</a:t>
                      </a:r>
                      <a:r>
                        <a:rPr lang="en-GB" sz="1100" kern="1200" baseline="0" dirty="0">
                          <a:solidFill>
                            <a:srgbClr val="1C0010"/>
                          </a:solidFill>
                          <a:latin typeface="Etihad Altis Text" panose="020B0603030000000003" pitchFamily="34" charset="0"/>
                          <a:ea typeface="Times New Roman" panose="02020603050405020304" pitchFamily="18" charset="0"/>
                          <a:cs typeface="+mn-cs"/>
                        </a:rPr>
                        <a:t> procedure or timeline gets amended online and agreed in collaboration.</a:t>
                      </a:r>
                    </a:p>
                    <a:p>
                      <a:pPr marL="0" marR="0" lvl="0" indent="0" algn="l" defTabSz="456782" rtl="0" eaLnBrk="1" fontAlgn="auto" latinLnBrk="0" hangingPunct="1">
                        <a:lnSpc>
                          <a:spcPct val="100000"/>
                        </a:lnSpc>
                        <a:spcBef>
                          <a:spcPts val="0"/>
                        </a:spcBef>
                        <a:spcAft>
                          <a:spcPts val="0"/>
                        </a:spcAft>
                        <a:buClrTx/>
                        <a:buSzTx/>
                        <a:buFontTx/>
                        <a:buNone/>
                        <a:tabLst/>
                        <a:defRPr/>
                      </a:pPr>
                      <a:r>
                        <a:rPr lang="en-GB" sz="1100" kern="1200" baseline="0" dirty="0">
                          <a:solidFill>
                            <a:srgbClr val="1C0010"/>
                          </a:solidFill>
                          <a:latin typeface="Etihad Altis Text" panose="020B0603030000000003" pitchFamily="34" charset="0"/>
                          <a:ea typeface="Times New Roman" panose="02020603050405020304" pitchFamily="18" charset="0"/>
                          <a:cs typeface="+mn-cs"/>
                        </a:rPr>
                        <a:t>Chris can go and trace back any stored contract using any of the attributes.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456782" rtl="0" eaLnBrk="1" fontAlgn="auto" latinLnBrk="0" hangingPunct="1">
                        <a:lnSpc>
                          <a:spcPct val="100000"/>
                        </a:lnSpc>
                        <a:spcBef>
                          <a:spcPts val="0"/>
                        </a:spcBef>
                        <a:spcAft>
                          <a:spcPts val="0"/>
                        </a:spcAft>
                        <a:buClrTx/>
                        <a:buSzTx/>
                        <a:buFont typeface="Courier New" pitchFamily="49" charset="0"/>
                        <a:buChar char="o"/>
                        <a:tabLst/>
                        <a:defRPr/>
                      </a:pPr>
                      <a:r>
                        <a:rPr lang="en-US" sz="1100" b="0" kern="1200" dirty="0">
                          <a:solidFill>
                            <a:schemeClr val="bg2"/>
                          </a:solidFill>
                          <a:latin typeface="Etihad Altis Text" panose="020B0603030000000003" pitchFamily="34" charset="0"/>
                          <a:ea typeface="Times New Roman" panose="02020603050405020304" pitchFamily="18" charset="0"/>
                          <a:cs typeface="+mn-cs"/>
                        </a:rPr>
                        <a:t>Traceable</a:t>
                      </a:r>
                      <a:r>
                        <a:rPr lang="en-US" sz="1100" b="0" kern="1200" baseline="0" dirty="0">
                          <a:solidFill>
                            <a:schemeClr val="bg2"/>
                          </a:solidFill>
                          <a:latin typeface="Etihad Altis Text" panose="020B0603030000000003" pitchFamily="34" charset="0"/>
                          <a:ea typeface="Times New Roman" panose="02020603050405020304" pitchFamily="18" charset="0"/>
                          <a:cs typeface="+mn-cs"/>
                        </a:rPr>
                        <a:t> and transparent central repository</a:t>
                      </a:r>
                      <a:endParaRPr lang="en-US" sz="1100" b="0" kern="1200" dirty="0">
                        <a:solidFill>
                          <a:schemeClr val="bg2"/>
                        </a:solidFill>
                        <a:latin typeface="Etihad Altis Text" panose="020B0603030000000003" pitchFamily="34" charset="0"/>
                        <a:ea typeface="Times New Roman" panose="02020603050405020304" pitchFamily="18" charset="0"/>
                        <a:cs typeface="+mn-cs"/>
                      </a:endParaRPr>
                    </a:p>
                    <a:p>
                      <a:pPr marL="171450" marR="0" indent="-171450" algn="l" defTabSz="456782" rtl="0" eaLnBrk="1" fontAlgn="auto" latinLnBrk="0" hangingPunct="1">
                        <a:lnSpc>
                          <a:spcPct val="100000"/>
                        </a:lnSpc>
                        <a:spcBef>
                          <a:spcPts val="0"/>
                        </a:spcBef>
                        <a:spcAft>
                          <a:spcPts val="0"/>
                        </a:spcAft>
                        <a:buClrTx/>
                        <a:buSzTx/>
                        <a:buFont typeface="Courier New" pitchFamily="49" charset="0"/>
                        <a:buChar char="o"/>
                        <a:tabLst/>
                        <a:defRPr/>
                      </a:pPr>
                      <a:r>
                        <a:rPr lang="en-US" sz="1100" b="0" kern="1200" dirty="0">
                          <a:solidFill>
                            <a:schemeClr val="bg2"/>
                          </a:solidFill>
                          <a:latin typeface="Etihad Altis Text" panose="020B0603030000000003" pitchFamily="34" charset="0"/>
                          <a:ea typeface="Times New Roman" panose="02020603050405020304" pitchFamily="18" charset="0"/>
                          <a:cs typeface="+mn-cs"/>
                        </a:rPr>
                        <a:t>Immutable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4"/>
                  </a:ext>
                </a:extLst>
              </a:tr>
            </a:tbl>
          </a:graphicData>
        </a:graphic>
      </p:graphicFrame>
      <p:sp>
        <p:nvSpPr>
          <p:cNvPr id="3" name="Title 1"/>
          <p:cNvSpPr txBox="1">
            <a:spLocks/>
          </p:cNvSpPr>
          <p:nvPr/>
        </p:nvSpPr>
        <p:spPr>
          <a:xfrm>
            <a:off x="3175" y="94276"/>
            <a:ext cx="7629169" cy="519576"/>
          </a:xfrm>
          <a:prstGeom prst="rect">
            <a:avLst/>
          </a:prstGeom>
          <a:ln>
            <a:noFill/>
          </a:ln>
        </p:spPr>
        <p:txBody>
          <a:bodyPr vert="horz" anchor="ctr"/>
          <a:lstStyle>
            <a:defPPr>
              <a:defRPr lang="en-US"/>
            </a:defPPr>
            <a:lvl1pPr marL="227013" indent="0">
              <a:spcBef>
                <a:spcPct val="0"/>
              </a:spcBef>
              <a:buNone/>
              <a:defRPr sz="2400">
                <a:solidFill>
                  <a:srgbClr val="1C0010"/>
                </a:solidFill>
                <a:latin typeface="EtihadAltis-Book"/>
                <a:ea typeface="+mj-ea"/>
                <a:cs typeface="EtihadAltis-Book"/>
              </a:defRPr>
            </a:lvl1pPr>
          </a:lstStyle>
          <a:p>
            <a:r>
              <a:rPr lang="en-US" dirty="0"/>
              <a:t>PROPOSED DIGITAL SOLUTION</a:t>
            </a:r>
          </a:p>
        </p:txBody>
      </p:sp>
      <p:grpSp>
        <p:nvGrpSpPr>
          <p:cNvPr id="974864" name="Group 974863"/>
          <p:cNvGrpSpPr/>
          <p:nvPr/>
        </p:nvGrpSpPr>
        <p:grpSpPr>
          <a:xfrm>
            <a:off x="3318856" y="2122932"/>
            <a:ext cx="2483761" cy="1517981"/>
            <a:chOff x="3239248" y="2122932"/>
            <a:chExt cx="2483761" cy="1517981"/>
          </a:xfrm>
        </p:grpSpPr>
        <p:sp>
          <p:nvSpPr>
            <p:cNvPr id="974863" name="Oval 974862"/>
            <p:cNvSpPr/>
            <p:nvPr/>
          </p:nvSpPr>
          <p:spPr>
            <a:xfrm>
              <a:off x="3326620" y="2364357"/>
              <a:ext cx="2240338" cy="1145511"/>
            </a:xfrm>
            <a:prstGeom prst="ellipse">
              <a:avLst/>
            </a:prstGeom>
            <a:solidFill>
              <a:schemeClr val="bg2"/>
            </a:solidFill>
            <a:ln>
              <a:solidFill>
                <a:schemeClr val="accent6">
                  <a:lumMod val="7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6524"/>
              <a:endParaRPr lang="en-US">
                <a:solidFill>
                  <a:srgbClr val="B68116"/>
                </a:solidFill>
              </a:endParaRPr>
            </a:p>
          </p:txBody>
        </p:sp>
        <p:grpSp>
          <p:nvGrpSpPr>
            <p:cNvPr id="9" name="Group 8"/>
            <p:cNvGrpSpPr/>
            <p:nvPr/>
          </p:nvGrpSpPr>
          <p:grpSpPr>
            <a:xfrm>
              <a:off x="3713970" y="2527090"/>
              <a:ext cx="1465639" cy="820045"/>
              <a:chOff x="2570440" y="1939832"/>
              <a:chExt cx="1465639" cy="820045"/>
            </a:xfrm>
          </p:grpSpPr>
          <p:pic>
            <p:nvPicPr>
              <p:cNvPr id="974852" name="Picture 4" descr="Image result for multiple devices"/>
              <p:cNvPicPr>
                <a:picLocks noChangeAspect="1" noChangeArrowheads="1"/>
              </p:cNvPicPr>
              <p:nvPr/>
            </p:nvPicPr>
            <p:blipFill rotWithShape="1">
              <a:blip r:embed="rId3">
                <a:extLst>
                  <a:ext uri="{28A0092B-C50C-407E-A947-70E740481C1C}">
                    <a14:useLocalDpi xmlns:a14="http://schemas.microsoft.com/office/drawing/2010/main" val="0"/>
                  </a:ext>
                </a:extLst>
              </a:blip>
              <a:srcRect l="1773" t="8763" r="47363" b="33202"/>
              <a:stretch/>
            </p:blipFill>
            <p:spPr bwMode="auto">
              <a:xfrm>
                <a:off x="2570440" y="2432432"/>
                <a:ext cx="523645" cy="29780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Image result for multiple devices"/>
              <p:cNvPicPr>
                <a:picLocks noChangeAspect="1" noChangeArrowheads="1"/>
              </p:cNvPicPr>
              <p:nvPr/>
            </p:nvPicPr>
            <p:blipFill rotWithShape="1">
              <a:blip r:embed="rId3">
                <a:extLst>
                  <a:ext uri="{28A0092B-C50C-407E-A947-70E740481C1C}">
                    <a14:useLocalDpi xmlns:a14="http://schemas.microsoft.com/office/drawing/2010/main" val="0"/>
                  </a:ext>
                </a:extLst>
              </a:blip>
              <a:srcRect l="1773" t="8763" r="47363" b="33202"/>
              <a:stretch/>
            </p:blipFill>
            <p:spPr bwMode="auto">
              <a:xfrm>
                <a:off x="3512434" y="1968933"/>
                <a:ext cx="523645" cy="297807"/>
              </a:xfrm>
              <a:prstGeom prst="rect">
                <a:avLst/>
              </a:prstGeom>
              <a:noFill/>
              <a:extLst>
                <a:ext uri="{909E8E84-426E-40DD-AFC4-6F175D3DCCD1}">
                  <a14:hiddenFill xmlns:a14="http://schemas.microsoft.com/office/drawing/2010/main">
                    <a:solidFill>
                      <a:srgbClr val="FFFFFF"/>
                    </a:solidFill>
                  </a14:hiddenFill>
                </a:ext>
              </a:extLst>
            </p:spPr>
          </p:pic>
          <p:pic>
            <p:nvPicPr>
              <p:cNvPr id="974855"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l="-1" t="5290" r="3407" b="2918"/>
              <a:stretch/>
            </p:blipFill>
            <p:spPr bwMode="auto">
              <a:xfrm>
                <a:off x="3033029" y="2062677"/>
                <a:ext cx="563761" cy="55665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4" descr="Image result for multiple devices"/>
              <p:cNvPicPr>
                <a:picLocks noChangeAspect="1" noChangeArrowheads="1"/>
              </p:cNvPicPr>
              <p:nvPr/>
            </p:nvPicPr>
            <p:blipFill rotWithShape="1">
              <a:blip r:embed="rId3">
                <a:extLst>
                  <a:ext uri="{28A0092B-C50C-407E-A947-70E740481C1C}">
                    <a14:useLocalDpi xmlns:a14="http://schemas.microsoft.com/office/drawing/2010/main" val="0"/>
                  </a:ext>
                </a:extLst>
              </a:blip>
              <a:srcRect l="52092" t="28819" r="26298" b="23302"/>
              <a:stretch/>
            </p:blipFill>
            <p:spPr bwMode="auto">
              <a:xfrm>
                <a:off x="2871623" y="1939832"/>
                <a:ext cx="222462" cy="24569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Image result for multiple devices"/>
              <p:cNvPicPr>
                <a:picLocks noChangeAspect="1" noChangeArrowheads="1"/>
              </p:cNvPicPr>
              <p:nvPr/>
            </p:nvPicPr>
            <p:blipFill rotWithShape="1">
              <a:blip r:embed="rId3">
                <a:extLst>
                  <a:ext uri="{28A0092B-C50C-407E-A947-70E740481C1C}">
                    <a14:useLocalDpi xmlns:a14="http://schemas.microsoft.com/office/drawing/2010/main" val="0"/>
                  </a:ext>
                </a:extLst>
              </a:blip>
              <a:srcRect l="52092" t="28819" r="26298" b="23302"/>
              <a:stretch/>
            </p:blipFill>
            <p:spPr bwMode="auto">
              <a:xfrm>
                <a:off x="3505444" y="2514186"/>
                <a:ext cx="222462" cy="245691"/>
              </a:xfrm>
              <a:prstGeom prst="rect">
                <a:avLst/>
              </a:prstGeom>
              <a:noFill/>
              <a:extLst>
                <a:ext uri="{909E8E84-426E-40DD-AFC4-6F175D3DCCD1}">
                  <a14:hiddenFill xmlns:a14="http://schemas.microsoft.com/office/drawing/2010/main">
                    <a:solidFill>
                      <a:srgbClr val="FFFFFF"/>
                    </a:solidFill>
                  </a14:hiddenFill>
                </a:ext>
              </a:extLst>
            </p:spPr>
          </p:pic>
        </p:grpSp>
        <p:pic>
          <p:nvPicPr>
            <p:cNvPr id="979970"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2386" y="2122932"/>
              <a:ext cx="312103" cy="388108"/>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9248" y="2673616"/>
              <a:ext cx="312103" cy="38810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2387" y="3252805"/>
              <a:ext cx="312103" cy="38810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906" y="2677404"/>
              <a:ext cx="312103" cy="388108"/>
            </a:xfrm>
            <a:prstGeom prst="rect">
              <a:avLst/>
            </a:prstGeom>
            <a:noFill/>
            <a:extLst>
              <a:ext uri="{909E8E84-426E-40DD-AFC4-6F175D3DCCD1}">
                <a14:hiddenFill xmlns:a14="http://schemas.microsoft.com/office/drawing/2010/main">
                  <a:solidFill>
                    <a:srgbClr val="FFFFFF"/>
                  </a:solidFill>
                </a14:hiddenFill>
              </a:ext>
            </a:extLst>
          </p:spPr>
        </p:pic>
      </p:grpSp>
      <p:sp>
        <p:nvSpPr>
          <p:cNvPr id="974867" name="Rounded Rectangle 974866"/>
          <p:cNvSpPr/>
          <p:nvPr/>
        </p:nvSpPr>
        <p:spPr>
          <a:xfrm>
            <a:off x="1192690" y="2533615"/>
            <a:ext cx="1486894" cy="696614"/>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456524"/>
            <a:r>
              <a:rPr lang="en-US" sz="1200" dirty="0">
                <a:solidFill>
                  <a:srgbClr val="08468A">
                    <a:lumMod val="75000"/>
                  </a:srgbClr>
                </a:solidFill>
                <a:latin typeface="Etihad Altis Text"/>
              </a:rPr>
              <a:t>Transactions</a:t>
            </a:r>
          </a:p>
          <a:p>
            <a:pPr marL="171450" indent="-171450" defTabSz="456524">
              <a:buFontTx/>
              <a:buChar char="-"/>
            </a:pPr>
            <a:r>
              <a:rPr lang="en-US" sz="1200" dirty="0">
                <a:solidFill>
                  <a:srgbClr val="08468A">
                    <a:lumMod val="75000"/>
                  </a:srgbClr>
                </a:solidFill>
                <a:latin typeface="Etihad Altis Text"/>
              </a:rPr>
              <a:t>Inputs</a:t>
            </a:r>
          </a:p>
          <a:p>
            <a:pPr marL="171450" indent="-171450" defTabSz="456524">
              <a:buFontTx/>
              <a:buChar char="-"/>
            </a:pPr>
            <a:r>
              <a:rPr lang="en-US" sz="1200" dirty="0">
                <a:solidFill>
                  <a:srgbClr val="08468A">
                    <a:lumMod val="75000"/>
                  </a:srgbClr>
                </a:solidFill>
                <a:latin typeface="Etihad Altis Text"/>
              </a:rPr>
              <a:t>Reviews</a:t>
            </a:r>
          </a:p>
          <a:p>
            <a:pPr marL="171450" indent="-171450" defTabSz="456524">
              <a:buFontTx/>
              <a:buChar char="-"/>
            </a:pPr>
            <a:r>
              <a:rPr lang="en-US" sz="1200" dirty="0">
                <a:solidFill>
                  <a:srgbClr val="08468A">
                    <a:lumMod val="75000"/>
                  </a:srgbClr>
                </a:solidFill>
                <a:latin typeface="Etihad Altis Text"/>
              </a:rPr>
              <a:t>Approvals</a:t>
            </a:r>
          </a:p>
        </p:txBody>
      </p:sp>
      <p:sp>
        <p:nvSpPr>
          <p:cNvPr id="974868" name="Right Arrow 974867"/>
          <p:cNvSpPr/>
          <p:nvPr/>
        </p:nvSpPr>
        <p:spPr>
          <a:xfrm>
            <a:off x="2701049" y="2705628"/>
            <a:ext cx="413468" cy="352589"/>
          </a:xfrm>
          <a:prstGeom prst="rightArrow">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6524"/>
            <a:endParaRPr lang="en-US">
              <a:solidFill>
                <a:srgbClr val="B68116"/>
              </a:solidFill>
            </a:endParaRPr>
          </a:p>
        </p:txBody>
      </p:sp>
      <p:sp>
        <p:nvSpPr>
          <p:cNvPr id="62" name="Right Arrow 61"/>
          <p:cNvSpPr/>
          <p:nvPr/>
        </p:nvSpPr>
        <p:spPr>
          <a:xfrm>
            <a:off x="6006956" y="2705628"/>
            <a:ext cx="413468" cy="352589"/>
          </a:xfrm>
          <a:prstGeom prst="rightArrow">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6524"/>
            <a:endParaRPr lang="en-US">
              <a:solidFill>
                <a:srgbClr val="B68116"/>
              </a:solidFill>
            </a:endParaRPr>
          </a:p>
        </p:txBody>
      </p:sp>
      <p:sp>
        <p:nvSpPr>
          <p:cNvPr id="64" name="Rounded Rectangle 63"/>
          <p:cNvSpPr/>
          <p:nvPr/>
        </p:nvSpPr>
        <p:spPr>
          <a:xfrm>
            <a:off x="6489595" y="2533615"/>
            <a:ext cx="1604838" cy="696614"/>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456524"/>
            <a:r>
              <a:rPr lang="en-US" sz="1200" dirty="0">
                <a:solidFill>
                  <a:srgbClr val="08468A">
                    <a:lumMod val="75000"/>
                  </a:srgbClr>
                </a:solidFill>
                <a:latin typeface="Etihad Altis Text"/>
              </a:rPr>
              <a:t>View</a:t>
            </a:r>
          </a:p>
          <a:p>
            <a:pPr marL="171450" indent="-171450" defTabSz="456524">
              <a:buFontTx/>
              <a:buChar char="-"/>
            </a:pPr>
            <a:r>
              <a:rPr lang="en-US" sz="1200" dirty="0">
                <a:solidFill>
                  <a:srgbClr val="08468A">
                    <a:lumMod val="75000"/>
                  </a:srgbClr>
                </a:solidFill>
                <a:latin typeface="Etihad Altis Text"/>
              </a:rPr>
              <a:t>Outcomes</a:t>
            </a:r>
          </a:p>
          <a:p>
            <a:pPr marL="171450" indent="-171450" defTabSz="456524">
              <a:buFontTx/>
              <a:buChar char="-"/>
            </a:pPr>
            <a:r>
              <a:rPr lang="en-US" sz="1200" dirty="0">
                <a:solidFill>
                  <a:srgbClr val="08468A">
                    <a:lumMod val="75000"/>
                  </a:srgbClr>
                </a:solidFill>
                <a:latin typeface="Etihad Altis Text"/>
              </a:rPr>
              <a:t>Status</a:t>
            </a:r>
          </a:p>
          <a:p>
            <a:pPr marL="171450" indent="-171450" defTabSz="456524">
              <a:buFontTx/>
              <a:buChar char="-"/>
            </a:pPr>
            <a:r>
              <a:rPr lang="en-US" sz="1200" dirty="0">
                <a:solidFill>
                  <a:srgbClr val="08468A">
                    <a:lumMod val="75000"/>
                  </a:srgbClr>
                </a:solidFill>
                <a:latin typeface="Etihad Altis Text"/>
              </a:rPr>
              <a:t>History </a:t>
            </a:r>
          </a:p>
        </p:txBody>
      </p:sp>
    </p:spTree>
    <p:extLst>
      <p:ext uri="{BB962C8B-B14F-4D97-AF65-F5344CB8AC3E}">
        <p14:creationId xmlns:p14="http://schemas.microsoft.com/office/powerpoint/2010/main" val="328682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a:xfrm>
            <a:off x="3175" y="1515961"/>
            <a:ext cx="9144000" cy="2668847"/>
          </a:xfrm>
          <a:prstGeom prst="rect">
            <a:avLst/>
          </a:prstGeom>
          <a:solidFill>
            <a:srgbClr val="EAEAEA"/>
          </a:solidFill>
          <a:ln>
            <a:solidFill>
              <a:srgbClr val="DDDDDD">
                <a:alpha val="16863"/>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6524"/>
            <a:endParaRPr lang="en-US">
              <a:solidFill>
                <a:srgbClr val="B68116"/>
              </a:solidFill>
            </a:endParaRPr>
          </a:p>
        </p:txBody>
      </p:sp>
      <p:graphicFrame>
        <p:nvGraphicFramePr>
          <p:cNvPr id="75" name="Object 74"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55"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Rectangle 2" hidden="1"/>
          <p:cNvSpPr/>
          <p:nvPr>
            <p:custDataLst>
              <p:tags r:id="rId3"/>
            </p:custDataLst>
          </p:nvPr>
        </p:nvSpPr>
        <p:spPr bwMode="auto">
          <a:xfrm>
            <a:off x="0" y="0"/>
            <a:ext cx="158750" cy="158750"/>
          </a:xfrm>
          <a:prstGeom prst="rect">
            <a:avLst/>
          </a:prstGeom>
          <a:gradFill flip="none" rotWithShape="1">
            <a:gsLst>
              <a:gs pos="0">
                <a:schemeClr val="accent1">
                  <a:tint val="100000"/>
                  <a:shade val="100000"/>
                  <a:satMod val="130000"/>
                </a:schemeClr>
              </a:gs>
              <a:gs pos="100000">
                <a:schemeClr val="accent1">
                  <a:tint val="50000"/>
                  <a:shade val="100000"/>
                  <a:satMod val="350000"/>
                </a:schemeClr>
              </a:gs>
            </a:gsLst>
            <a:lin ang="16200000" scaled="0"/>
            <a:tileRect/>
          </a:gradFill>
          <a:effectLst/>
          <a:extLs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defTabSz="456524">
              <a:spcBef>
                <a:spcPct val="0"/>
              </a:spcBef>
              <a:spcAft>
                <a:spcPct val="0"/>
              </a:spcAft>
            </a:pPr>
            <a:endParaRPr lang="en-US" sz="1000" dirty="0">
              <a:solidFill>
                <a:srgbClr val="B68116"/>
              </a:solidFill>
              <a:sym typeface="Calibri" panose="020F0502020204030204" pitchFamily="34" charset="0"/>
            </a:endParaRPr>
          </a:p>
        </p:txBody>
      </p:sp>
      <p:sp>
        <p:nvSpPr>
          <p:cNvPr id="46" name="Title 1"/>
          <p:cNvSpPr txBox="1">
            <a:spLocks/>
          </p:cNvSpPr>
          <p:nvPr/>
        </p:nvSpPr>
        <p:spPr>
          <a:xfrm>
            <a:off x="3175" y="94276"/>
            <a:ext cx="7629169" cy="519576"/>
          </a:xfrm>
          <a:prstGeom prst="rect">
            <a:avLst/>
          </a:prstGeom>
          <a:ln>
            <a:noFill/>
          </a:ln>
        </p:spPr>
        <p:txBody>
          <a:bodyPr vert="horz" anchor="ctr"/>
          <a:lstStyle>
            <a:defPPr>
              <a:defRPr lang="en-US"/>
            </a:defPPr>
            <a:lvl1pPr marL="227013" indent="0">
              <a:spcBef>
                <a:spcPct val="0"/>
              </a:spcBef>
              <a:buNone/>
              <a:defRPr sz="2400">
                <a:solidFill>
                  <a:srgbClr val="1C0010"/>
                </a:solidFill>
                <a:latin typeface="EtihadAltis-Book"/>
                <a:ea typeface="+mj-ea"/>
                <a:cs typeface="EtihadAltis-Book"/>
              </a:defRPr>
            </a:lvl1pPr>
          </a:lstStyle>
          <a:p>
            <a:r>
              <a:rPr lang="en-US" dirty="0"/>
              <a:t>AUTOMATION THROUGH SMART CONTRACT</a:t>
            </a:r>
          </a:p>
        </p:txBody>
      </p:sp>
      <p:sp>
        <p:nvSpPr>
          <p:cNvPr id="4" name="Rectangle 3"/>
          <p:cNvSpPr/>
          <p:nvPr/>
        </p:nvSpPr>
        <p:spPr>
          <a:xfrm>
            <a:off x="315144" y="1867004"/>
            <a:ext cx="2630574" cy="2323713"/>
          </a:xfrm>
          <a:prstGeom prst="rect">
            <a:avLst/>
          </a:prstGeom>
        </p:spPr>
        <p:txBody>
          <a:bodyPr wrap="square">
            <a:spAutoFit/>
          </a:bodyPr>
          <a:lstStyle/>
          <a:p>
            <a:pPr marL="171450" indent="-171450" defTabSz="914400">
              <a:spcBef>
                <a:spcPts val="600"/>
              </a:spcBef>
              <a:buFont typeface="Wingdings" panose="05000000000000000000" pitchFamily="2" charset="2"/>
              <a:buChar char="q"/>
              <a:defRPr/>
            </a:pPr>
            <a:r>
              <a:rPr lang="en-GB" sz="1200" kern="0" dirty="0">
                <a:solidFill>
                  <a:srgbClr val="4B151E"/>
                </a:solidFill>
                <a:latin typeface="Etihad Altis Text" panose="020B0603030000000003" pitchFamily="34" charset="0"/>
              </a:rPr>
              <a:t>Manual process</a:t>
            </a:r>
          </a:p>
          <a:p>
            <a:pPr marL="171450" indent="-171450" defTabSz="914400">
              <a:spcBef>
                <a:spcPts val="600"/>
              </a:spcBef>
              <a:buFont typeface="Wingdings" panose="05000000000000000000" pitchFamily="2" charset="2"/>
              <a:buChar char="q"/>
              <a:defRPr/>
            </a:pPr>
            <a:r>
              <a:rPr lang="en-GB" sz="1200" kern="0" dirty="0">
                <a:solidFill>
                  <a:srgbClr val="4B151E"/>
                </a:solidFill>
                <a:latin typeface="Etihad Altis Text" panose="020B0603030000000003" pitchFamily="34" charset="0"/>
              </a:rPr>
              <a:t>Paper based contracts and storage of documents</a:t>
            </a:r>
          </a:p>
          <a:p>
            <a:pPr marL="171450" indent="-171450" defTabSz="914400">
              <a:spcBef>
                <a:spcPts val="600"/>
              </a:spcBef>
              <a:buFont typeface="Wingdings" panose="05000000000000000000" pitchFamily="2" charset="2"/>
              <a:buChar char="q"/>
              <a:defRPr/>
            </a:pPr>
            <a:r>
              <a:rPr lang="en-GB" sz="1200" kern="0" dirty="0">
                <a:solidFill>
                  <a:srgbClr val="4B151E"/>
                </a:solidFill>
                <a:latin typeface="Etihad Altis Text" panose="020B0603030000000003" pitchFamily="34" charset="0"/>
              </a:rPr>
              <a:t>Multiple iteration and exchanges between internal and external </a:t>
            </a:r>
          </a:p>
          <a:p>
            <a:pPr marL="171450" indent="-171450" defTabSz="914400">
              <a:spcBef>
                <a:spcPts val="600"/>
              </a:spcBef>
              <a:buFont typeface="Wingdings" panose="05000000000000000000" pitchFamily="2" charset="2"/>
              <a:buChar char="q"/>
              <a:defRPr/>
            </a:pPr>
            <a:r>
              <a:rPr lang="en-GB" sz="1200" kern="0" dirty="0">
                <a:solidFill>
                  <a:srgbClr val="4B151E"/>
                </a:solidFill>
                <a:latin typeface="Etihad Altis Text" panose="020B0603030000000003" pitchFamily="34" charset="0"/>
              </a:rPr>
              <a:t>Involve multiple versions and tedious and laborious to review and retrieve</a:t>
            </a:r>
          </a:p>
          <a:p>
            <a:pPr marL="171450" indent="-171450" defTabSz="914400">
              <a:spcBef>
                <a:spcPts val="600"/>
              </a:spcBef>
              <a:buFont typeface="Wingdings" panose="05000000000000000000" pitchFamily="2" charset="2"/>
              <a:buChar char="q"/>
              <a:defRPr/>
            </a:pPr>
            <a:endParaRPr lang="en-GB" sz="1200" kern="0" dirty="0">
              <a:solidFill>
                <a:srgbClr val="FCFBF3">
                  <a:lumMod val="25000"/>
                </a:srgbClr>
              </a:solidFill>
              <a:latin typeface="Etihad Altis Text" panose="020B0603030000000003" pitchFamily="34" charset="0"/>
            </a:endParaRPr>
          </a:p>
          <a:p>
            <a:pPr defTabSz="914400">
              <a:spcBef>
                <a:spcPts val="600"/>
              </a:spcBef>
              <a:defRPr/>
            </a:pPr>
            <a:endParaRPr lang="en-GB" sz="1200" kern="0" dirty="0">
              <a:solidFill>
                <a:srgbClr val="FCFBF3">
                  <a:lumMod val="25000"/>
                </a:srgbClr>
              </a:solidFill>
              <a:latin typeface="Etihad Altis Text" panose="020B0603030000000003" pitchFamily="34" charset="0"/>
            </a:endParaRPr>
          </a:p>
        </p:txBody>
      </p:sp>
      <p:sp>
        <p:nvSpPr>
          <p:cNvPr id="6" name="Rectangle 5"/>
          <p:cNvSpPr/>
          <p:nvPr/>
        </p:nvSpPr>
        <p:spPr>
          <a:xfrm>
            <a:off x="315836" y="829608"/>
            <a:ext cx="8586864" cy="646331"/>
          </a:xfrm>
          <a:prstGeom prst="rect">
            <a:avLst/>
          </a:prstGeom>
        </p:spPr>
        <p:txBody>
          <a:bodyPr wrap="square">
            <a:spAutoFit/>
          </a:bodyPr>
          <a:lstStyle/>
          <a:p>
            <a:pPr algn="just" defTabSz="456524">
              <a:spcBef>
                <a:spcPts val="600"/>
              </a:spcBef>
            </a:pPr>
            <a:r>
              <a:rPr lang="en-GB" sz="1200" dirty="0">
                <a:solidFill>
                  <a:srgbClr val="1C0010"/>
                </a:solidFill>
                <a:latin typeface="Etihad Altis Text" panose="020B0603030000000003" pitchFamily="34" charset="0"/>
                <a:ea typeface="Times New Roman" panose="02020603050405020304" pitchFamily="18" charset="0"/>
              </a:rPr>
              <a:t>Contract management in Etihad Aviation Group involves various manual transactions. Emerging technology of Blockchain has the potential to transform transactional processes. Inspired by the GCEO challenge, this project explores the potential of Blockchain and demonstrates it’s business value.</a:t>
            </a:r>
            <a:endParaRPr lang="en-US" sz="1200" dirty="0">
              <a:solidFill>
                <a:srgbClr val="1C0010"/>
              </a:solidFill>
              <a:latin typeface="Etihad Altis Text" panose="020B0603030000000003" pitchFamily="34" charset="0"/>
              <a:ea typeface="Times New Roman" panose="02020603050405020304" pitchFamily="18" charset="0"/>
            </a:endParaRPr>
          </a:p>
        </p:txBody>
      </p:sp>
      <p:sp>
        <p:nvSpPr>
          <p:cNvPr id="10" name="Rectangle 9"/>
          <p:cNvSpPr/>
          <p:nvPr/>
        </p:nvSpPr>
        <p:spPr>
          <a:xfrm>
            <a:off x="1347339" y="2608891"/>
            <a:ext cx="4572000" cy="307777"/>
          </a:xfrm>
          <a:prstGeom prst="rect">
            <a:avLst/>
          </a:prstGeom>
        </p:spPr>
        <p:txBody>
          <a:bodyPr>
            <a:spAutoFit/>
          </a:bodyPr>
          <a:lstStyle/>
          <a:p>
            <a:pPr marL="342900" indent="-342900" defTabSz="456524">
              <a:buFont typeface="Symbol" panose="05050102010706020507" pitchFamily="18" charset="2"/>
              <a:buChar char=""/>
            </a:pPr>
            <a:endParaRPr lang="en-US" sz="1400" dirty="0">
              <a:solidFill>
                <a:srgbClr val="1C0010"/>
              </a:solidFill>
              <a:latin typeface="Etihad Altis Text" panose="020B0603030000000003" pitchFamily="34" charset="0"/>
              <a:ea typeface="Times New Roman" panose="02020603050405020304" pitchFamily="18" charset="0"/>
            </a:endParaRPr>
          </a:p>
        </p:txBody>
      </p:sp>
      <p:sp>
        <p:nvSpPr>
          <p:cNvPr id="11" name="Rectangle 10"/>
          <p:cNvSpPr/>
          <p:nvPr/>
        </p:nvSpPr>
        <p:spPr>
          <a:xfrm>
            <a:off x="6127931" y="1811839"/>
            <a:ext cx="2811668" cy="2739211"/>
          </a:xfrm>
          <a:prstGeom prst="rect">
            <a:avLst/>
          </a:prstGeom>
        </p:spPr>
        <p:txBody>
          <a:bodyPr wrap="square">
            <a:spAutoFit/>
          </a:bodyPr>
          <a:lstStyle/>
          <a:p>
            <a:pPr marL="171450" indent="-171450" defTabSz="914400">
              <a:spcBef>
                <a:spcPts val="600"/>
              </a:spcBef>
              <a:buFont typeface="Wingdings" panose="05000000000000000000" pitchFamily="2" charset="2"/>
              <a:buChar char="q"/>
            </a:pPr>
            <a:r>
              <a:rPr lang="en-US" sz="1200" kern="0" dirty="0">
                <a:solidFill>
                  <a:srgbClr val="4B151E"/>
                </a:solidFill>
                <a:latin typeface="Etihad Altis Text" panose="020B0603030000000003" pitchFamily="34" charset="0"/>
              </a:rPr>
              <a:t>Digitized and end to end automated process</a:t>
            </a:r>
          </a:p>
          <a:p>
            <a:pPr marL="171450" indent="-171450" defTabSz="914400">
              <a:spcBef>
                <a:spcPts val="600"/>
              </a:spcBef>
              <a:buFont typeface="Wingdings" panose="05000000000000000000" pitchFamily="2" charset="2"/>
              <a:buChar char="q"/>
            </a:pPr>
            <a:r>
              <a:rPr lang="en-US" sz="1200" kern="0" dirty="0">
                <a:solidFill>
                  <a:srgbClr val="4B151E"/>
                </a:solidFill>
                <a:latin typeface="Etihad Altis Text" panose="020B0603030000000003" pitchFamily="34" charset="0"/>
              </a:rPr>
              <a:t>Traceable and immutable</a:t>
            </a:r>
          </a:p>
          <a:p>
            <a:pPr marL="171450" indent="-171450" defTabSz="914400">
              <a:spcBef>
                <a:spcPts val="600"/>
              </a:spcBef>
              <a:buFont typeface="Wingdings" panose="05000000000000000000" pitchFamily="2" charset="2"/>
              <a:buChar char="q"/>
            </a:pPr>
            <a:r>
              <a:rPr lang="en-US" sz="1200" kern="0" dirty="0">
                <a:solidFill>
                  <a:srgbClr val="4B151E"/>
                </a:solidFill>
                <a:latin typeface="Etihad Altis Text" panose="020B0603030000000003" pitchFamily="34" charset="0"/>
              </a:rPr>
              <a:t>Single repository and enhanced collaboration </a:t>
            </a:r>
          </a:p>
          <a:p>
            <a:pPr marL="171450" indent="-171450" defTabSz="914400">
              <a:spcBef>
                <a:spcPts val="600"/>
              </a:spcBef>
              <a:buFont typeface="Wingdings" panose="05000000000000000000" pitchFamily="2" charset="2"/>
              <a:buChar char="q"/>
            </a:pPr>
            <a:r>
              <a:rPr lang="en-US" sz="1200" kern="0" dirty="0">
                <a:solidFill>
                  <a:srgbClr val="4B151E"/>
                </a:solidFill>
                <a:latin typeface="Etihad Altis Text" panose="020B0603030000000003" pitchFamily="34" charset="0"/>
              </a:rPr>
              <a:t>Consistency and accuracy</a:t>
            </a:r>
          </a:p>
          <a:p>
            <a:pPr marL="171450" indent="-171450" defTabSz="914400">
              <a:spcBef>
                <a:spcPts val="600"/>
              </a:spcBef>
              <a:buFont typeface="Wingdings" panose="05000000000000000000" pitchFamily="2" charset="2"/>
              <a:buChar char="q"/>
            </a:pPr>
            <a:r>
              <a:rPr lang="en-US" sz="1200" kern="0" dirty="0">
                <a:solidFill>
                  <a:srgbClr val="4B151E"/>
                </a:solidFill>
                <a:latin typeface="Etihad Altis Text" panose="020B0603030000000003" pitchFamily="34" charset="0"/>
              </a:rPr>
              <a:t>Reduced effort and efficient </a:t>
            </a:r>
          </a:p>
          <a:p>
            <a:pPr marL="171450" indent="-171450" defTabSz="914400">
              <a:spcBef>
                <a:spcPts val="600"/>
              </a:spcBef>
              <a:buFont typeface="Wingdings" panose="05000000000000000000" pitchFamily="2" charset="2"/>
              <a:buChar char="q"/>
            </a:pPr>
            <a:endParaRPr lang="en-GB" sz="1200" kern="0" dirty="0">
              <a:solidFill>
                <a:srgbClr val="FCFBF3">
                  <a:lumMod val="25000"/>
                </a:srgbClr>
              </a:solidFill>
              <a:latin typeface="Etihad Altis Text" panose="020B0603030000000003" pitchFamily="34" charset="0"/>
            </a:endParaRPr>
          </a:p>
          <a:p>
            <a:pPr marL="171450" indent="-171450" defTabSz="914400">
              <a:spcBef>
                <a:spcPts val="600"/>
              </a:spcBef>
              <a:buFont typeface="Wingdings" panose="05000000000000000000" pitchFamily="2" charset="2"/>
              <a:buChar char="q"/>
            </a:pPr>
            <a:endParaRPr lang="en-US" sz="1200" kern="0" dirty="0">
              <a:solidFill>
                <a:srgbClr val="FCFBF3">
                  <a:lumMod val="25000"/>
                </a:srgbClr>
              </a:solidFill>
              <a:latin typeface="Etihad Altis Text" panose="020B0603030000000003" pitchFamily="34" charset="0"/>
            </a:endParaRPr>
          </a:p>
          <a:p>
            <a:pPr marL="171450" indent="-171450" defTabSz="914400">
              <a:spcBef>
                <a:spcPts val="600"/>
              </a:spcBef>
              <a:buFont typeface="Wingdings" panose="05000000000000000000" pitchFamily="2" charset="2"/>
              <a:buChar char="q"/>
            </a:pPr>
            <a:endParaRPr lang="en-GB" sz="1200" kern="0" dirty="0">
              <a:solidFill>
                <a:srgbClr val="FCFBF3">
                  <a:lumMod val="25000"/>
                </a:srgbClr>
              </a:solidFill>
              <a:latin typeface="Etihad Altis Text" panose="020B0603030000000003" pitchFamily="34" charset="0"/>
            </a:endParaRPr>
          </a:p>
          <a:p>
            <a:pPr marL="171450" indent="-171450" defTabSz="914400">
              <a:spcBef>
                <a:spcPts val="600"/>
              </a:spcBef>
              <a:buFont typeface="Wingdings" panose="05000000000000000000" pitchFamily="2" charset="2"/>
              <a:buChar char="q"/>
            </a:pPr>
            <a:endParaRPr lang="en-US" sz="1200" kern="0" dirty="0">
              <a:solidFill>
                <a:srgbClr val="FCFBF3">
                  <a:lumMod val="25000"/>
                </a:srgbClr>
              </a:solidFill>
              <a:latin typeface="Etihad Altis Text" panose="020B0603030000000003" pitchFamily="34" charset="0"/>
            </a:endParaRPr>
          </a:p>
        </p:txBody>
      </p:sp>
      <p:sp>
        <p:nvSpPr>
          <p:cNvPr id="12" name="Rectangle 11"/>
          <p:cNvSpPr/>
          <p:nvPr/>
        </p:nvSpPr>
        <p:spPr>
          <a:xfrm>
            <a:off x="315143" y="591622"/>
            <a:ext cx="1084399" cy="307777"/>
          </a:xfrm>
          <a:prstGeom prst="rect">
            <a:avLst/>
          </a:prstGeom>
        </p:spPr>
        <p:txBody>
          <a:bodyPr wrap="none">
            <a:spAutoFit/>
          </a:bodyPr>
          <a:lstStyle/>
          <a:p>
            <a:pPr defTabSz="456524">
              <a:spcBef>
                <a:spcPts val="600"/>
              </a:spcBef>
            </a:pPr>
            <a:r>
              <a:rPr lang="en-US" sz="1400" b="1" dirty="0">
                <a:solidFill>
                  <a:srgbClr val="1C0010"/>
                </a:solidFill>
                <a:latin typeface="Etihad Altis Text" panose="020B0603030000000003" pitchFamily="34" charset="0"/>
                <a:ea typeface="Times New Roman" panose="02020603050405020304" pitchFamily="18" charset="0"/>
              </a:rPr>
              <a:t>Overview: </a:t>
            </a:r>
            <a:endParaRPr lang="en-US" sz="1400" dirty="0">
              <a:solidFill>
                <a:srgbClr val="1C0010"/>
              </a:solidFill>
              <a:latin typeface="Etihad Altis Text" panose="020B0603030000000003" pitchFamily="34" charset="0"/>
              <a:ea typeface="Times New Roman" panose="02020603050405020304" pitchFamily="18" charset="0"/>
            </a:endParaRPr>
          </a:p>
        </p:txBody>
      </p:sp>
      <p:sp>
        <p:nvSpPr>
          <p:cNvPr id="42" name="Rectangle 41"/>
          <p:cNvSpPr/>
          <p:nvPr/>
        </p:nvSpPr>
        <p:spPr>
          <a:xfrm>
            <a:off x="308019" y="1510422"/>
            <a:ext cx="1336007" cy="307777"/>
          </a:xfrm>
          <a:prstGeom prst="rect">
            <a:avLst/>
          </a:prstGeom>
        </p:spPr>
        <p:txBody>
          <a:bodyPr wrap="none">
            <a:spAutoFit/>
          </a:bodyPr>
          <a:lstStyle/>
          <a:p>
            <a:pPr defTabSz="456524">
              <a:spcBef>
                <a:spcPts val="600"/>
              </a:spcBef>
            </a:pPr>
            <a:r>
              <a:rPr lang="en-US" sz="1400" b="1" dirty="0">
                <a:solidFill>
                  <a:srgbClr val="1C0010"/>
                </a:solidFill>
                <a:latin typeface="Etihad Altis Text" panose="020B0603030000000003" pitchFamily="34" charset="0"/>
                <a:ea typeface="Times New Roman" panose="02020603050405020304" pitchFamily="18" charset="0"/>
              </a:rPr>
              <a:t>Current State</a:t>
            </a:r>
            <a:endParaRPr lang="en-US" sz="1400" dirty="0">
              <a:solidFill>
                <a:srgbClr val="1C0010"/>
              </a:solidFill>
              <a:latin typeface="Etihad Altis Text" panose="020B0603030000000003" pitchFamily="34" charset="0"/>
              <a:ea typeface="Times New Roman" panose="02020603050405020304" pitchFamily="18" charset="0"/>
            </a:endParaRPr>
          </a:p>
        </p:txBody>
      </p:sp>
      <p:sp>
        <p:nvSpPr>
          <p:cNvPr id="43" name="Rectangle 42"/>
          <p:cNvSpPr/>
          <p:nvPr/>
        </p:nvSpPr>
        <p:spPr>
          <a:xfrm>
            <a:off x="6127930" y="1511774"/>
            <a:ext cx="896399" cy="307777"/>
          </a:xfrm>
          <a:prstGeom prst="rect">
            <a:avLst/>
          </a:prstGeom>
        </p:spPr>
        <p:txBody>
          <a:bodyPr wrap="none">
            <a:spAutoFit/>
          </a:bodyPr>
          <a:lstStyle/>
          <a:p>
            <a:pPr defTabSz="456524">
              <a:spcBef>
                <a:spcPts val="600"/>
              </a:spcBef>
            </a:pPr>
            <a:r>
              <a:rPr lang="en-US" sz="1400" b="1" dirty="0">
                <a:solidFill>
                  <a:srgbClr val="1C0010"/>
                </a:solidFill>
                <a:latin typeface="Etihad Altis Text" panose="020B0603030000000003" pitchFamily="34" charset="0"/>
                <a:ea typeface="Times New Roman" panose="02020603050405020304" pitchFamily="18" charset="0"/>
              </a:rPr>
              <a:t>Benefits</a:t>
            </a:r>
          </a:p>
        </p:txBody>
      </p:sp>
      <p:sp>
        <p:nvSpPr>
          <p:cNvPr id="44" name="Rectangle 43"/>
          <p:cNvSpPr/>
          <p:nvPr/>
        </p:nvSpPr>
        <p:spPr>
          <a:xfrm>
            <a:off x="276398" y="4164129"/>
            <a:ext cx="1481881" cy="307777"/>
          </a:xfrm>
          <a:prstGeom prst="rect">
            <a:avLst/>
          </a:prstGeom>
        </p:spPr>
        <p:txBody>
          <a:bodyPr wrap="none">
            <a:spAutoFit/>
          </a:bodyPr>
          <a:lstStyle/>
          <a:p>
            <a:pPr defTabSz="456524">
              <a:spcBef>
                <a:spcPts val="600"/>
              </a:spcBef>
            </a:pPr>
            <a:r>
              <a:rPr lang="en-US" sz="1400" b="1" dirty="0">
                <a:solidFill>
                  <a:srgbClr val="1C0010"/>
                </a:solidFill>
                <a:latin typeface="Etihad Altis Text" panose="020B0603030000000003" pitchFamily="34" charset="0"/>
                <a:ea typeface="Times New Roman" panose="02020603050405020304" pitchFamily="18" charset="0"/>
              </a:rPr>
              <a:t>Project Update</a:t>
            </a:r>
            <a:endParaRPr lang="en-US" sz="1400" dirty="0">
              <a:solidFill>
                <a:srgbClr val="1C0010"/>
              </a:solidFill>
              <a:latin typeface="Etihad Altis Text" panose="020B0603030000000003" pitchFamily="34" charset="0"/>
              <a:ea typeface="Times New Roman" panose="02020603050405020304" pitchFamily="18" charset="0"/>
            </a:endParaRPr>
          </a:p>
        </p:txBody>
      </p:sp>
      <p:sp>
        <p:nvSpPr>
          <p:cNvPr id="51" name="Rectangle 50"/>
          <p:cNvSpPr/>
          <p:nvPr/>
        </p:nvSpPr>
        <p:spPr>
          <a:xfrm>
            <a:off x="315143" y="4418738"/>
            <a:ext cx="3740326" cy="646331"/>
          </a:xfrm>
          <a:prstGeom prst="rect">
            <a:avLst/>
          </a:prstGeom>
        </p:spPr>
        <p:txBody>
          <a:bodyPr wrap="square">
            <a:spAutoFit/>
          </a:bodyPr>
          <a:lstStyle/>
          <a:p>
            <a:pPr marL="171450" indent="-171450" defTabSz="914400">
              <a:buFont typeface="Wingdings" panose="05000000000000000000" pitchFamily="2" charset="2"/>
              <a:buChar char="§"/>
              <a:defRPr/>
            </a:pPr>
            <a:r>
              <a:rPr lang="en-GB" sz="1200" kern="0" dirty="0">
                <a:solidFill>
                  <a:srgbClr val="1C0010"/>
                </a:solidFill>
                <a:latin typeface="Etihad Altis Text" panose="020B0603030000000003" pitchFamily="34" charset="0"/>
              </a:rPr>
              <a:t>Blockchain based Smart Contract developed for Landing Gear overhaul contract management between Etihad and service provider. </a:t>
            </a:r>
          </a:p>
        </p:txBody>
      </p:sp>
      <p:sp>
        <p:nvSpPr>
          <p:cNvPr id="54" name="Rectangle 53"/>
          <p:cNvSpPr/>
          <p:nvPr/>
        </p:nvSpPr>
        <p:spPr>
          <a:xfrm>
            <a:off x="5457263" y="4232139"/>
            <a:ext cx="3686483" cy="1015663"/>
          </a:xfrm>
          <a:prstGeom prst="rect">
            <a:avLst/>
          </a:prstGeom>
        </p:spPr>
        <p:txBody>
          <a:bodyPr wrap="square">
            <a:spAutoFit/>
          </a:bodyPr>
          <a:lstStyle/>
          <a:p>
            <a:pPr defTabSz="914400">
              <a:defRPr/>
            </a:pPr>
            <a:r>
              <a:rPr lang="en-GB" sz="1200" kern="0" dirty="0" err="1">
                <a:solidFill>
                  <a:srgbClr val="1C0010"/>
                </a:solidFill>
                <a:latin typeface="Etihad Altis Text"/>
              </a:rPr>
              <a:t>Subir</a:t>
            </a:r>
            <a:r>
              <a:rPr lang="en-GB" sz="1200" kern="0" dirty="0">
                <a:solidFill>
                  <a:srgbClr val="1C0010"/>
                </a:solidFill>
                <a:latin typeface="Etihad Altis Text"/>
              </a:rPr>
              <a:t> </a:t>
            </a:r>
            <a:r>
              <a:rPr lang="en-GB" sz="1200" kern="0" dirty="0" err="1">
                <a:solidFill>
                  <a:srgbClr val="1C0010"/>
                </a:solidFill>
                <a:latin typeface="Etihad Altis Text"/>
              </a:rPr>
              <a:t>Ghosh</a:t>
            </a:r>
            <a:endParaRPr lang="en-GB" sz="1200" kern="0" dirty="0">
              <a:solidFill>
                <a:srgbClr val="1C0010"/>
              </a:solidFill>
              <a:latin typeface="Etihad Altis Text"/>
            </a:endParaRPr>
          </a:p>
          <a:p>
            <a:pPr defTabSz="914400">
              <a:defRPr/>
            </a:pPr>
            <a:r>
              <a:rPr lang="en-GB" sz="1200" kern="0" dirty="0">
                <a:solidFill>
                  <a:srgbClr val="1C0010"/>
                </a:solidFill>
                <a:latin typeface="Etihad Altis Text"/>
              </a:rPr>
              <a:t>Amitabh </a:t>
            </a:r>
            <a:r>
              <a:rPr lang="en-GB" sz="1200" kern="0" dirty="0" err="1">
                <a:solidFill>
                  <a:srgbClr val="1C0010"/>
                </a:solidFill>
                <a:latin typeface="Etihad Altis Text"/>
              </a:rPr>
              <a:t>Cheekoth</a:t>
            </a:r>
            <a:r>
              <a:rPr lang="en-US" sz="1200" dirty="0">
                <a:solidFill>
                  <a:srgbClr val="1C0010"/>
                </a:solidFill>
                <a:latin typeface="Etihad Altis Text"/>
              </a:rPr>
              <a:t> </a:t>
            </a:r>
          </a:p>
          <a:p>
            <a:pPr defTabSz="914400">
              <a:defRPr/>
            </a:pPr>
            <a:r>
              <a:rPr lang="en-US" sz="1200" dirty="0" err="1">
                <a:solidFill>
                  <a:srgbClr val="1C0010"/>
                </a:solidFill>
                <a:latin typeface="Etihad Altis Text"/>
              </a:rPr>
              <a:t>Balasubramanya</a:t>
            </a:r>
            <a:r>
              <a:rPr lang="en-US" sz="1200" dirty="0">
                <a:solidFill>
                  <a:srgbClr val="1C0010"/>
                </a:solidFill>
                <a:latin typeface="Etihad Altis Text"/>
              </a:rPr>
              <a:t> </a:t>
            </a:r>
            <a:r>
              <a:rPr lang="en-US" sz="1200" dirty="0" err="1">
                <a:solidFill>
                  <a:srgbClr val="1C0010"/>
                </a:solidFill>
                <a:latin typeface="Etihad Altis Text"/>
              </a:rPr>
              <a:t>Ramaswamy</a:t>
            </a:r>
            <a:endParaRPr lang="en-US" sz="1200" dirty="0">
              <a:solidFill>
                <a:srgbClr val="1C0010"/>
              </a:solidFill>
              <a:latin typeface="Etihad Altis Text"/>
            </a:endParaRPr>
          </a:p>
          <a:p>
            <a:pPr defTabSz="914400">
              <a:defRPr/>
            </a:pPr>
            <a:r>
              <a:rPr lang="en-GB" sz="1200" kern="0" dirty="0" err="1">
                <a:solidFill>
                  <a:srgbClr val="1C0010"/>
                </a:solidFill>
                <a:latin typeface="Etihad Altis Text"/>
              </a:rPr>
              <a:t>Vinod</a:t>
            </a:r>
            <a:r>
              <a:rPr lang="en-GB" sz="1200" kern="0" dirty="0">
                <a:solidFill>
                  <a:srgbClr val="1C0010"/>
                </a:solidFill>
                <a:latin typeface="Etihad Altis Text"/>
              </a:rPr>
              <a:t> </a:t>
            </a:r>
            <a:r>
              <a:rPr lang="en-GB" sz="1200" kern="0" dirty="0" err="1">
                <a:solidFill>
                  <a:srgbClr val="1C0010"/>
                </a:solidFill>
                <a:latin typeface="Etihad Altis Text"/>
              </a:rPr>
              <a:t>Thottupurath</a:t>
            </a:r>
            <a:endParaRPr lang="en-GB" sz="1200" kern="0" dirty="0">
              <a:solidFill>
                <a:srgbClr val="1C0010"/>
              </a:solidFill>
              <a:latin typeface="Etihad Altis Text"/>
            </a:endParaRPr>
          </a:p>
          <a:p>
            <a:pPr defTabSz="914400">
              <a:defRPr/>
            </a:pPr>
            <a:endParaRPr lang="en-GB" sz="1200" kern="0" dirty="0">
              <a:solidFill>
                <a:srgbClr val="1C0010"/>
              </a:solidFill>
              <a:latin typeface="Etihad Altis Text"/>
            </a:endParaRPr>
          </a:p>
        </p:txBody>
      </p:sp>
      <p:sp>
        <p:nvSpPr>
          <p:cNvPr id="55" name="Rectangle 54"/>
          <p:cNvSpPr/>
          <p:nvPr/>
        </p:nvSpPr>
        <p:spPr>
          <a:xfrm>
            <a:off x="4740364" y="4184808"/>
            <a:ext cx="639406" cy="307777"/>
          </a:xfrm>
          <a:prstGeom prst="rect">
            <a:avLst/>
          </a:prstGeom>
        </p:spPr>
        <p:txBody>
          <a:bodyPr wrap="none">
            <a:spAutoFit/>
          </a:bodyPr>
          <a:lstStyle/>
          <a:p>
            <a:pPr defTabSz="456524">
              <a:spcBef>
                <a:spcPts val="600"/>
              </a:spcBef>
            </a:pPr>
            <a:r>
              <a:rPr lang="en-US" sz="1400" b="1" dirty="0">
                <a:solidFill>
                  <a:srgbClr val="1C0010"/>
                </a:solidFill>
                <a:latin typeface="Etihad Altis Text" panose="020B0603030000000003" pitchFamily="34" charset="0"/>
                <a:ea typeface="Times New Roman" panose="02020603050405020304" pitchFamily="18" charset="0"/>
              </a:rPr>
              <a:t>Team</a:t>
            </a:r>
            <a:endParaRPr lang="en-US" sz="1400" dirty="0">
              <a:solidFill>
                <a:srgbClr val="1C0010"/>
              </a:solidFill>
              <a:latin typeface="Etihad Altis Text" panose="020B0603030000000003" pitchFamily="34" charset="0"/>
              <a:ea typeface="Times New Roman" panose="02020603050405020304" pitchFamily="18" charset="0"/>
            </a:endParaRPr>
          </a:p>
        </p:txBody>
      </p:sp>
      <p:grpSp>
        <p:nvGrpSpPr>
          <p:cNvPr id="18" name="Group 17"/>
          <p:cNvGrpSpPr/>
          <p:nvPr/>
        </p:nvGrpSpPr>
        <p:grpSpPr>
          <a:xfrm>
            <a:off x="3205061" y="1517979"/>
            <a:ext cx="2765045" cy="2666829"/>
            <a:chOff x="3205061" y="1517979"/>
            <a:chExt cx="2765045" cy="2666829"/>
          </a:xfrm>
          <a:solidFill>
            <a:srgbClr val="48141D"/>
          </a:solidFill>
        </p:grpSpPr>
        <p:sp>
          <p:nvSpPr>
            <p:cNvPr id="13" name="Rectangle 12"/>
            <p:cNvSpPr/>
            <p:nvPr/>
          </p:nvSpPr>
          <p:spPr>
            <a:xfrm>
              <a:off x="3205061" y="1517979"/>
              <a:ext cx="2765045" cy="2666829"/>
            </a:xfrm>
            <a:prstGeom prst="rect">
              <a:avLst/>
            </a:prstGeom>
            <a:solidFill>
              <a:srgbClr val="4814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6524"/>
              <a:endParaRPr lang="en-US">
                <a:solidFill>
                  <a:srgbClr val="FFFFFE"/>
                </a:solidFill>
              </a:endParaRPr>
            </a:p>
          </p:txBody>
        </p:sp>
        <p:sp>
          <p:nvSpPr>
            <p:cNvPr id="41" name="Rectangle 40"/>
            <p:cNvSpPr/>
            <p:nvPr/>
          </p:nvSpPr>
          <p:spPr>
            <a:xfrm>
              <a:off x="3217654" y="3555445"/>
              <a:ext cx="2739859" cy="538609"/>
            </a:xfrm>
            <a:prstGeom prst="rect">
              <a:avLst/>
            </a:prstGeom>
            <a:grpFill/>
          </p:spPr>
          <p:txBody>
            <a:bodyPr wrap="square">
              <a:spAutoFit/>
            </a:bodyPr>
            <a:lstStyle/>
            <a:p>
              <a:pPr algn="ctr" defTabSz="456524">
                <a:spcBef>
                  <a:spcPts val="600"/>
                </a:spcBef>
              </a:pPr>
              <a:r>
                <a:rPr lang="en-GB" sz="1200" b="1" dirty="0">
                  <a:solidFill>
                    <a:srgbClr val="FFFFFE"/>
                  </a:solidFill>
                  <a:latin typeface="Etihad Altis Text" panose="020B0603030000000003" pitchFamily="34" charset="0"/>
                  <a:ea typeface="Times New Roman" panose="02020603050405020304" pitchFamily="18" charset="0"/>
                </a:rPr>
                <a:t>Fully Automated Smart Contract</a:t>
              </a:r>
            </a:p>
            <a:p>
              <a:pPr algn="ctr" defTabSz="456524">
                <a:spcBef>
                  <a:spcPts val="600"/>
                </a:spcBef>
              </a:pPr>
              <a:r>
                <a:rPr lang="en-GB" sz="1200" b="1" dirty="0">
                  <a:solidFill>
                    <a:srgbClr val="FFFFFE"/>
                  </a:solidFill>
                  <a:latin typeface="Etihad Altis Text" panose="020B0603030000000003" pitchFamily="34" charset="0"/>
                  <a:ea typeface="Times New Roman" panose="02020603050405020304" pitchFamily="18" charset="0"/>
                </a:rPr>
                <a:t>Using Blockchain</a:t>
              </a:r>
              <a:endParaRPr lang="en-US" sz="1200" b="1" dirty="0">
                <a:solidFill>
                  <a:srgbClr val="FFFFFE"/>
                </a:solidFill>
                <a:latin typeface="Etihad Altis Text" panose="020B0603030000000003" pitchFamily="34" charset="0"/>
                <a:ea typeface="Times New Roman" panose="02020603050405020304" pitchFamily="18" charset="0"/>
              </a:endParaRPr>
            </a:p>
          </p:txBody>
        </p:sp>
      </p:grpSp>
      <p:cxnSp>
        <p:nvCxnSpPr>
          <p:cNvPr id="9" name="Straight Connector 8"/>
          <p:cNvCxnSpPr/>
          <p:nvPr/>
        </p:nvCxnSpPr>
        <p:spPr>
          <a:xfrm>
            <a:off x="4578378" y="4200400"/>
            <a:ext cx="18411" cy="956359"/>
          </a:xfrm>
          <a:prstGeom prst="line">
            <a:avLst/>
          </a:prstGeom>
          <a:ln w="3175">
            <a:solidFill>
              <a:srgbClr val="B2B2B2"/>
            </a:solidFill>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3696473" y="1515961"/>
            <a:ext cx="1774845" cy="307777"/>
          </a:xfrm>
          <a:prstGeom prst="rect">
            <a:avLst/>
          </a:prstGeom>
        </p:spPr>
        <p:txBody>
          <a:bodyPr wrap="none">
            <a:spAutoFit/>
          </a:bodyPr>
          <a:lstStyle/>
          <a:p>
            <a:pPr defTabSz="456524">
              <a:spcBef>
                <a:spcPts val="600"/>
              </a:spcBef>
            </a:pPr>
            <a:r>
              <a:rPr lang="en-US" sz="1400" b="1" dirty="0">
                <a:solidFill>
                  <a:srgbClr val="FFFFFE"/>
                </a:solidFill>
                <a:latin typeface="Etihad Altis Text" panose="020B0603030000000003" pitchFamily="34" charset="0"/>
                <a:ea typeface="Times New Roman" panose="02020603050405020304" pitchFamily="18" charset="0"/>
              </a:rPr>
              <a:t>Proposed Solution</a:t>
            </a:r>
            <a:endParaRPr lang="en-US" sz="1400" dirty="0">
              <a:solidFill>
                <a:srgbClr val="FFFFFE"/>
              </a:solidFill>
              <a:latin typeface="Etihad Altis Text" panose="020B0603030000000003" pitchFamily="34" charset="0"/>
              <a:ea typeface="Times New Roman" panose="02020603050405020304" pitchFamily="18" charset="0"/>
            </a:endParaRPr>
          </a:p>
        </p:txBody>
      </p:sp>
      <p:pic>
        <p:nvPicPr>
          <p:cNvPr id="25" name="Picture 1"/>
          <p:cNvPicPr>
            <a:picLocks noChangeAspect="1" noChangeArrowheads="1"/>
          </p:cNvPicPr>
          <p:nvPr/>
        </p:nvPicPr>
        <p:blipFill rotWithShape="1">
          <a:blip r:embed="rId8">
            <a:duotone>
              <a:schemeClr val="accent5">
                <a:shade val="45000"/>
                <a:satMod val="135000"/>
              </a:schemeClr>
              <a:prstClr val="white"/>
            </a:duotone>
            <a:extLst>
              <a:ext uri="{BEBA8EAE-BF5A-486C-A8C5-ECC9F3942E4B}">
                <a14:imgProps xmlns:a14="http://schemas.microsoft.com/office/drawing/2010/main">
                  <a14:imgLayer r:embed="rId9">
                    <a14:imgEffect>
                      <a14:colorTemperature colorTemp="2700"/>
                    </a14:imgEffect>
                    <a14:imgEffect>
                      <a14:saturation sat="164000"/>
                    </a14:imgEffect>
                  </a14:imgLayer>
                </a14:imgProps>
              </a:ext>
              <a:ext uri="{28A0092B-C50C-407E-A947-70E740481C1C}">
                <a14:useLocalDpi xmlns:a14="http://schemas.microsoft.com/office/drawing/2010/main" val="0"/>
              </a:ext>
            </a:extLst>
          </a:blip>
          <a:srcRect l="41346"/>
          <a:stretch/>
        </p:blipFill>
        <p:spPr bwMode="auto">
          <a:xfrm>
            <a:off x="3624950" y="1985440"/>
            <a:ext cx="1933051" cy="1381125"/>
          </a:xfrm>
          <a:prstGeom prst="rect">
            <a:avLst/>
          </a:prstGeom>
          <a:solidFill>
            <a:srgbClr val="4D3D03"/>
          </a:solidFill>
          <a:ln>
            <a:noFill/>
          </a:ln>
          <a:effectLst/>
          <a:extLst/>
        </p:spPr>
      </p:pic>
    </p:spTree>
    <p:extLst>
      <p:ext uri="{BB962C8B-B14F-4D97-AF65-F5344CB8AC3E}">
        <p14:creationId xmlns:p14="http://schemas.microsoft.com/office/powerpoint/2010/main" val="3437928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175" y="94276"/>
            <a:ext cx="7629169" cy="519576"/>
          </a:xfrm>
          <a:prstGeom prst="rect">
            <a:avLst/>
          </a:prstGeom>
          <a:ln>
            <a:noFill/>
          </a:ln>
        </p:spPr>
        <p:txBody>
          <a:bodyPr vert="horz" anchor="ctr"/>
          <a:lstStyle>
            <a:defPPr>
              <a:defRPr lang="en-US"/>
            </a:defPPr>
            <a:lvl1pPr marL="227013" indent="0">
              <a:spcBef>
                <a:spcPct val="0"/>
              </a:spcBef>
              <a:buNone/>
              <a:defRPr sz="2400">
                <a:solidFill>
                  <a:srgbClr val="1C0010"/>
                </a:solidFill>
                <a:latin typeface="EtihadAltis-Book"/>
                <a:ea typeface="+mj-ea"/>
                <a:cs typeface="EtihadAltis-Book"/>
              </a:defRPr>
            </a:lvl1pPr>
          </a:lstStyle>
          <a:p>
            <a:r>
              <a:rPr lang="en-US" dirty="0"/>
              <a:t>BUSINESS SCENARIO</a:t>
            </a:r>
          </a:p>
        </p:txBody>
      </p:sp>
      <p:sp>
        <p:nvSpPr>
          <p:cNvPr id="4" name="Rectangle 3"/>
          <p:cNvSpPr/>
          <p:nvPr/>
        </p:nvSpPr>
        <p:spPr>
          <a:xfrm>
            <a:off x="315836" y="587712"/>
            <a:ext cx="8343421" cy="1800493"/>
          </a:xfrm>
          <a:prstGeom prst="rect">
            <a:avLst/>
          </a:prstGeom>
        </p:spPr>
        <p:txBody>
          <a:bodyPr wrap="square">
            <a:spAutoFit/>
          </a:bodyPr>
          <a:lstStyle/>
          <a:p>
            <a:pPr algn="just" defTabSz="456524">
              <a:spcBef>
                <a:spcPts val="600"/>
              </a:spcBef>
            </a:pPr>
            <a:r>
              <a:rPr lang="en-US" sz="1200" b="1" dirty="0">
                <a:solidFill>
                  <a:srgbClr val="1C0010"/>
                </a:solidFill>
                <a:latin typeface="Etihad Altis Text" panose="020B0603030000000003" pitchFamily="34" charset="0"/>
                <a:ea typeface="Times New Roman" panose="02020603050405020304" pitchFamily="18" charset="0"/>
              </a:rPr>
              <a:t>Background: </a:t>
            </a:r>
            <a:endParaRPr lang="en-US" sz="1200" dirty="0">
              <a:solidFill>
                <a:srgbClr val="1C0010"/>
              </a:solidFill>
              <a:latin typeface="Etihad Altis Text" panose="020B0603030000000003" pitchFamily="34" charset="0"/>
              <a:ea typeface="Times New Roman" panose="02020603050405020304" pitchFamily="18" charset="0"/>
            </a:endParaRPr>
          </a:p>
          <a:p>
            <a:pPr algn="just" defTabSz="456524">
              <a:spcBef>
                <a:spcPts val="600"/>
              </a:spcBef>
            </a:pPr>
            <a:r>
              <a:rPr lang="en-GB" sz="1200" dirty="0">
                <a:solidFill>
                  <a:srgbClr val="1C0010"/>
                </a:solidFill>
                <a:latin typeface="Etihad Altis Text" panose="020B0603030000000003" pitchFamily="34" charset="0"/>
                <a:ea typeface="Times New Roman" panose="02020603050405020304" pitchFamily="18" charset="0"/>
              </a:rPr>
              <a:t>Etihad establishes approximately 5000 contracts every year, with various Service Providers. A huge amount of manual work is involved to establish these contracts and to maintain them through the execution and amendments during the contractual period. </a:t>
            </a:r>
          </a:p>
          <a:p>
            <a:pPr algn="just" defTabSz="456524">
              <a:spcBef>
                <a:spcPts val="600"/>
              </a:spcBef>
            </a:pPr>
            <a:r>
              <a:rPr lang="en-GB" sz="1200" dirty="0">
                <a:solidFill>
                  <a:srgbClr val="1C0010"/>
                </a:solidFill>
                <a:latin typeface="Etihad Altis Text" panose="020B0603030000000003" pitchFamily="34" charset="0"/>
                <a:ea typeface="Times New Roman" panose="02020603050405020304" pitchFamily="18" charset="0"/>
              </a:rPr>
              <a:t>The objective of this exercise is to develop a digitised and automated solution that can replace the current manual contract management process. </a:t>
            </a:r>
          </a:p>
          <a:p>
            <a:pPr algn="just" defTabSz="456524">
              <a:spcBef>
                <a:spcPts val="600"/>
              </a:spcBef>
            </a:pPr>
            <a:r>
              <a:rPr lang="en-GB" sz="1200" dirty="0">
                <a:solidFill>
                  <a:srgbClr val="1C0010"/>
                </a:solidFill>
                <a:latin typeface="Etihad Altis Text" panose="020B0603030000000003" pitchFamily="34" charset="0"/>
                <a:ea typeface="Times New Roman" panose="02020603050405020304" pitchFamily="18" charset="0"/>
              </a:rPr>
              <a:t>Blockchain is considered as the technology of choice to enable smart contracts in future. Blockchain is transforming industries through its power of immutability, trust and distributed assets.</a:t>
            </a:r>
          </a:p>
        </p:txBody>
      </p:sp>
      <p:sp>
        <p:nvSpPr>
          <p:cNvPr id="2" name="AutoShape 2" descr="Image result for landing gea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6524"/>
            <a:endParaRPr lang="en-US">
              <a:solidFill>
                <a:srgbClr val="1C0010"/>
              </a:solidFill>
            </a:endParaRPr>
          </a:p>
        </p:txBody>
      </p:sp>
      <p:sp>
        <p:nvSpPr>
          <p:cNvPr id="5" name="AutoShape 4" descr="Image result for landing gea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6524"/>
            <a:endParaRPr lang="en-US">
              <a:solidFill>
                <a:srgbClr val="1C0010"/>
              </a:solidFill>
            </a:endParaRPr>
          </a:p>
        </p:txBody>
      </p:sp>
      <p:sp>
        <p:nvSpPr>
          <p:cNvPr id="6" name="AutoShape 6" descr="Image result for landing gea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6524"/>
            <a:endParaRPr lang="en-US">
              <a:solidFill>
                <a:srgbClr val="1C0010"/>
              </a:solidFill>
            </a:endParaRPr>
          </a:p>
        </p:txBody>
      </p:sp>
      <p:grpSp>
        <p:nvGrpSpPr>
          <p:cNvPr id="10" name="Group 9"/>
          <p:cNvGrpSpPr/>
          <p:nvPr/>
        </p:nvGrpSpPr>
        <p:grpSpPr>
          <a:xfrm>
            <a:off x="460373" y="2635572"/>
            <a:ext cx="8198883" cy="1694288"/>
            <a:chOff x="460373" y="2175457"/>
            <a:chExt cx="8198883" cy="1694288"/>
          </a:xfrm>
        </p:grpSpPr>
        <p:sp>
          <p:nvSpPr>
            <p:cNvPr id="9" name="Rectangle 8"/>
            <p:cNvSpPr/>
            <p:nvPr/>
          </p:nvSpPr>
          <p:spPr>
            <a:xfrm>
              <a:off x="460373" y="2175457"/>
              <a:ext cx="8198883" cy="1694288"/>
            </a:xfrm>
            <a:prstGeom prst="rect">
              <a:avLst/>
            </a:prstGeom>
            <a:solidFill>
              <a:srgbClr val="48141D"/>
            </a:solidFill>
            <a:ln>
              <a:solidFill>
                <a:srgbClr val="947606"/>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6524"/>
              <a:endParaRPr lang="en-US">
                <a:solidFill>
                  <a:srgbClr val="FFFFFE"/>
                </a:solidFill>
              </a:endParaRPr>
            </a:p>
          </p:txBody>
        </p:sp>
        <p:pic>
          <p:nvPicPr>
            <p:cNvPr id="9748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4" y="2175457"/>
              <a:ext cx="2546061" cy="169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365495" y="2545547"/>
              <a:ext cx="4981869" cy="954107"/>
            </a:xfrm>
            <a:prstGeom prst="rect">
              <a:avLst/>
            </a:prstGeom>
          </p:spPr>
          <p:txBody>
            <a:bodyPr wrap="square">
              <a:spAutoFit/>
            </a:bodyPr>
            <a:lstStyle/>
            <a:p>
              <a:pPr algn="just" defTabSz="456524">
                <a:spcBef>
                  <a:spcPts val="600"/>
                </a:spcBef>
              </a:pPr>
              <a:r>
                <a:rPr lang="en-GB" sz="1400" dirty="0">
                  <a:solidFill>
                    <a:srgbClr val="FFFFFE"/>
                  </a:solidFill>
                  <a:latin typeface="Etihad Altis Text" panose="020B0603030000000003" pitchFamily="34" charset="0"/>
                  <a:ea typeface="Times New Roman" panose="02020603050405020304" pitchFamily="18" charset="0"/>
                </a:rPr>
                <a:t>‘ Enabling Etihad to establish and manage contracts with OEMs and third party maintenance units for aircraft  landing gears, leveraging the potential of Blockchain and Smart Contracts ’</a:t>
              </a:r>
            </a:p>
          </p:txBody>
        </p:sp>
      </p:grpSp>
      <p:sp>
        <p:nvSpPr>
          <p:cNvPr id="8" name="Rectangle 7"/>
          <p:cNvSpPr/>
          <p:nvPr/>
        </p:nvSpPr>
        <p:spPr>
          <a:xfrm>
            <a:off x="460373" y="4426704"/>
            <a:ext cx="8198884" cy="661720"/>
          </a:xfrm>
          <a:prstGeom prst="rect">
            <a:avLst/>
          </a:prstGeom>
        </p:spPr>
        <p:txBody>
          <a:bodyPr wrap="square">
            <a:spAutoFit/>
          </a:bodyPr>
          <a:lstStyle/>
          <a:p>
            <a:pPr defTabSz="456524"/>
            <a:r>
              <a:rPr lang="en-GB" sz="1200" dirty="0">
                <a:solidFill>
                  <a:srgbClr val="1C0010"/>
                </a:solidFill>
                <a:latin typeface="Etihad Altis Text" panose="020B0603030000000003" pitchFamily="34" charset="0"/>
                <a:ea typeface="Times New Roman" panose="02020603050405020304" pitchFamily="18" charset="0"/>
              </a:rPr>
              <a:t>Etihad currently have 48 types of landing gears that </a:t>
            </a:r>
            <a:r>
              <a:rPr lang="en-GB" sz="1200" dirty="0">
                <a:solidFill>
                  <a:srgbClr val="1C0010"/>
                </a:solidFill>
                <a:latin typeface="Etihad Altis Text" panose="020B0603030000000003" pitchFamily="34" charset="0"/>
              </a:rPr>
              <a:t>are managed through contacts for overhaul.</a:t>
            </a:r>
          </a:p>
          <a:p>
            <a:pPr defTabSz="456524">
              <a:spcBef>
                <a:spcPts val="600"/>
              </a:spcBef>
            </a:pPr>
            <a:r>
              <a:rPr lang="en-US" sz="1000" b="1" dirty="0">
                <a:solidFill>
                  <a:srgbClr val="1C0010"/>
                </a:solidFill>
                <a:latin typeface="Etihad Altis Text" panose="020B0603030000000003" pitchFamily="34" charset="0"/>
                <a:ea typeface="Times New Roman" panose="02020603050405020304" pitchFamily="18" charset="0"/>
              </a:rPr>
              <a:t>Acknowledgement: </a:t>
            </a:r>
            <a:r>
              <a:rPr lang="en-US" sz="1000" dirty="0">
                <a:solidFill>
                  <a:srgbClr val="1C0010"/>
                </a:solidFill>
                <a:latin typeface="Etihad Altis Text" panose="020B0603030000000003" pitchFamily="34" charset="0"/>
                <a:ea typeface="Times New Roman" panose="02020603050405020304" pitchFamily="18" charset="0"/>
              </a:rPr>
              <a:t>Special thanks to </a:t>
            </a:r>
            <a:r>
              <a:rPr lang="en-US" sz="1000" dirty="0">
                <a:latin typeface="Etihad Altis Text" panose="020B0603030000000003" pitchFamily="34" charset="0"/>
              </a:rPr>
              <a:t>Dr. Eng. Mohamed Al </a:t>
            </a:r>
            <a:r>
              <a:rPr lang="en-US" sz="1000" dirty="0" err="1">
                <a:latin typeface="Etihad Altis Text" panose="020B0603030000000003" pitchFamily="34" charset="0"/>
              </a:rPr>
              <a:t>Katheeri</a:t>
            </a:r>
            <a:r>
              <a:rPr lang="en-US" sz="1000" dirty="0">
                <a:latin typeface="Etihad Altis Text" panose="020B0603030000000003" pitchFamily="34" charset="0"/>
              </a:rPr>
              <a:t> &amp; Chris Byrne of  Strategic Global Contracts for providing valuable inputs on current business process and explaining the pain areas.</a:t>
            </a:r>
            <a:endParaRPr lang="en-US" sz="1000" dirty="0">
              <a:solidFill>
                <a:srgbClr val="1C0010"/>
              </a:solidFill>
              <a:latin typeface="Etihad Altis Text" panose="020B0603030000000003" pitchFamily="34" charset="0"/>
              <a:ea typeface="Times New Roman" panose="02020603050405020304" pitchFamily="18" charset="0"/>
            </a:endParaRPr>
          </a:p>
        </p:txBody>
      </p:sp>
      <p:sp>
        <p:nvSpPr>
          <p:cNvPr id="12" name="Rectangle 11"/>
          <p:cNvSpPr/>
          <p:nvPr/>
        </p:nvSpPr>
        <p:spPr>
          <a:xfrm>
            <a:off x="368933" y="2358573"/>
            <a:ext cx="1774845" cy="276999"/>
          </a:xfrm>
          <a:prstGeom prst="rect">
            <a:avLst/>
          </a:prstGeom>
        </p:spPr>
        <p:txBody>
          <a:bodyPr wrap="none">
            <a:spAutoFit/>
          </a:bodyPr>
          <a:lstStyle/>
          <a:p>
            <a:pPr algn="just" defTabSz="456524">
              <a:spcBef>
                <a:spcPts val="600"/>
              </a:spcBef>
            </a:pPr>
            <a:r>
              <a:rPr lang="en-US" sz="1200" b="1" dirty="0">
                <a:solidFill>
                  <a:srgbClr val="1C0010"/>
                </a:solidFill>
                <a:latin typeface="Etihad Altis Text" panose="020B0603030000000003" pitchFamily="34" charset="0"/>
                <a:ea typeface="Times New Roman" panose="02020603050405020304" pitchFamily="18" charset="0"/>
              </a:rPr>
              <a:t>Example considered: </a:t>
            </a:r>
            <a:endParaRPr lang="en-US" sz="1200" dirty="0">
              <a:solidFill>
                <a:srgbClr val="1C0010"/>
              </a:solidFill>
              <a:latin typeface="Etihad Altis Text" panose="020B0603030000000003" pitchFamily="34" charset="0"/>
              <a:ea typeface="Times New Roman" panose="02020603050405020304" pitchFamily="18" charset="0"/>
            </a:endParaRPr>
          </a:p>
        </p:txBody>
      </p:sp>
    </p:spTree>
    <p:extLst>
      <p:ext uri="{BB962C8B-B14F-4D97-AF65-F5344CB8AC3E}">
        <p14:creationId xmlns:p14="http://schemas.microsoft.com/office/powerpoint/2010/main" val="2348365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442"/>
            <a:ext cx="6604000" cy="669844"/>
          </a:xfrm>
          <a:ln>
            <a:noFill/>
          </a:ln>
        </p:spPr>
        <p:txBody>
          <a:bodyPr/>
          <a:lstStyle/>
          <a:p>
            <a:r>
              <a:rPr lang="en-US" dirty="0"/>
              <a:t>Introduction</a:t>
            </a:r>
          </a:p>
        </p:txBody>
      </p:sp>
      <p:sp>
        <p:nvSpPr>
          <p:cNvPr id="2" name="TextBox 1"/>
          <p:cNvSpPr txBox="1"/>
          <p:nvPr/>
        </p:nvSpPr>
        <p:spPr>
          <a:xfrm>
            <a:off x="9771944" y="4642556"/>
            <a:ext cx="184666" cy="369332"/>
          </a:xfrm>
          <a:prstGeom prst="rect">
            <a:avLst/>
          </a:prstGeom>
          <a:noFill/>
        </p:spPr>
        <p:txBody>
          <a:bodyPr wrap="none" rtlCol="0">
            <a:spAutoFit/>
          </a:bodyPr>
          <a:lstStyle/>
          <a:p>
            <a:endParaRPr lang="en-US" dirty="0"/>
          </a:p>
        </p:txBody>
      </p:sp>
      <p:grpSp>
        <p:nvGrpSpPr>
          <p:cNvPr id="13" name="Group 12"/>
          <p:cNvGrpSpPr>
            <a:grpSpLocks noChangeAspect="1"/>
          </p:cNvGrpSpPr>
          <p:nvPr/>
        </p:nvGrpSpPr>
        <p:grpSpPr>
          <a:xfrm>
            <a:off x="6984315" y="106496"/>
            <a:ext cx="2037511" cy="466928"/>
            <a:chOff x="5758704" y="286123"/>
            <a:chExt cx="3194447" cy="732053"/>
          </a:xfrm>
        </p:grpSpPr>
        <p:pic>
          <p:nvPicPr>
            <p:cNvPr id="14" name="Picture 13" descr="EtihadAirways AbuDhabi MasterLogo Eng-01.pn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758704" y="286123"/>
              <a:ext cx="1405839" cy="732053"/>
            </a:xfrm>
            <a:prstGeom prst="rect">
              <a:avLst/>
            </a:prstGeom>
          </p:spPr>
        </p:pic>
        <p:pic>
          <p:nvPicPr>
            <p:cNvPr id="15" name="Picture 1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90324" y="392431"/>
              <a:ext cx="1362827" cy="524710"/>
            </a:xfrm>
            <a:prstGeom prst="rect">
              <a:avLst/>
            </a:prstGeom>
          </p:spPr>
        </p:pic>
        <p:cxnSp>
          <p:nvCxnSpPr>
            <p:cNvPr id="16" name="Straight Connector 15"/>
            <p:cNvCxnSpPr/>
            <p:nvPr/>
          </p:nvCxnSpPr>
          <p:spPr>
            <a:xfrm>
              <a:off x="7361977" y="324586"/>
              <a:ext cx="0" cy="660400"/>
            </a:xfrm>
            <a:prstGeom prst="line">
              <a:avLst/>
            </a:prstGeom>
            <a:ln w="3175" cmpd="sng">
              <a:solidFill>
                <a:srgbClr val="666666"/>
              </a:solidFill>
            </a:ln>
            <a:effectLst/>
          </p:spPr>
          <p:style>
            <a:lnRef idx="2">
              <a:schemeClr val="accent1"/>
            </a:lnRef>
            <a:fillRef idx="0">
              <a:schemeClr val="accent1"/>
            </a:fillRef>
            <a:effectRef idx="1">
              <a:schemeClr val="accent1"/>
            </a:effectRef>
            <a:fontRef idx="minor">
              <a:schemeClr val="tx1"/>
            </a:fontRef>
          </p:style>
        </p:cxnSp>
      </p:grpSp>
      <p:sp>
        <p:nvSpPr>
          <p:cNvPr id="3" name="Rectangle 2"/>
          <p:cNvSpPr/>
          <p:nvPr/>
        </p:nvSpPr>
        <p:spPr>
          <a:xfrm>
            <a:off x="497840" y="882293"/>
            <a:ext cx="8089360" cy="3877985"/>
          </a:xfrm>
          <a:prstGeom prst="rect">
            <a:avLst/>
          </a:prstGeom>
        </p:spPr>
        <p:txBody>
          <a:bodyPr wrap="square">
            <a:spAutoFit/>
          </a:bodyPr>
          <a:lstStyle/>
          <a:p>
            <a:pPr>
              <a:spcBef>
                <a:spcPts val="600"/>
              </a:spcBef>
            </a:pPr>
            <a:r>
              <a:rPr lang="en-US" sz="1600" dirty="0">
                <a:latin typeface="EtihadAltis-Text"/>
              </a:rPr>
              <a:t>Background: </a:t>
            </a:r>
          </a:p>
          <a:p>
            <a:pPr algn="just" defTabSz="456524">
              <a:spcBef>
                <a:spcPts val="600"/>
              </a:spcBef>
            </a:pPr>
            <a:r>
              <a:rPr lang="en-GB" sz="1400" dirty="0">
                <a:solidFill>
                  <a:srgbClr val="1C0010"/>
                </a:solidFill>
                <a:latin typeface="Etihad Altis Text" panose="020B0603030000000003" pitchFamily="34" charset="0"/>
                <a:ea typeface="Times New Roman" panose="02020603050405020304" pitchFamily="18" charset="0"/>
              </a:rPr>
              <a:t>Inspired by the GCEO challenge, our objective is to develop a futuristic solution that enables management of contract lifecycle. </a:t>
            </a:r>
          </a:p>
          <a:p>
            <a:pPr>
              <a:spcBef>
                <a:spcPts val="600"/>
              </a:spcBef>
            </a:pPr>
            <a:endParaRPr lang="en-US" sz="1600" dirty="0">
              <a:latin typeface="EtihadAltis-Text"/>
            </a:endParaRPr>
          </a:p>
          <a:p>
            <a:pPr>
              <a:spcBef>
                <a:spcPts val="600"/>
              </a:spcBef>
            </a:pPr>
            <a:r>
              <a:rPr lang="en-US" sz="1600" dirty="0">
                <a:latin typeface="EtihadAltis-Text"/>
              </a:rPr>
              <a:t>Business Scenario: </a:t>
            </a:r>
          </a:p>
          <a:p>
            <a:pPr algn="just" defTabSz="456524">
              <a:spcBef>
                <a:spcPts val="600"/>
              </a:spcBef>
            </a:pPr>
            <a:r>
              <a:rPr lang="en-GB" sz="1400" dirty="0">
                <a:solidFill>
                  <a:srgbClr val="1C0010"/>
                </a:solidFill>
                <a:latin typeface="Etihad Altis Text" panose="020B0603030000000003" pitchFamily="34" charset="0"/>
                <a:ea typeface="Times New Roman" panose="02020603050405020304" pitchFamily="18" charset="0"/>
              </a:rPr>
              <a:t>Contract management in Etihad Aviation Group involves various manual transactions.</a:t>
            </a:r>
          </a:p>
          <a:p>
            <a:pPr>
              <a:spcBef>
                <a:spcPts val="600"/>
              </a:spcBef>
            </a:pPr>
            <a:endParaRPr lang="en-US" sz="1600" dirty="0">
              <a:latin typeface="EtihadAltis-Text"/>
            </a:endParaRPr>
          </a:p>
          <a:p>
            <a:pPr>
              <a:spcBef>
                <a:spcPts val="600"/>
              </a:spcBef>
            </a:pPr>
            <a:r>
              <a:rPr lang="en-US" sz="1600" dirty="0">
                <a:latin typeface="EtihadAltis-Text"/>
              </a:rPr>
              <a:t>Solution:</a:t>
            </a:r>
          </a:p>
          <a:p>
            <a:pPr>
              <a:spcBef>
                <a:spcPts val="600"/>
              </a:spcBef>
            </a:pPr>
            <a:r>
              <a:rPr lang="en-US" sz="1400" dirty="0" err="1">
                <a:latin typeface="EtihadAltis-Text"/>
              </a:rPr>
              <a:t>Blockchain</a:t>
            </a:r>
            <a:r>
              <a:rPr lang="en-US" sz="1400" dirty="0">
                <a:latin typeface="EtihadAltis-Text"/>
              </a:rPr>
              <a:t> is considered as the technology of choice to enable smart contracts in future. </a:t>
            </a:r>
            <a:r>
              <a:rPr lang="en-US" sz="1400" dirty="0" err="1">
                <a:latin typeface="EtihadAltis-Text"/>
              </a:rPr>
              <a:t>Blockchain</a:t>
            </a:r>
            <a:r>
              <a:rPr lang="en-US" sz="1400" dirty="0">
                <a:latin typeface="EtihadAltis-Text"/>
              </a:rPr>
              <a:t> is transforming industries through it’s power of immutability, trust and distributed assets.</a:t>
            </a:r>
          </a:p>
          <a:p>
            <a:pPr>
              <a:spcBef>
                <a:spcPts val="600"/>
              </a:spcBef>
            </a:pPr>
            <a:endParaRPr lang="en-US" sz="1600" dirty="0">
              <a:latin typeface="EtihadAltis-Text"/>
            </a:endParaRPr>
          </a:p>
          <a:p>
            <a:pPr>
              <a:spcBef>
                <a:spcPts val="600"/>
              </a:spcBef>
            </a:pPr>
            <a:r>
              <a:rPr lang="en-US" sz="1600" dirty="0">
                <a:latin typeface="EtihadAltis-Text"/>
              </a:rPr>
              <a:t>Expected Result: </a:t>
            </a:r>
          </a:p>
          <a:p>
            <a:pPr>
              <a:spcBef>
                <a:spcPts val="600"/>
              </a:spcBef>
            </a:pPr>
            <a:r>
              <a:rPr lang="en-US" sz="1400" dirty="0">
                <a:latin typeface="EtihadAltis-Text"/>
              </a:rPr>
              <a:t>Paper based manual process can be replaced by trusted digitized smart contract.</a:t>
            </a:r>
          </a:p>
        </p:txBody>
      </p:sp>
    </p:spTree>
    <p:extLst>
      <p:ext uri="{BB962C8B-B14F-4D97-AF65-F5344CB8AC3E}">
        <p14:creationId xmlns:p14="http://schemas.microsoft.com/office/powerpoint/2010/main" val="1226343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442"/>
            <a:ext cx="6604000" cy="669844"/>
          </a:xfrm>
          <a:ln>
            <a:noFill/>
          </a:ln>
        </p:spPr>
        <p:txBody>
          <a:bodyPr/>
          <a:lstStyle/>
          <a:p>
            <a:r>
              <a:rPr lang="en-US" dirty="0"/>
              <a:t>Smart Contracts</a:t>
            </a:r>
          </a:p>
        </p:txBody>
      </p:sp>
      <p:sp>
        <p:nvSpPr>
          <p:cNvPr id="2" name="TextBox 1"/>
          <p:cNvSpPr txBox="1"/>
          <p:nvPr/>
        </p:nvSpPr>
        <p:spPr>
          <a:xfrm>
            <a:off x="9771944" y="4642556"/>
            <a:ext cx="184666" cy="369332"/>
          </a:xfrm>
          <a:prstGeom prst="rect">
            <a:avLst/>
          </a:prstGeom>
          <a:noFill/>
        </p:spPr>
        <p:txBody>
          <a:bodyPr wrap="none" rtlCol="0">
            <a:spAutoFit/>
          </a:bodyPr>
          <a:lstStyle/>
          <a:p>
            <a:endParaRPr lang="en-US" dirty="0"/>
          </a:p>
        </p:txBody>
      </p:sp>
      <p:grpSp>
        <p:nvGrpSpPr>
          <p:cNvPr id="13" name="Group 12"/>
          <p:cNvGrpSpPr>
            <a:grpSpLocks noChangeAspect="1"/>
          </p:cNvGrpSpPr>
          <p:nvPr/>
        </p:nvGrpSpPr>
        <p:grpSpPr>
          <a:xfrm>
            <a:off x="6984315" y="106496"/>
            <a:ext cx="2037511" cy="466928"/>
            <a:chOff x="5758704" y="286123"/>
            <a:chExt cx="3194447" cy="732053"/>
          </a:xfrm>
        </p:grpSpPr>
        <p:pic>
          <p:nvPicPr>
            <p:cNvPr id="14" name="Picture 13" descr="EtihadAirways AbuDhabi MasterLogo Eng-01.pn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758704" y="286123"/>
              <a:ext cx="1405839" cy="732053"/>
            </a:xfrm>
            <a:prstGeom prst="rect">
              <a:avLst/>
            </a:prstGeom>
          </p:spPr>
        </p:pic>
        <p:pic>
          <p:nvPicPr>
            <p:cNvPr id="15" name="Picture 1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90324" y="392431"/>
              <a:ext cx="1362827" cy="524710"/>
            </a:xfrm>
            <a:prstGeom prst="rect">
              <a:avLst/>
            </a:prstGeom>
          </p:spPr>
        </p:pic>
        <p:cxnSp>
          <p:nvCxnSpPr>
            <p:cNvPr id="16" name="Straight Connector 15"/>
            <p:cNvCxnSpPr/>
            <p:nvPr/>
          </p:nvCxnSpPr>
          <p:spPr>
            <a:xfrm>
              <a:off x="7361977" y="324586"/>
              <a:ext cx="0" cy="660400"/>
            </a:xfrm>
            <a:prstGeom prst="line">
              <a:avLst/>
            </a:prstGeom>
            <a:ln w="3175" cmpd="sng">
              <a:solidFill>
                <a:srgbClr val="666666"/>
              </a:solidFill>
            </a:ln>
            <a:effectLst/>
          </p:spPr>
          <p:style>
            <a:lnRef idx="2">
              <a:schemeClr val="accent1"/>
            </a:lnRef>
            <a:fillRef idx="0">
              <a:schemeClr val="accent1"/>
            </a:fillRef>
            <a:effectRef idx="1">
              <a:schemeClr val="accent1"/>
            </a:effectRef>
            <a:fontRef idx="minor">
              <a:schemeClr val="tx1"/>
            </a:fontRef>
          </p:style>
        </p:cxnSp>
      </p:grpSp>
      <p:sp>
        <p:nvSpPr>
          <p:cNvPr id="3" name="Rectangle 2"/>
          <p:cNvSpPr/>
          <p:nvPr/>
        </p:nvSpPr>
        <p:spPr>
          <a:xfrm>
            <a:off x="497840" y="882293"/>
            <a:ext cx="8089360" cy="307777"/>
          </a:xfrm>
          <a:prstGeom prst="rect">
            <a:avLst/>
          </a:prstGeom>
        </p:spPr>
        <p:txBody>
          <a:bodyPr wrap="square">
            <a:spAutoFit/>
          </a:bodyPr>
          <a:lstStyle/>
          <a:p>
            <a:pPr>
              <a:spcBef>
                <a:spcPts val="600"/>
              </a:spcBef>
            </a:pPr>
            <a:r>
              <a:rPr lang="en-US" sz="1400" dirty="0">
                <a:latin typeface="EtihadAltis-Text"/>
              </a:rPr>
              <a:t>Smart contract are based on algorithms and enables true </a:t>
            </a:r>
            <a:r>
              <a:rPr lang="en-US" sz="1400" dirty="0" err="1">
                <a:latin typeface="EtihadAltis-Text"/>
              </a:rPr>
              <a:t>digitisation</a:t>
            </a:r>
            <a:r>
              <a:rPr lang="en-US" sz="1400" dirty="0">
                <a:latin typeface="EtihadAltis-Text"/>
              </a:rPr>
              <a:t>.</a:t>
            </a:r>
          </a:p>
        </p:txBody>
      </p:sp>
      <p:sp>
        <p:nvSpPr>
          <p:cNvPr id="53" name="AutoShape 4" descr="Image result for email with attachment"/>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2" name="Rectangle 2051"/>
          <p:cNvSpPr/>
          <p:nvPr/>
        </p:nvSpPr>
        <p:spPr>
          <a:xfrm>
            <a:off x="571500" y="3657671"/>
            <a:ext cx="3977122" cy="1384995"/>
          </a:xfrm>
          <a:prstGeom prst="rect">
            <a:avLst/>
          </a:prstGeom>
        </p:spPr>
        <p:txBody>
          <a:bodyPr wrap="square">
            <a:spAutoFit/>
          </a:bodyPr>
          <a:lstStyle/>
          <a:p>
            <a:pPr marL="285750" indent="-285750">
              <a:buFont typeface="Arial" pitchFamily="34" charset="0"/>
              <a:buChar char="•"/>
            </a:pPr>
            <a:r>
              <a:rPr lang="en-US" sz="1200" dirty="0">
                <a:latin typeface="EtihadAltis-Text"/>
              </a:rPr>
              <a:t>Manual and time consuming process</a:t>
            </a:r>
          </a:p>
          <a:p>
            <a:pPr marL="285750" indent="-285750">
              <a:buFont typeface="Arial" pitchFamily="34" charset="0"/>
              <a:buChar char="•"/>
            </a:pPr>
            <a:endParaRPr lang="en-US" sz="1200" dirty="0">
              <a:latin typeface="EtihadAltis-Text"/>
            </a:endParaRPr>
          </a:p>
          <a:p>
            <a:pPr marL="285750" indent="-285750">
              <a:buFont typeface="Arial" pitchFamily="34" charset="0"/>
              <a:buChar char="•"/>
            </a:pPr>
            <a:r>
              <a:rPr lang="en-US" sz="1200" dirty="0">
                <a:latin typeface="EtihadAltis-Text"/>
              </a:rPr>
              <a:t>Email exchanges and multiple versions </a:t>
            </a:r>
          </a:p>
          <a:p>
            <a:pPr marL="285750" indent="-285750">
              <a:buFont typeface="Arial" pitchFamily="34" charset="0"/>
              <a:buChar char="•"/>
            </a:pPr>
            <a:endParaRPr lang="en-US" sz="1200" dirty="0">
              <a:latin typeface="EtihadAltis-Text"/>
            </a:endParaRPr>
          </a:p>
          <a:p>
            <a:pPr marL="285750" indent="-285750">
              <a:buFont typeface="Arial" pitchFamily="34" charset="0"/>
              <a:buChar char="•"/>
            </a:pPr>
            <a:r>
              <a:rPr lang="en-US" sz="1200" dirty="0">
                <a:latin typeface="EtihadAltis-Text"/>
              </a:rPr>
              <a:t>Dispute resolution requires back office</a:t>
            </a:r>
          </a:p>
          <a:p>
            <a:pPr marL="285750" indent="-285750">
              <a:buFont typeface="Arial" pitchFamily="34" charset="0"/>
              <a:buChar char="•"/>
            </a:pPr>
            <a:endParaRPr lang="en-US" sz="1200" dirty="0">
              <a:latin typeface="EtihadAltis-Text"/>
            </a:endParaRPr>
          </a:p>
          <a:p>
            <a:endParaRPr lang="en-US" sz="1200" dirty="0">
              <a:latin typeface="EtihadAltis-Text"/>
            </a:endParaRPr>
          </a:p>
        </p:txBody>
      </p:sp>
      <p:sp>
        <p:nvSpPr>
          <p:cNvPr id="73" name="Rectangle 72"/>
          <p:cNvSpPr/>
          <p:nvPr/>
        </p:nvSpPr>
        <p:spPr>
          <a:xfrm>
            <a:off x="4968155" y="3700439"/>
            <a:ext cx="3977122" cy="1015663"/>
          </a:xfrm>
          <a:prstGeom prst="rect">
            <a:avLst/>
          </a:prstGeom>
        </p:spPr>
        <p:txBody>
          <a:bodyPr wrap="square">
            <a:spAutoFit/>
          </a:bodyPr>
          <a:lstStyle/>
          <a:p>
            <a:pPr marL="285750" indent="-285750">
              <a:buFont typeface="Arial" pitchFamily="34" charset="0"/>
              <a:buChar char="•"/>
            </a:pPr>
            <a:r>
              <a:rPr lang="en-US" sz="1200" dirty="0">
                <a:latin typeface="EtihadAltis-Text"/>
              </a:rPr>
              <a:t>True digital through business rules and values</a:t>
            </a:r>
          </a:p>
          <a:p>
            <a:pPr marL="285750" indent="-285750">
              <a:buFont typeface="Arial" pitchFamily="34" charset="0"/>
              <a:buChar char="•"/>
            </a:pPr>
            <a:endParaRPr lang="en-US" sz="1200" dirty="0">
              <a:latin typeface="EtihadAltis-Text"/>
            </a:endParaRPr>
          </a:p>
          <a:p>
            <a:pPr marL="285750" indent="-285750">
              <a:buFont typeface="Arial" pitchFamily="34" charset="0"/>
              <a:buChar char="•"/>
            </a:pPr>
            <a:r>
              <a:rPr lang="en-US" sz="1200" dirty="0">
                <a:latin typeface="EtihadAltis-Text"/>
              </a:rPr>
              <a:t>Single source of the truth and collaboration</a:t>
            </a:r>
          </a:p>
          <a:p>
            <a:pPr marL="285750" indent="-285750">
              <a:buFont typeface="Arial" pitchFamily="34" charset="0"/>
              <a:buChar char="•"/>
            </a:pPr>
            <a:endParaRPr lang="en-US" sz="1200" dirty="0">
              <a:latin typeface="EtihadAltis-Text"/>
            </a:endParaRPr>
          </a:p>
          <a:p>
            <a:pPr marL="285750" indent="-285750">
              <a:buFont typeface="Arial" pitchFamily="34" charset="0"/>
              <a:buChar char="•"/>
            </a:pPr>
            <a:r>
              <a:rPr lang="en-US" sz="1200" dirty="0">
                <a:latin typeface="EtihadAltis-Text"/>
              </a:rPr>
              <a:t>Increased transparency and auditability</a:t>
            </a:r>
          </a:p>
        </p:txBody>
      </p:sp>
      <p:grpSp>
        <p:nvGrpSpPr>
          <p:cNvPr id="2060" name="Group 2059"/>
          <p:cNvGrpSpPr/>
          <p:nvPr/>
        </p:nvGrpSpPr>
        <p:grpSpPr>
          <a:xfrm>
            <a:off x="419100" y="1408763"/>
            <a:ext cx="4234180" cy="2068386"/>
            <a:chOff x="215900" y="1408763"/>
            <a:chExt cx="4234180" cy="2068386"/>
          </a:xfrm>
        </p:grpSpPr>
        <p:pic>
          <p:nvPicPr>
            <p:cNvPr id="26"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3432" y="1408763"/>
              <a:ext cx="312103" cy="38810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3730" y="2898890"/>
              <a:ext cx="312103" cy="38810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3465" y="1745179"/>
              <a:ext cx="312103" cy="38810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0265" y="2687759"/>
              <a:ext cx="312103" cy="388108"/>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p:cNvCxnSpPr>
              <a:stCxn id="26" idx="1"/>
            </p:cNvCxnSpPr>
            <p:nvPr/>
          </p:nvCxnSpPr>
          <p:spPr>
            <a:xfrm flipH="1">
              <a:off x="1050761" y="1602817"/>
              <a:ext cx="662671" cy="554593"/>
            </a:xfrm>
            <a:prstGeom prst="straightConnector1">
              <a:avLst/>
            </a:prstGeom>
            <a:ln>
              <a:solidFill>
                <a:schemeClr val="accent6">
                  <a:lumMod val="75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H="1" flipV="1">
              <a:off x="2025535" y="1992622"/>
              <a:ext cx="934730" cy="804570"/>
            </a:xfrm>
            <a:prstGeom prst="straightConnector1">
              <a:avLst/>
            </a:prstGeom>
            <a:ln>
              <a:solidFill>
                <a:schemeClr val="accent6">
                  <a:lumMod val="75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H="1" flipV="1">
              <a:off x="1254111" y="2671243"/>
              <a:ext cx="1448450" cy="252407"/>
            </a:xfrm>
            <a:prstGeom prst="straightConnector1">
              <a:avLst/>
            </a:prstGeom>
            <a:ln>
              <a:solidFill>
                <a:schemeClr val="accent6">
                  <a:lumMod val="75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H="1">
              <a:off x="944658" y="2082486"/>
              <a:ext cx="2784062" cy="328037"/>
            </a:xfrm>
            <a:prstGeom prst="straightConnector1">
              <a:avLst/>
            </a:prstGeom>
            <a:ln>
              <a:solidFill>
                <a:schemeClr val="accent6">
                  <a:lumMod val="75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H="1">
              <a:off x="3273060" y="2188003"/>
              <a:ext cx="550030" cy="554472"/>
            </a:xfrm>
            <a:prstGeom prst="straightConnector1">
              <a:avLst/>
            </a:prstGeom>
            <a:ln>
              <a:solidFill>
                <a:schemeClr val="accent6">
                  <a:lumMod val="75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pic>
          <p:nvPicPr>
            <p:cNvPr id="2055" name="Picture 7" descr="Image result for email with attachmen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V="1">
              <a:off x="1479177" y="2170165"/>
              <a:ext cx="355508" cy="355508"/>
            </a:xfrm>
            <a:prstGeom prst="rect">
              <a:avLst/>
            </a:prstGeom>
            <a:solidFill>
              <a:schemeClr val="tx2"/>
            </a:solidFill>
          </p:spPr>
        </p:pic>
        <p:pic>
          <p:nvPicPr>
            <p:cNvPr id="58" name="Picture 7" descr="Image result for email with attachmen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V="1">
              <a:off x="1662752" y="2619438"/>
              <a:ext cx="355508" cy="355508"/>
            </a:xfrm>
            <a:prstGeom prst="rect">
              <a:avLst/>
            </a:prstGeom>
            <a:solidFill>
              <a:schemeClr val="tx2"/>
            </a:solidFill>
          </p:spPr>
        </p:pic>
        <p:pic>
          <p:nvPicPr>
            <p:cNvPr id="59" name="Picture 7" descr="Image result for email with attachmen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V="1">
              <a:off x="3357231" y="2333414"/>
              <a:ext cx="355508" cy="355508"/>
            </a:xfrm>
            <a:prstGeom prst="rect">
              <a:avLst/>
            </a:prstGeom>
            <a:solidFill>
              <a:schemeClr val="tx2"/>
            </a:solidFill>
          </p:spPr>
        </p:pic>
        <p:grpSp>
          <p:nvGrpSpPr>
            <p:cNvPr id="2051" name="Group 2050"/>
            <p:cNvGrpSpPr/>
            <p:nvPr/>
          </p:nvGrpSpPr>
          <p:grpSpPr>
            <a:xfrm>
              <a:off x="2211262" y="2193106"/>
              <a:ext cx="473203" cy="496754"/>
              <a:chOff x="2306713" y="2233104"/>
              <a:chExt cx="620490" cy="554472"/>
            </a:xfrm>
          </p:grpSpPr>
          <p:sp>
            <p:nvSpPr>
              <p:cNvPr id="2049" name="Rectangle 2048"/>
              <p:cNvSpPr/>
              <p:nvPr/>
            </p:nvSpPr>
            <p:spPr>
              <a:xfrm>
                <a:off x="2306713" y="2233104"/>
                <a:ext cx="620490" cy="554472"/>
              </a:xfrm>
              <a:prstGeom prst="rect">
                <a:avLst/>
              </a:prstGeom>
              <a:solidFill>
                <a:schemeClr val="tx2"/>
              </a:solidFill>
            </p:spPr>
            <p:txBody>
              <a:bodyPr wrap="square" rtlCol="0" anchor="ctr">
                <a:spAutoFit/>
              </a:bodyPr>
              <a:lstStyle/>
              <a:p>
                <a:pPr algn="ctr"/>
                <a:endParaRPr lang="en-US" sz="2800" dirty="0">
                  <a:latin typeface="EtihadAltis-Book"/>
                  <a:cs typeface="EtihadAltis-Book"/>
                </a:endParaRPr>
              </a:p>
            </p:txBody>
          </p:sp>
          <p:pic>
            <p:nvPicPr>
              <p:cNvPr id="3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6713" y="2239366"/>
                <a:ext cx="620490" cy="541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TextBox 4"/>
            <p:cNvSpPr txBox="1"/>
            <p:nvPr/>
          </p:nvSpPr>
          <p:spPr>
            <a:xfrm>
              <a:off x="340406" y="2362202"/>
              <a:ext cx="896399" cy="369332"/>
            </a:xfrm>
            <a:prstGeom prst="rect">
              <a:avLst/>
            </a:prstGeom>
            <a:noFill/>
          </p:spPr>
          <p:txBody>
            <a:bodyPr wrap="none" rtlCol="0">
              <a:spAutoFit/>
            </a:bodyPr>
            <a:lstStyle/>
            <a:p>
              <a:r>
                <a:rPr lang="en-US" sz="900" dirty="0">
                  <a:latin typeface="Etihad Altis Text"/>
                </a:rPr>
                <a:t>EY Contracts </a:t>
              </a:r>
            </a:p>
            <a:p>
              <a:r>
                <a:rPr lang="en-US" sz="900" dirty="0">
                  <a:latin typeface="Etihad Altis Text"/>
                </a:rPr>
                <a:t>Manager</a:t>
              </a:r>
            </a:p>
          </p:txBody>
        </p:sp>
        <p:sp>
          <p:nvSpPr>
            <p:cNvPr id="39" name="TextBox 38"/>
            <p:cNvSpPr txBox="1"/>
            <p:nvPr/>
          </p:nvSpPr>
          <p:spPr>
            <a:xfrm>
              <a:off x="1546679" y="1776524"/>
              <a:ext cx="742511" cy="230832"/>
            </a:xfrm>
            <a:prstGeom prst="rect">
              <a:avLst/>
            </a:prstGeom>
            <a:noFill/>
          </p:spPr>
          <p:txBody>
            <a:bodyPr wrap="none" rtlCol="0">
              <a:spAutoFit/>
            </a:bodyPr>
            <a:lstStyle/>
            <a:p>
              <a:r>
                <a:rPr lang="en-US" sz="900" dirty="0">
                  <a:latin typeface="Etihad Altis Text"/>
                </a:rPr>
                <a:t>EY Lawyer</a:t>
              </a:r>
            </a:p>
          </p:txBody>
        </p:sp>
        <p:sp>
          <p:nvSpPr>
            <p:cNvPr id="40" name="TextBox 39"/>
            <p:cNvSpPr txBox="1"/>
            <p:nvPr/>
          </p:nvSpPr>
          <p:spPr>
            <a:xfrm>
              <a:off x="2822004" y="3107817"/>
              <a:ext cx="588623" cy="369332"/>
            </a:xfrm>
            <a:prstGeom prst="rect">
              <a:avLst/>
            </a:prstGeom>
            <a:noFill/>
          </p:spPr>
          <p:txBody>
            <a:bodyPr wrap="none" rtlCol="0">
              <a:spAutoFit/>
            </a:bodyPr>
            <a:lstStyle/>
            <a:p>
              <a:r>
                <a:rPr lang="en-US" sz="900" dirty="0">
                  <a:latin typeface="Etihad Altis Text"/>
                </a:rPr>
                <a:t>Vendor </a:t>
              </a:r>
            </a:p>
            <a:p>
              <a:r>
                <a:rPr lang="en-US" sz="900" dirty="0">
                  <a:latin typeface="Etihad Altis Text"/>
                </a:rPr>
                <a:t>Lawyer</a:t>
              </a:r>
            </a:p>
          </p:txBody>
        </p:sp>
        <p:sp>
          <p:nvSpPr>
            <p:cNvPr id="41" name="TextBox 40"/>
            <p:cNvSpPr txBox="1"/>
            <p:nvPr/>
          </p:nvSpPr>
          <p:spPr>
            <a:xfrm>
              <a:off x="3776636" y="2163253"/>
              <a:ext cx="588623" cy="369332"/>
            </a:xfrm>
            <a:prstGeom prst="rect">
              <a:avLst/>
            </a:prstGeom>
            <a:noFill/>
          </p:spPr>
          <p:txBody>
            <a:bodyPr wrap="none" rtlCol="0">
              <a:spAutoFit/>
            </a:bodyPr>
            <a:lstStyle/>
            <a:p>
              <a:r>
                <a:rPr lang="en-US" sz="900" dirty="0">
                  <a:latin typeface="Etihad Altis Text"/>
                </a:rPr>
                <a:t>Vendor </a:t>
              </a:r>
            </a:p>
            <a:p>
              <a:r>
                <a:rPr lang="en-US" sz="900" dirty="0">
                  <a:latin typeface="Etihad Altis Text"/>
                </a:rPr>
                <a:t>Rep</a:t>
              </a:r>
            </a:p>
          </p:txBody>
        </p:sp>
        <p:pic>
          <p:nvPicPr>
            <p:cNvPr id="42"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4007" y="1460456"/>
              <a:ext cx="312103" cy="38810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555" y="2022415"/>
              <a:ext cx="312103" cy="388108"/>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857749" y="3246317"/>
              <a:ext cx="813043" cy="230832"/>
            </a:xfrm>
            <a:prstGeom prst="rect">
              <a:avLst/>
            </a:prstGeom>
            <a:noFill/>
          </p:spPr>
          <p:txBody>
            <a:bodyPr wrap="none" rtlCol="0">
              <a:spAutoFit/>
            </a:bodyPr>
            <a:lstStyle/>
            <a:p>
              <a:r>
                <a:rPr lang="en-US" sz="900" dirty="0">
                  <a:latin typeface="Etihad Altis Text"/>
                </a:rPr>
                <a:t>EY Finance </a:t>
              </a:r>
            </a:p>
          </p:txBody>
        </p:sp>
        <p:cxnSp>
          <p:nvCxnSpPr>
            <p:cNvPr id="49" name="Straight Arrow Connector 48"/>
            <p:cNvCxnSpPr/>
            <p:nvPr/>
          </p:nvCxnSpPr>
          <p:spPr>
            <a:xfrm flipH="1" flipV="1">
              <a:off x="1032610" y="2661501"/>
              <a:ext cx="156052" cy="227229"/>
            </a:xfrm>
            <a:prstGeom prst="straightConnector1">
              <a:avLst/>
            </a:prstGeom>
            <a:ln>
              <a:solidFill>
                <a:schemeClr val="accent6">
                  <a:lumMod val="75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2702561" y="1824947"/>
              <a:ext cx="627095" cy="369332"/>
            </a:xfrm>
            <a:prstGeom prst="rect">
              <a:avLst/>
            </a:prstGeom>
            <a:noFill/>
          </p:spPr>
          <p:txBody>
            <a:bodyPr wrap="none" rtlCol="0">
              <a:spAutoFit/>
            </a:bodyPr>
            <a:lstStyle/>
            <a:p>
              <a:r>
                <a:rPr lang="en-US" sz="900" dirty="0">
                  <a:latin typeface="Etihad Altis Text"/>
                </a:rPr>
                <a:t>Vendor </a:t>
              </a:r>
            </a:p>
            <a:p>
              <a:r>
                <a:rPr lang="en-US" sz="900" dirty="0">
                  <a:latin typeface="Etihad Altis Text"/>
                </a:rPr>
                <a:t>Finance </a:t>
              </a:r>
            </a:p>
          </p:txBody>
        </p:sp>
        <p:cxnSp>
          <p:nvCxnSpPr>
            <p:cNvPr id="56" name="Straight Arrow Connector 55"/>
            <p:cNvCxnSpPr>
              <a:stCxn id="28" idx="1"/>
              <a:endCxn id="42" idx="3"/>
            </p:cNvCxnSpPr>
            <p:nvPr/>
          </p:nvCxnSpPr>
          <p:spPr>
            <a:xfrm flipH="1" flipV="1">
              <a:off x="3146110" y="1654510"/>
              <a:ext cx="657355" cy="284723"/>
            </a:xfrm>
            <a:prstGeom prst="straightConnector1">
              <a:avLst/>
            </a:prstGeom>
            <a:ln>
              <a:solidFill>
                <a:schemeClr val="accent6">
                  <a:lumMod val="75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pic>
          <p:nvPicPr>
            <p:cNvPr id="79" name="Picture 7" descr="Image result for email with attachmen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V="1">
              <a:off x="1123669" y="1763657"/>
              <a:ext cx="355508" cy="355508"/>
            </a:xfrm>
            <a:prstGeom prst="rect">
              <a:avLst/>
            </a:prstGeom>
            <a:solidFill>
              <a:schemeClr val="tx2"/>
            </a:solidFill>
          </p:spPr>
        </p:pic>
        <p:sp>
          <p:nvSpPr>
            <p:cNvPr id="2056" name="Rounded Rectangle 2055"/>
            <p:cNvSpPr/>
            <p:nvPr/>
          </p:nvSpPr>
          <p:spPr>
            <a:xfrm>
              <a:off x="215900" y="1408763"/>
              <a:ext cx="4234180" cy="1952970"/>
            </a:xfrm>
            <a:prstGeom prst="roundRect">
              <a:avLst/>
            </a:prstGeom>
          </p:spPr>
          <p:txBody>
            <a:bodyPr wrap="square" rtlCol="0" anchor="ctr">
              <a:spAutoFit/>
            </a:bodyPr>
            <a:lstStyle/>
            <a:p>
              <a:pPr algn="ctr"/>
              <a:endParaRPr lang="en-US" sz="2800" dirty="0">
                <a:latin typeface="EtihadAltis-Book"/>
                <a:cs typeface="EtihadAltis-Book"/>
              </a:endParaRPr>
            </a:p>
          </p:txBody>
        </p:sp>
        <p:sp>
          <p:nvSpPr>
            <p:cNvPr id="2057" name="Rounded Rectangle 2056"/>
            <p:cNvSpPr/>
            <p:nvPr/>
          </p:nvSpPr>
          <p:spPr>
            <a:xfrm>
              <a:off x="215900" y="1408763"/>
              <a:ext cx="3607190" cy="1699054"/>
            </a:xfrm>
            <a:prstGeom prst="roundRect">
              <a:avLst/>
            </a:prstGeom>
          </p:spPr>
          <p:txBody>
            <a:bodyPr wrap="square" rtlCol="0" anchor="ctr">
              <a:spAutoFit/>
            </a:bodyPr>
            <a:lstStyle/>
            <a:p>
              <a:pPr algn="ctr"/>
              <a:endParaRPr lang="en-US" sz="2800" dirty="0">
                <a:latin typeface="EtihadAltis-Book"/>
                <a:cs typeface="EtihadAltis-Book"/>
              </a:endParaRPr>
            </a:p>
          </p:txBody>
        </p:sp>
      </p:grpSp>
      <p:sp>
        <p:nvSpPr>
          <p:cNvPr id="2058" name="Rounded Rectangle 2057"/>
          <p:cNvSpPr/>
          <p:nvPr/>
        </p:nvSpPr>
        <p:spPr>
          <a:xfrm>
            <a:off x="571500" y="1322521"/>
            <a:ext cx="4010872" cy="2273558"/>
          </a:xfrm>
          <a:prstGeom prst="roundRect">
            <a:avLst/>
          </a:prstGeom>
          <a:ln>
            <a:solidFill>
              <a:schemeClr val="accent6">
                <a:lumMod val="75000"/>
              </a:schemeClr>
            </a:solidFill>
          </a:ln>
        </p:spPr>
        <p:txBody>
          <a:bodyPr wrap="square" rtlCol="0" anchor="ctr">
            <a:spAutoFit/>
          </a:bodyPr>
          <a:lstStyle/>
          <a:p>
            <a:pPr algn="ctr"/>
            <a:endParaRPr lang="en-US" sz="2800" dirty="0">
              <a:latin typeface="EtihadAltis-Book"/>
              <a:cs typeface="EtihadAltis-Book"/>
            </a:endParaRPr>
          </a:p>
        </p:txBody>
      </p:sp>
      <p:sp>
        <p:nvSpPr>
          <p:cNvPr id="83" name="Rounded Rectangle 82"/>
          <p:cNvSpPr/>
          <p:nvPr/>
        </p:nvSpPr>
        <p:spPr>
          <a:xfrm>
            <a:off x="4951280" y="1322521"/>
            <a:ext cx="4010872" cy="2273558"/>
          </a:xfrm>
          <a:prstGeom prst="roundRect">
            <a:avLst/>
          </a:prstGeom>
          <a:ln>
            <a:solidFill>
              <a:schemeClr val="accent6">
                <a:lumMod val="75000"/>
              </a:schemeClr>
            </a:solidFill>
          </a:ln>
        </p:spPr>
        <p:txBody>
          <a:bodyPr wrap="square" rtlCol="0" anchor="ctr">
            <a:spAutoFit/>
          </a:bodyPr>
          <a:lstStyle/>
          <a:p>
            <a:pPr algn="ctr"/>
            <a:endParaRPr lang="en-US" sz="2800" dirty="0">
              <a:latin typeface="EtihadAltis-Book"/>
              <a:cs typeface="EtihadAltis-Book"/>
            </a:endParaRPr>
          </a:p>
        </p:txBody>
      </p:sp>
      <p:grpSp>
        <p:nvGrpSpPr>
          <p:cNvPr id="2061" name="Group 2060"/>
          <p:cNvGrpSpPr/>
          <p:nvPr/>
        </p:nvGrpSpPr>
        <p:grpSpPr>
          <a:xfrm>
            <a:off x="5434236" y="1428676"/>
            <a:ext cx="3065111" cy="2119292"/>
            <a:chOff x="5231036" y="1428676"/>
            <a:chExt cx="3065111" cy="2119292"/>
          </a:xfrm>
        </p:grpSpPr>
        <p:grpSp>
          <p:nvGrpSpPr>
            <p:cNvPr id="8" name="Group 7"/>
            <p:cNvGrpSpPr/>
            <p:nvPr/>
          </p:nvGrpSpPr>
          <p:grpSpPr>
            <a:xfrm>
              <a:off x="6254494" y="2263350"/>
              <a:ext cx="957401" cy="495635"/>
              <a:chOff x="935085" y="4086375"/>
              <a:chExt cx="1033631" cy="587846"/>
            </a:xfrm>
          </p:grpSpPr>
          <p:pic>
            <p:nvPicPr>
              <p:cNvPr id="21" name="Picture 4" descr="Image result for multiple devices"/>
              <p:cNvPicPr>
                <a:picLocks noChangeAspect="1" noChangeArrowheads="1"/>
              </p:cNvPicPr>
              <p:nvPr/>
            </p:nvPicPr>
            <p:blipFill rotWithShape="1">
              <a:blip r:embed="rId8">
                <a:extLst>
                  <a:ext uri="{28A0092B-C50C-407E-A947-70E740481C1C}">
                    <a14:useLocalDpi xmlns:a14="http://schemas.microsoft.com/office/drawing/2010/main" val="0"/>
                  </a:ext>
                </a:extLst>
              </a:blip>
              <a:srcRect l="1773" t="8763" r="47363" b="33202"/>
              <a:stretch/>
            </p:blipFill>
            <p:spPr bwMode="auto">
              <a:xfrm>
                <a:off x="935085" y="4086375"/>
                <a:ext cx="1033631" cy="58784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Image result for multiple devices"/>
              <p:cNvPicPr>
                <a:picLocks noChangeAspect="1" noChangeArrowheads="1"/>
              </p:cNvPicPr>
              <p:nvPr/>
            </p:nvPicPr>
            <p:blipFill rotWithShape="1">
              <a:blip r:embed="rId8">
                <a:extLst>
                  <a:ext uri="{28A0092B-C50C-407E-A947-70E740481C1C}">
                    <a14:useLocalDpi xmlns:a14="http://schemas.microsoft.com/office/drawing/2010/main" val="0"/>
                  </a:ext>
                </a:extLst>
              </a:blip>
              <a:srcRect l="52092" t="28819" r="26298" b="23302"/>
              <a:stretch/>
            </p:blipFill>
            <p:spPr bwMode="auto">
              <a:xfrm>
                <a:off x="1398886" y="4157583"/>
                <a:ext cx="439121" cy="484973"/>
              </a:xfrm>
              <a:prstGeom prst="rect">
                <a:avLst/>
              </a:prstGeom>
              <a:noFill/>
              <a:extLst>
                <a:ext uri="{909E8E84-426E-40DD-AFC4-6F175D3DCCD1}">
                  <a14:hiddenFill xmlns:a14="http://schemas.microsoft.com/office/drawing/2010/main">
                    <a:solidFill>
                      <a:srgbClr val="FFFFFF"/>
                    </a:solidFill>
                  </a14:hiddenFill>
                </a:ext>
              </a:extLst>
            </p:spPr>
          </p:pic>
        </p:grpSp>
        <p:pic>
          <p:nvPicPr>
            <p:cNvPr id="17"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7144" y="1428676"/>
              <a:ext cx="312103" cy="38810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801" y="1847165"/>
              <a:ext cx="312103" cy="38810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5234" y="3159860"/>
              <a:ext cx="312103" cy="38810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03442" y="2888730"/>
              <a:ext cx="312103" cy="388108"/>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Straight Arrow Connector 31"/>
            <p:cNvCxnSpPr/>
            <p:nvPr/>
          </p:nvCxnSpPr>
          <p:spPr>
            <a:xfrm>
              <a:off x="6753516" y="2855260"/>
              <a:ext cx="0" cy="304600"/>
            </a:xfrm>
            <a:prstGeom prst="straightConnector1">
              <a:avLst/>
            </a:prstGeom>
            <a:ln>
              <a:solidFill>
                <a:schemeClr val="accent6">
                  <a:lumMod val="75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a:off x="6733195" y="1828687"/>
              <a:ext cx="0" cy="304600"/>
            </a:xfrm>
            <a:prstGeom prst="straightConnector1">
              <a:avLst/>
            </a:prstGeom>
            <a:ln>
              <a:solidFill>
                <a:schemeClr val="accent6">
                  <a:lumMod val="75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pic>
          <p:nvPicPr>
            <p:cNvPr id="60"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9712" y="2888730"/>
              <a:ext cx="312103" cy="388108"/>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9508" y="1798568"/>
              <a:ext cx="312103" cy="388108"/>
            </a:xfrm>
            <a:prstGeom prst="rect">
              <a:avLst/>
            </a:prstGeom>
            <a:noFill/>
            <a:extLst>
              <a:ext uri="{909E8E84-426E-40DD-AFC4-6F175D3DCCD1}">
                <a14:hiddenFill xmlns:a14="http://schemas.microsoft.com/office/drawing/2010/main">
                  <a:solidFill>
                    <a:srgbClr val="FFFFFF"/>
                  </a:solidFill>
                </a14:hiddenFill>
              </a:ext>
            </a:extLst>
          </p:spPr>
        </p:pic>
        <p:cxnSp>
          <p:nvCxnSpPr>
            <p:cNvPr id="65" name="Straight Arrow Connector 64"/>
            <p:cNvCxnSpPr/>
            <p:nvPr/>
          </p:nvCxnSpPr>
          <p:spPr>
            <a:xfrm flipH="1">
              <a:off x="5921816" y="2811889"/>
              <a:ext cx="261560" cy="163057"/>
            </a:xfrm>
            <a:prstGeom prst="straightConnector1">
              <a:avLst/>
            </a:prstGeom>
            <a:ln>
              <a:solidFill>
                <a:schemeClr val="accent6">
                  <a:lumMod val="75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flipH="1">
              <a:off x="7241882" y="2111577"/>
              <a:ext cx="261560" cy="163057"/>
            </a:xfrm>
            <a:prstGeom prst="straightConnector1">
              <a:avLst/>
            </a:prstGeom>
            <a:ln>
              <a:solidFill>
                <a:schemeClr val="accent6">
                  <a:lumMod val="75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H="1" flipV="1">
              <a:off x="5935547" y="2123575"/>
              <a:ext cx="377384" cy="159652"/>
            </a:xfrm>
            <a:prstGeom prst="straightConnector1">
              <a:avLst/>
            </a:prstGeom>
            <a:ln>
              <a:solidFill>
                <a:schemeClr val="accent6">
                  <a:lumMod val="75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flipH="1" flipV="1">
              <a:off x="7220874" y="2854182"/>
              <a:ext cx="265210" cy="192403"/>
            </a:xfrm>
            <a:prstGeom prst="straightConnector1">
              <a:avLst/>
            </a:prstGeom>
            <a:ln>
              <a:solidFill>
                <a:schemeClr val="accent6">
                  <a:lumMod val="75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5231036" y="2274634"/>
              <a:ext cx="896399" cy="369332"/>
            </a:xfrm>
            <a:prstGeom prst="rect">
              <a:avLst/>
            </a:prstGeom>
            <a:noFill/>
          </p:spPr>
          <p:txBody>
            <a:bodyPr wrap="none" rtlCol="0">
              <a:spAutoFit/>
            </a:bodyPr>
            <a:lstStyle/>
            <a:p>
              <a:r>
                <a:rPr lang="en-US" sz="900" dirty="0">
                  <a:latin typeface="Etihad Altis Text"/>
                </a:rPr>
                <a:t>EY Contracts </a:t>
              </a:r>
            </a:p>
            <a:p>
              <a:r>
                <a:rPr lang="en-US" sz="900" dirty="0">
                  <a:latin typeface="Etihad Altis Text"/>
                </a:rPr>
                <a:t>Manager</a:t>
              </a:r>
            </a:p>
          </p:txBody>
        </p:sp>
        <p:sp>
          <p:nvSpPr>
            <p:cNvPr id="86" name="TextBox 85"/>
            <p:cNvSpPr txBox="1"/>
            <p:nvPr/>
          </p:nvSpPr>
          <p:spPr>
            <a:xfrm>
              <a:off x="5919626" y="1776524"/>
              <a:ext cx="742511" cy="230832"/>
            </a:xfrm>
            <a:prstGeom prst="rect">
              <a:avLst/>
            </a:prstGeom>
            <a:noFill/>
          </p:spPr>
          <p:txBody>
            <a:bodyPr wrap="none" rtlCol="0">
              <a:spAutoFit/>
            </a:bodyPr>
            <a:lstStyle/>
            <a:p>
              <a:r>
                <a:rPr lang="en-US" sz="900" dirty="0">
                  <a:latin typeface="Etihad Altis Text"/>
                </a:rPr>
                <a:t>EY Lawyer</a:t>
              </a:r>
            </a:p>
          </p:txBody>
        </p:sp>
        <p:sp>
          <p:nvSpPr>
            <p:cNvPr id="87" name="TextBox 86"/>
            <p:cNvSpPr txBox="1"/>
            <p:nvPr/>
          </p:nvSpPr>
          <p:spPr>
            <a:xfrm>
              <a:off x="5847972" y="3107817"/>
              <a:ext cx="813043" cy="230832"/>
            </a:xfrm>
            <a:prstGeom prst="rect">
              <a:avLst/>
            </a:prstGeom>
            <a:noFill/>
          </p:spPr>
          <p:txBody>
            <a:bodyPr wrap="none" rtlCol="0">
              <a:spAutoFit/>
            </a:bodyPr>
            <a:lstStyle/>
            <a:p>
              <a:r>
                <a:rPr lang="en-US" sz="900" dirty="0">
                  <a:latin typeface="Etihad Altis Text"/>
                </a:rPr>
                <a:t>EY Finance </a:t>
              </a:r>
            </a:p>
          </p:txBody>
        </p:sp>
        <p:sp>
          <p:nvSpPr>
            <p:cNvPr id="88" name="TextBox 87"/>
            <p:cNvSpPr txBox="1"/>
            <p:nvPr/>
          </p:nvSpPr>
          <p:spPr>
            <a:xfrm>
              <a:off x="6824703" y="3083427"/>
              <a:ext cx="588623" cy="369332"/>
            </a:xfrm>
            <a:prstGeom prst="rect">
              <a:avLst/>
            </a:prstGeom>
            <a:noFill/>
          </p:spPr>
          <p:txBody>
            <a:bodyPr wrap="none" rtlCol="0">
              <a:spAutoFit/>
            </a:bodyPr>
            <a:lstStyle/>
            <a:p>
              <a:r>
                <a:rPr lang="en-US" sz="900" dirty="0">
                  <a:latin typeface="Etihad Altis Text"/>
                </a:rPr>
                <a:t>Vendor </a:t>
              </a:r>
            </a:p>
            <a:p>
              <a:r>
                <a:rPr lang="en-US" sz="900" dirty="0">
                  <a:latin typeface="Etihad Altis Text"/>
                </a:rPr>
                <a:t>Lawyer</a:t>
              </a:r>
            </a:p>
          </p:txBody>
        </p:sp>
        <p:sp>
          <p:nvSpPr>
            <p:cNvPr id="89" name="TextBox 88"/>
            <p:cNvSpPr txBox="1"/>
            <p:nvPr/>
          </p:nvSpPr>
          <p:spPr>
            <a:xfrm>
              <a:off x="7669052" y="2718534"/>
              <a:ext cx="627095" cy="369332"/>
            </a:xfrm>
            <a:prstGeom prst="rect">
              <a:avLst/>
            </a:prstGeom>
            <a:noFill/>
          </p:spPr>
          <p:txBody>
            <a:bodyPr wrap="none" rtlCol="0">
              <a:spAutoFit/>
            </a:bodyPr>
            <a:lstStyle/>
            <a:p>
              <a:r>
                <a:rPr lang="en-US" sz="900" dirty="0">
                  <a:latin typeface="Etihad Altis Text"/>
                </a:rPr>
                <a:t>Vendor </a:t>
              </a:r>
            </a:p>
            <a:p>
              <a:r>
                <a:rPr lang="en-US" sz="900" dirty="0">
                  <a:latin typeface="Etihad Altis Text"/>
                </a:rPr>
                <a:t>Finance </a:t>
              </a:r>
            </a:p>
          </p:txBody>
        </p:sp>
        <p:sp>
          <p:nvSpPr>
            <p:cNvPr id="90" name="TextBox 89"/>
            <p:cNvSpPr txBox="1"/>
            <p:nvPr/>
          </p:nvSpPr>
          <p:spPr>
            <a:xfrm>
              <a:off x="7473297" y="2111577"/>
              <a:ext cx="588623" cy="369332"/>
            </a:xfrm>
            <a:prstGeom prst="rect">
              <a:avLst/>
            </a:prstGeom>
            <a:noFill/>
          </p:spPr>
          <p:txBody>
            <a:bodyPr wrap="none" rtlCol="0">
              <a:spAutoFit/>
            </a:bodyPr>
            <a:lstStyle/>
            <a:p>
              <a:r>
                <a:rPr lang="en-US" sz="900" dirty="0">
                  <a:latin typeface="Etihad Altis Text"/>
                </a:rPr>
                <a:t>Vendor </a:t>
              </a:r>
            </a:p>
            <a:p>
              <a:r>
                <a:rPr lang="en-US" sz="900" dirty="0">
                  <a:latin typeface="Etihad Altis Text"/>
                </a:rPr>
                <a:t>Rep</a:t>
              </a:r>
            </a:p>
          </p:txBody>
        </p:sp>
      </p:grpSp>
      <p:sp>
        <p:nvSpPr>
          <p:cNvPr id="97" name="Right Arrow 96"/>
          <p:cNvSpPr/>
          <p:nvPr/>
        </p:nvSpPr>
        <p:spPr>
          <a:xfrm>
            <a:off x="4673600" y="2290517"/>
            <a:ext cx="208756" cy="301932"/>
          </a:xfrm>
          <a:prstGeom prst="rightArrow">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6524"/>
            <a:endParaRPr lang="en-US">
              <a:solidFill>
                <a:srgbClr val="B68116"/>
              </a:solidFill>
            </a:endParaRPr>
          </a:p>
        </p:txBody>
      </p:sp>
    </p:spTree>
    <p:extLst>
      <p:ext uri="{BB962C8B-B14F-4D97-AF65-F5344CB8AC3E}">
        <p14:creationId xmlns:p14="http://schemas.microsoft.com/office/powerpoint/2010/main" val="322803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entagon 105">
            <a:extLst>
              <a:ext uri="{FF2B5EF4-FFF2-40B4-BE49-F238E27FC236}">
                <a16:creationId xmlns:a16="http://schemas.microsoft.com/office/drawing/2014/main" id="{5A73AE59-7C72-4E4C-A261-A72E34EEFF1C}"/>
              </a:ext>
            </a:extLst>
          </p:cNvPr>
          <p:cNvSpPr/>
          <p:nvPr/>
        </p:nvSpPr>
        <p:spPr>
          <a:xfrm rot="5400000">
            <a:off x="-104522" y="580503"/>
            <a:ext cx="4673630" cy="4452367"/>
          </a:xfrm>
          <a:prstGeom prst="homePlate">
            <a:avLst>
              <a:gd name="adj" fmla="val 24630"/>
            </a:avLst>
          </a:prstGeom>
          <a:solidFill>
            <a:srgbClr val="FF0000">
              <a:alpha val="25000"/>
            </a:srgbClr>
          </a:solidFill>
          <a:effectLst>
            <a:outerShdw blurRad="50800" dist="38100" dir="2700000" algn="tl" rotWithShape="0">
              <a:prstClr val="black">
                <a:alpha val="40000"/>
              </a:prstClr>
            </a:outerShdw>
          </a:effectLst>
        </p:spPr>
        <p:txBody>
          <a:bodyPr wrap="square" rtlCol="0" anchor="ctr">
            <a:spAutoFit/>
          </a:bodyPr>
          <a:lstStyle/>
          <a:p>
            <a:pPr algn="ctr"/>
            <a:endParaRPr lang="en-US" sz="2800" dirty="0">
              <a:latin typeface="EtihadAltis-Book"/>
              <a:cs typeface="EtihadAltis-Book"/>
            </a:endParaRPr>
          </a:p>
        </p:txBody>
      </p:sp>
      <p:sp>
        <p:nvSpPr>
          <p:cNvPr id="198" name="Pentagon 197">
            <a:extLst>
              <a:ext uri="{FF2B5EF4-FFF2-40B4-BE49-F238E27FC236}">
                <a16:creationId xmlns:a16="http://schemas.microsoft.com/office/drawing/2014/main" id="{AF0420FF-A26F-2A40-98A3-F84F492BFB46}"/>
              </a:ext>
            </a:extLst>
          </p:cNvPr>
          <p:cNvSpPr/>
          <p:nvPr/>
        </p:nvSpPr>
        <p:spPr>
          <a:xfrm rot="16200000">
            <a:off x="4581129" y="580502"/>
            <a:ext cx="4673630" cy="4452367"/>
          </a:xfrm>
          <a:prstGeom prst="homePlate">
            <a:avLst>
              <a:gd name="adj" fmla="val 24630"/>
            </a:avLst>
          </a:prstGeom>
          <a:solidFill>
            <a:srgbClr val="00B050">
              <a:alpha val="25000"/>
            </a:srgbClr>
          </a:solidFill>
          <a:effectLst>
            <a:outerShdw blurRad="50800" dist="38100" dir="2700000" algn="tl" rotWithShape="0">
              <a:prstClr val="black">
                <a:alpha val="40000"/>
              </a:prstClr>
            </a:outerShdw>
          </a:effectLst>
        </p:spPr>
        <p:txBody>
          <a:bodyPr wrap="square" rtlCol="0" anchor="ctr">
            <a:spAutoFit/>
          </a:bodyPr>
          <a:lstStyle/>
          <a:p>
            <a:pPr algn="ctr"/>
            <a:endParaRPr lang="en-US" sz="2800" dirty="0">
              <a:latin typeface="EtihadAltis-Book"/>
              <a:cs typeface="EtihadAltis-Book"/>
            </a:endParaRPr>
          </a:p>
        </p:txBody>
      </p:sp>
      <p:sp>
        <p:nvSpPr>
          <p:cNvPr id="4" name="Title 3"/>
          <p:cNvSpPr>
            <a:spLocks noGrp="1"/>
          </p:cNvSpPr>
          <p:nvPr>
            <p:ph type="title"/>
          </p:nvPr>
        </p:nvSpPr>
        <p:spPr>
          <a:xfrm>
            <a:off x="0" y="1442"/>
            <a:ext cx="6604000" cy="669844"/>
          </a:xfrm>
          <a:ln>
            <a:noFill/>
          </a:ln>
        </p:spPr>
        <p:txBody>
          <a:bodyPr/>
          <a:lstStyle/>
          <a:p>
            <a:r>
              <a:rPr lang="en-US" dirty="0"/>
              <a:t>Smart Contracts</a:t>
            </a:r>
          </a:p>
        </p:txBody>
      </p:sp>
      <p:grpSp>
        <p:nvGrpSpPr>
          <p:cNvPr id="13" name="Group 12"/>
          <p:cNvGrpSpPr>
            <a:grpSpLocks noChangeAspect="1"/>
          </p:cNvGrpSpPr>
          <p:nvPr/>
        </p:nvGrpSpPr>
        <p:grpSpPr>
          <a:xfrm>
            <a:off x="6984315" y="106496"/>
            <a:ext cx="2037511" cy="466928"/>
            <a:chOff x="5758704" y="286123"/>
            <a:chExt cx="3194447" cy="732053"/>
          </a:xfrm>
        </p:grpSpPr>
        <p:pic>
          <p:nvPicPr>
            <p:cNvPr id="14" name="Picture 13" descr="EtihadAirways AbuDhabi MasterLogo Eng-01.pn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758704" y="286123"/>
              <a:ext cx="1405839" cy="732053"/>
            </a:xfrm>
            <a:prstGeom prst="rect">
              <a:avLst/>
            </a:prstGeom>
          </p:spPr>
        </p:pic>
        <p:pic>
          <p:nvPicPr>
            <p:cNvPr id="15" name="Picture 1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90324" y="392431"/>
              <a:ext cx="1362827" cy="524710"/>
            </a:xfrm>
            <a:prstGeom prst="rect">
              <a:avLst/>
            </a:prstGeom>
          </p:spPr>
        </p:pic>
        <p:cxnSp>
          <p:nvCxnSpPr>
            <p:cNvPr id="16" name="Straight Connector 15"/>
            <p:cNvCxnSpPr/>
            <p:nvPr/>
          </p:nvCxnSpPr>
          <p:spPr>
            <a:xfrm>
              <a:off x="7361977" y="324586"/>
              <a:ext cx="0" cy="660400"/>
            </a:xfrm>
            <a:prstGeom prst="line">
              <a:avLst/>
            </a:prstGeom>
            <a:ln w="3175" cmpd="sng">
              <a:solidFill>
                <a:srgbClr val="666666"/>
              </a:solidFill>
            </a:ln>
            <a:effectLst/>
          </p:spPr>
          <p:style>
            <a:lnRef idx="2">
              <a:schemeClr val="accent1"/>
            </a:lnRef>
            <a:fillRef idx="0">
              <a:schemeClr val="accent1"/>
            </a:fillRef>
            <a:effectRef idx="1">
              <a:schemeClr val="accent1"/>
            </a:effectRef>
            <a:fontRef idx="minor">
              <a:schemeClr val="tx1"/>
            </a:fontRef>
          </p:style>
        </p:cxnSp>
      </p:grpSp>
      <p:cxnSp>
        <p:nvCxnSpPr>
          <p:cNvPr id="56" name="Straight Arrow Connector 55"/>
          <p:cNvCxnSpPr>
            <a:cxnSpLocks/>
            <a:stCxn id="78" idx="0"/>
          </p:cNvCxnSpPr>
          <p:nvPr/>
        </p:nvCxnSpPr>
        <p:spPr>
          <a:xfrm flipV="1">
            <a:off x="1158250" y="1054923"/>
            <a:ext cx="813269" cy="1273396"/>
          </a:xfrm>
          <a:prstGeom prst="straightConnector1">
            <a:avLst/>
          </a:prstGeom>
          <a:ln>
            <a:headEnd type="triangle" w="sm" len="lg"/>
            <a:tailEnd type="triangle" w="sm" len="lg"/>
          </a:ln>
        </p:spPr>
        <p:style>
          <a:lnRef idx="1">
            <a:schemeClr val="accent4"/>
          </a:lnRef>
          <a:fillRef idx="0">
            <a:schemeClr val="accent4"/>
          </a:fillRef>
          <a:effectRef idx="0">
            <a:schemeClr val="accent4"/>
          </a:effectRef>
          <a:fontRef idx="minor">
            <a:schemeClr val="tx1"/>
          </a:fontRef>
        </p:style>
      </p:cxnSp>
      <p:pic>
        <p:nvPicPr>
          <p:cNvPr id="79" name="Picture 7" descr="Image result for email with attachm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V="1">
            <a:off x="1297263" y="1601003"/>
            <a:ext cx="355508" cy="355508"/>
          </a:xfrm>
          <a:prstGeom prst="rect">
            <a:avLst/>
          </a:prstGeom>
          <a:solidFill>
            <a:schemeClr val="tx2"/>
          </a:solidFill>
        </p:spPr>
      </p:pic>
      <p:sp>
        <p:nvSpPr>
          <p:cNvPr id="97" name="Right Arrow 96"/>
          <p:cNvSpPr/>
          <p:nvPr/>
        </p:nvSpPr>
        <p:spPr>
          <a:xfrm>
            <a:off x="4506309" y="2524825"/>
            <a:ext cx="208756" cy="301932"/>
          </a:xfrm>
          <a:prstGeom prst="rightArrow">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6524"/>
            <a:endParaRPr lang="en-US">
              <a:solidFill>
                <a:srgbClr val="B68116"/>
              </a:solidFill>
            </a:endParaRPr>
          </a:p>
        </p:txBody>
      </p:sp>
      <p:pic>
        <p:nvPicPr>
          <p:cNvPr id="69" name="Picture 2" descr="Related image">
            <a:extLst>
              <a:ext uri="{FF2B5EF4-FFF2-40B4-BE49-F238E27FC236}">
                <a16:creationId xmlns:a16="http://schemas.microsoft.com/office/drawing/2014/main" id="{28E8536C-8B02-9942-965B-E2071693D8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5837" y="817019"/>
            <a:ext cx="312103" cy="388108"/>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a:extLst>
              <a:ext uri="{FF2B5EF4-FFF2-40B4-BE49-F238E27FC236}">
                <a16:creationId xmlns:a16="http://schemas.microsoft.com/office/drawing/2014/main" id="{5FEE48BB-3157-E745-B748-5A7ED6CF8647}"/>
              </a:ext>
            </a:extLst>
          </p:cNvPr>
          <p:cNvSpPr txBox="1"/>
          <p:nvPr/>
        </p:nvSpPr>
        <p:spPr>
          <a:xfrm>
            <a:off x="786500" y="1212361"/>
            <a:ext cx="582176" cy="138499"/>
          </a:xfrm>
          <a:prstGeom prst="rect">
            <a:avLst/>
          </a:prstGeom>
          <a:noFill/>
        </p:spPr>
        <p:txBody>
          <a:bodyPr wrap="square" lIns="0" tIns="0" rIns="0" bIns="0" rtlCol="0">
            <a:spAutoFit/>
          </a:bodyPr>
          <a:lstStyle/>
          <a:p>
            <a:r>
              <a:rPr lang="en-US" sz="900" dirty="0">
                <a:latin typeface="Etihad Altis Text"/>
              </a:rPr>
              <a:t>Etihad Legal</a:t>
            </a:r>
          </a:p>
        </p:txBody>
      </p:sp>
      <p:pic>
        <p:nvPicPr>
          <p:cNvPr id="71" name="Picture 2" descr="Related image">
            <a:extLst>
              <a:ext uri="{FF2B5EF4-FFF2-40B4-BE49-F238E27FC236}">
                <a16:creationId xmlns:a16="http://schemas.microsoft.com/office/drawing/2014/main" id="{36049FD5-9C04-7A4B-91E1-51910AD753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1519" y="566634"/>
            <a:ext cx="312103" cy="388108"/>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a:extLst>
              <a:ext uri="{FF2B5EF4-FFF2-40B4-BE49-F238E27FC236}">
                <a16:creationId xmlns:a16="http://schemas.microsoft.com/office/drawing/2014/main" id="{D5FF7A99-C757-AB45-A9C4-BA9E45F8DBE2}"/>
              </a:ext>
            </a:extLst>
          </p:cNvPr>
          <p:cNvSpPr txBox="1"/>
          <p:nvPr/>
        </p:nvSpPr>
        <p:spPr>
          <a:xfrm>
            <a:off x="1764180" y="947192"/>
            <a:ext cx="771972" cy="138499"/>
          </a:xfrm>
          <a:prstGeom prst="rect">
            <a:avLst/>
          </a:prstGeom>
          <a:noFill/>
        </p:spPr>
        <p:txBody>
          <a:bodyPr wrap="square" lIns="0" tIns="0" rIns="0" bIns="0" rtlCol="0">
            <a:spAutoFit/>
          </a:bodyPr>
          <a:lstStyle/>
          <a:p>
            <a:r>
              <a:rPr lang="en-US" sz="900" dirty="0">
                <a:latin typeface="Etihad Altis Text"/>
              </a:rPr>
              <a:t>Etihad Contracts</a:t>
            </a:r>
          </a:p>
        </p:txBody>
      </p:sp>
      <p:pic>
        <p:nvPicPr>
          <p:cNvPr id="74" name="Picture 2" descr="Related image">
            <a:extLst>
              <a:ext uri="{FF2B5EF4-FFF2-40B4-BE49-F238E27FC236}">
                <a16:creationId xmlns:a16="http://schemas.microsoft.com/office/drawing/2014/main" id="{6A9C9255-2D71-114D-B4E1-849E5AA628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2044" y="860949"/>
            <a:ext cx="312103" cy="388108"/>
          </a:xfrm>
          <a:prstGeom prst="rect">
            <a:avLst/>
          </a:prstGeom>
          <a:noFill/>
          <a:extLst>
            <a:ext uri="{909E8E84-426E-40DD-AFC4-6F175D3DCCD1}">
              <a14:hiddenFill xmlns:a14="http://schemas.microsoft.com/office/drawing/2010/main">
                <a:solidFill>
                  <a:srgbClr val="FFFFFF"/>
                </a:solidFill>
              </a14:hiddenFill>
            </a:ext>
          </a:extLst>
        </p:spPr>
      </p:pic>
      <p:sp>
        <p:nvSpPr>
          <p:cNvPr id="75" name="TextBox 74">
            <a:extLst>
              <a:ext uri="{FF2B5EF4-FFF2-40B4-BE49-F238E27FC236}">
                <a16:creationId xmlns:a16="http://schemas.microsoft.com/office/drawing/2014/main" id="{E6F63A6B-B757-B948-A8B4-A4DDE46CA9EA}"/>
              </a:ext>
            </a:extLst>
          </p:cNvPr>
          <p:cNvSpPr txBox="1"/>
          <p:nvPr/>
        </p:nvSpPr>
        <p:spPr>
          <a:xfrm>
            <a:off x="2979569" y="1249057"/>
            <a:ext cx="695195" cy="138499"/>
          </a:xfrm>
          <a:prstGeom prst="rect">
            <a:avLst/>
          </a:prstGeom>
          <a:noFill/>
        </p:spPr>
        <p:txBody>
          <a:bodyPr wrap="square" lIns="0" tIns="0" rIns="0" bIns="0" rtlCol="0">
            <a:spAutoFit/>
          </a:bodyPr>
          <a:lstStyle/>
          <a:p>
            <a:r>
              <a:rPr lang="en-US" sz="900" dirty="0">
                <a:latin typeface="Etihad Altis Text"/>
              </a:rPr>
              <a:t>Etihad Finance</a:t>
            </a:r>
          </a:p>
        </p:txBody>
      </p:sp>
      <p:pic>
        <p:nvPicPr>
          <p:cNvPr id="76" name="Picture 2" descr="Related image">
            <a:extLst>
              <a:ext uri="{FF2B5EF4-FFF2-40B4-BE49-F238E27FC236}">
                <a16:creationId xmlns:a16="http://schemas.microsoft.com/office/drawing/2014/main" id="{F4E8DDC8-C3B5-834A-A76B-2E24E27F78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190" y="1575727"/>
            <a:ext cx="312103" cy="388108"/>
          </a:xfrm>
          <a:prstGeom prst="rect">
            <a:avLst/>
          </a:prstGeom>
          <a:noFill/>
          <a:extLst>
            <a:ext uri="{909E8E84-426E-40DD-AFC4-6F175D3DCCD1}">
              <a14:hiddenFill xmlns:a14="http://schemas.microsoft.com/office/drawing/2010/main">
                <a:solidFill>
                  <a:srgbClr val="FFFFFF"/>
                </a:solidFill>
              </a14:hiddenFill>
            </a:ext>
          </a:extLst>
        </p:spPr>
      </p:pic>
      <p:sp>
        <p:nvSpPr>
          <p:cNvPr id="77" name="TextBox 76">
            <a:extLst>
              <a:ext uri="{FF2B5EF4-FFF2-40B4-BE49-F238E27FC236}">
                <a16:creationId xmlns:a16="http://schemas.microsoft.com/office/drawing/2014/main" id="{D79947A4-AD66-1D43-8C11-8BEA705BC6C1}"/>
              </a:ext>
            </a:extLst>
          </p:cNvPr>
          <p:cNvSpPr txBox="1"/>
          <p:nvPr/>
        </p:nvSpPr>
        <p:spPr>
          <a:xfrm>
            <a:off x="167102" y="1963835"/>
            <a:ext cx="849360" cy="138499"/>
          </a:xfrm>
          <a:prstGeom prst="rect">
            <a:avLst/>
          </a:prstGeom>
          <a:noFill/>
        </p:spPr>
        <p:txBody>
          <a:bodyPr wrap="square" lIns="0" tIns="0" rIns="0" bIns="0" rtlCol="0">
            <a:spAutoFit/>
          </a:bodyPr>
          <a:lstStyle/>
          <a:p>
            <a:r>
              <a:rPr lang="en-US" sz="900" dirty="0">
                <a:latin typeface="Etihad Altis Text"/>
              </a:rPr>
              <a:t>Regulatory Bodies</a:t>
            </a:r>
          </a:p>
        </p:txBody>
      </p:sp>
      <p:pic>
        <p:nvPicPr>
          <p:cNvPr id="78" name="Picture 2" descr="Related image">
            <a:extLst>
              <a:ext uri="{FF2B5EF4-FFF2-40B4-BE49-F238E27FC236}">
                <a16:creationId xmlns:a16="http://schemas.microsoft.com/office/drawing/2014/main" id="{DFB6DB0F-8C97-DB4F-AAAE-0FDE82FE54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2198" y="2328319"/>
            <a:ext cx="312103" cy="388108"/>
          </a:xfrm>
          <a:prstGeom prst="rect">
            <a:avLst/>
          </a:prstGeom>
          <a:noFill/>
          <a:extLst>
            <a:ext uri="{909E8E84-426E-40DD-AFC4-6F175D3DCCD1}">
              <a14:hiddenFill xmlns:a14="http://schemas.microsoft.com/office/drawing/2010/main">
                <a:solidFill>
                  <a:srgbClr val="FFFFFF"/>
                </a:solidFill>
              </a14:hiddenFill>
            </a:ext>
          </a:extLst>
        </p:spPr>
      </p:pic>
      <p:sp>
        <p:nvSpPr>
          <p:cNvPr id="80" name="TextBox 79">
            <a:extLst>
              <a:ext uri="{FF2B5EF4-FFF2-40B4-BE49-F238E27FC236}">
                <a16:creationId xmlns:a16="http://schemas.microsoft.com/office/drawing/2014/main" id="{0EB59388-1B72-1C4D-A4D4-C0F487EA1B64}"/>
              </a:ext>
            </a:extLst>
          </p:cNvPr>
          <p:cNvSpPr txBox="1"/>
          <p:nvPr/>
        </p:nvSpPr>
        <p:spPr>
          <a:xfrm>
            <a:off x="855826" y="2716427"/>
            <a:ext cx="755933" cy="138499"/>
          </a:xfrm>
          <a:prstGeom prst="rect">
            <a:avLst/>
          </a:prstGeom>
          <a:noFill/>
        </p:spPr>
        <p:txBody>
          <a:bodyPr wrap="square" lIns="0" tIns="0" rIns="0" bIns="0" rtlCol="0">
            <a:spAutoFit/>
          </a:bodyPr>
          <a:lstStyle/>
          <a:p>
            <a:r>
              <a:rPr lang="en-US" sz="900" dirty="0">
                <a:latin typeface="Etihad Altis Text"/>
              </a:rPr>
              <a:t>OEM Agencies</a:t>
            </a:r>
          </a:p>
        </p:txBody>
      </p:sp>
      <p:pic>
        <p:nvPicPr>
          <p:cNvPr id="81" name="Picture 2" descr="Related image">
            <a:extLst>
              <a:ext uri="{FF2B5EF4-FFF2-40B4-BE49-F238E27FC236}">
                <a16:creationId xmlns:a16="http://schemas.microsoft.com/office/drawing/2014/main" id="{78F86BCF-A172-CB4B-961E-F1A5C689A2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0819" y="2567343"/>
            <a:ext cx="312103" cy="388108"/>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a:extLst>
              <a:ext uri="{FF2B5EF4-FFF2-40B4-BE49-F238E27FC236}">
                <a16:creationId xmlns:a16="http://schemas.microsoft.com/office/drawing/2014/main" id="{6E64CAD8-0C89-D744-BCA7-A13FE249C269}"/>
              </a:ext>
            </a:extLst>
          </p:cNvPr>
          <p:cNvSpPr txBox="1"/>
          <p:nvPr/>
        </p:nvSpPr>
        <p:spPr>
          <a:xfrm>
            <a:off x="2027409" y="2955191"/>
            <a:ext cx="390032" cy="138499"/>
          </a:xfrm>
          <a:prstGeom prst="rect">
            <a:avLst/>
          </a:prstGeom>
          <a:noFill/>
        </p:spPr>
        <p:txBody>
          <a:bodyPr wrap="square" lIns="0" tIns="0" rIns="0" bIns="0" rtlCol="0">
            <a:spAutoFit/>
          </a:bodyPr>
          <a:lstStyle/>
          <a:p>
            <a:r>
              <a:rPr lang="en-US" sz="900" dirty="0">
                <a:latin typeface="Etihad Altis Text"/>
              </a:rPr>
              <a:t>Vendors</a:t>
            </a:r>
          </a:p>
        </p:txBody>
      </p:sp>
      <p:pic>
        <p:nvPicPr>
          <p:cNvPr id="84" name="Picture 2" descr="Related image">
            <a:extLst>
              <a:ext uri="{FF2B5EF4-FFF2-40B4-BE49-F238E27FC236}">
                <a16:creationId xmlns:a16="http://schemas.microsoft.com/office/drawing/2014/main" id="{AA24425E-1F6F-394C-BD6F-9EA9394F0C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5983" y="2275123"/>
            <a:ext cx="312103" cy="388108"/>
          </a:xfrm>
          <a:prstGeom prst="rect">
            <a:avLst/>
          </a:prstGeom>
          <a:noFill/>
          <a:extLst>
            <a:ext uri="{909E8E84-426E-40DD-AFC4-6F175D3DCCD1}">
              <a14:hiddenFill xmlns:a14="http://schemas.microsoft.com/office/drawing/2010/main">
                <a:solidFill>
                  <a:srgbClr val="FFFFFF"/>
                </a:solidFill>
              </a14:hiddenFill>
            </a:ext>
          </a:extLst>
        </p:spPr>
      </p:pic>
      <p:sp>
        <p:nvSpPr>
          <p:cNvPr id="91" name="TextBox 90">
            <a:extLst>
              <a:ext uri="{FF2B5EF4-FFF2-40B4-BE49-F238E27FC236}">
                <a16:creationId xmlns:a16="http://schemas.microsoft.com/office/drawing/2014/main" id="{05389639-E02D-2742-ABE8-54D4080E02FB}"/>
              </a:ext>
            </a:extLst>
          </p:cNvPr>
          <p:cNvSpPr txBox="1"/>
          <p:nvPr/>
        </p:nvSpPr>
        <p:spPr>
          <a:xfrm>
            <a:off x="2842209" y="2663231"/>
            <a:ext cx="879653" cy="138499"/>
          </a:xfrm>
          <a:prstGeom prst="rect">
            <a:avLst/>
          </a:prstGeom>
          <a:noFill/>
        </p:spPr>
        <p:txBody>
          <a:bodyPr wrap="square" lIns="0" tIns="0" rIns="0" bIns="0" rtlCol="0">
            <a:spAutoFit/>
          </a:bodyPr>
          <a:lstStyle/>
          <a:p>
            <a:r>
              <a:rPr lang="en-US" sz="900" dirty="0">
                <a:latin typeface="Etihad Altis Text"/>
              </a:rPr>
              <a:t>Sales &amp; Marketing</a:t>
            </a:r>
          </a:p>
        </p:txBody>
      </p:sp>
      <p:pic>
        <p:nvPicPr>
          <p:cNvPr id="92" name="Picture 2" descr="Related image">
            <a:extLst>
              <a:ext uri="{FF2B5EF4-FFF2-40B4-BE49-F238E27FC236}">
                <a16:creationId xmlns:a16="http://schemas.microsoft.com/office/drawing/2014/main" id="{C65378C2-9224-E849-9B70-7CFAEBFE87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1268" y="1535437"/>
            <a:ext cx="312103" cy="388108"/>
          </a:xfrm>
          <a:prstGeom prst="rect">
            <a:avLst/>
          </a:prstGeom>
          <a:noFill/>
          <a:extLst>
            <a:ext uri="{909E8E84-426E-40DD-AFC4-6F175D3DCCD1}">
              <a14:hiddenFill xmlns:a14="http://schemas.microsoft.com/office/drawing/2010/main">
                <a:solidFill>
                  <a:srgbClr val="FFFFFF"/>
                </a:solidFill>
              </a14:hiddenFill>
            </a:ext>
          </a:extLst>
        </p:spPr>
      </p:pic>
      <p:sp>
        <p:nvSpPr>
          <p:cNvPr id="93" name="TextBox 92">
            <a:extLst>
              <a:ext uri="{FF2B5EF4-FFF2-40B4-BE49-F238E27FC236}">
                <a16:creationId xmlns:a16="http://schemas.microsoft.com/office/drawing/2014/main" id="{5079FB0F-551D-9441-A358-72273AFF8153}"/>
              </a:ext>
            </a:extLst>
          </p:cNvPr>
          <p:cNvSpPr txBox="1"/>
          <p:nvPr/>
        </p:nvSpPr>
        <p:spPr>
          <a:xfrm>
            <a:off x="3532587" y="1914043"/>
            <a:ext cx="769657" cy="138499"/>
          </a:xfrm>
          <a:prstGeom prst="rect">
            <a:avLst/>
          </a:prstGeom>
          <a:noFill/>
        </p:spPr>
        <p:txBody>
          <a:bodyPr wrap="square" lIns="0" tIns="0" rIns="0" bIns="0" rtlCol="0">
            <a:spAutoFit/>
          </a:bodyPr>
          <a:lstStyle/>
          <a:p>
            <a:r>
              <a:rPr lang="en-US" sz="900" dirty="0">
                <a:latin typeface="Etihad Altis Text"/>
              </a:rPr>
              <a:t>Audit (</a:t>
            </a:r>
            <a:r>
              <a:rPr lang="en-US" sz="900" dirty="0" err="1">
                <a:latin typeface="Etihad Altis Text"/>
              </a:rPr>
              <a:t>Int</a:t>
            </a:r>
            <a:r>
              <a:rPr lang="en-US" sz="900" dirty="0">
                <a:latin typeface="Etihad Altis Text"/>
              </a:rPr>
              <a:t> &amp; Ext)</a:t>
            </a:r>
          </a:p>
        </p:txBody>
      </p:sp>
      <p:cxnSp>
        <p:nvCxnSpPr>
          <p:cNvPr id="94" name="Straight Arrow Connector 93">
            <a:extLst>
              <a:ext uri="{FF2B5EF4-FFF2-40B4-BE49-F238E27FC236}">
                <a16:creationId xmlns:a16="http://schemas.microsoft.com/office/drawing/2014/main" id="{AA0EED2C-3324-2F4A-ACC2-6F9386D0EF0C}"/>
              </a:ext>
            </a:extLst>
          </p:cNvPr>
          <p:cNvCxnSpPr>
            <a:cxnSpLocks/>
            <a:stCxn id="81" idx="0"/>
            <a:endCxn id="72" idx="2"/>
          </p:cNvCxnSpPr>
          <p:nvPr/>
        </p:nvCxnSpPr>
        <p:spPr>
          <a:xfrm flipH="1" flipV="1">
            <a:off x="2150166" y="1085691"/>
            <a:ext cx="56705" cy="1481652"/>
          </a:xfrm>
          <a:prstGeom prst="straightConnector1">
            <a:avLst/>
          </a:prstGeom>
          <a:ln>
            <a:headEnd type="triangle" w="sm" len="lg"/>
            <a:tailEnd type="triangle" w="sm" len="lg"/>
          </a:ln>
        </p:spPr>
        <p:style>
          <a:lnRef idx="1">
            <a:schemeClr val="accent4"/>
          </a:lnRef>
          <a:fillRef idx="0">
            <a:schemeClr val="accent4"/>
          </a:fillRef>
          <a:effectRef idx="0">
            <a:schemeClr val="accent4"/>
          </a:effectRef>
          <a:fontRef idx="minor">
            <a:schemeClr val="tx1"/>
          </a:fontRef>
        </p:style>
      </p:cxnSp>
      <p:cxnSp>
        <p:nvCxnSpPr>
          <p:cNvPr id="95" name="Straight Arrow Connector 94">
            <a:extLst>
              <a:ext uri="{FF2B5EF4-FFF2-40B4-BE49-F238E27FC236}">
                <a16:creationId xmlns:a16="http://schemas.microsoft.com/office/drawing/2014/main" id="{5770B9A9-86CB-E14F-B4FC-C73156B2BC0C}"/>
              </a:ext>
            </a:extLst>
          </p:cNvPr>
          <p:cNvCxnSpPr>
            <a:cxnSpLocks/>
            <a:stCxn id="76" idx="3"/>
            <a:endCxn id="70" idx="2"/>
          </p:cNvCxnSpPr>
          <p:nvPr/>
        </p:nvCxnSpPr>
        <p:spPr>
          <a:xfrm flipV="1">
            <a:off x="770293" y="1350860"/>
            <a:ext cx="307295" cy="418921"/>
          </a:xfrm>
          <a:prstGeom prst="straightConnector1">
            <a:avLst/>
          </a:prstGeom>
          <a:ln>
            <a:headEnd type="triangle" w="sm" len="lg"/>
            <a:tailEnd type="triangle" w="sm" len="lg"/>
          </a:ln>
        </p:spPr>
        <p:style>
          <a:lnRef idx="1">
            <a:schemeClr val="accent4"/>
          </a:lnRef>
          <a:fillRef idx="0">
            <a:schemeClr val="accent4"/>
          </a:fillRef>
          <a:effectRef idx="0">
            <a:schemeClr val="accent4"/>
          </a:effectRef>
          <a:fontRef idx="minor">
            <a:schemeClr val="tx1"/>
          </a:fontRef>
        </p:style>
      </p:cxnSp>
      <p:cxnSp>
        <p:nvCxnSpPr>
          <p:cNvPr id="96" name="Straight Arrow Connector 95">
            <a:extLst>
              <a:ext uri="{FF2B5EF4-FFF2-40B4-BE49-F238E27FC236}">
                <a16:creationId xmlns:a16="http://schemas.microsoft.com/office/drawing/2014/main" id="{32E814A0-E7DB-5247-874B-EF4CDF38FC33}"/>
              </a:ext>
            </a:extLst>
          </p:cNvPr>
          <p:cNvCxnSpPr>
            <a:cxnSpLocks/>
            <a:endCxn id="75" idx="1"/>
          </p:cNvCxnSpPr>
          <p:nvPr/>
        </p:nvCxnSpPr>
        <p:spPr>
          <a:xfrm flipV="1">
            <a:off x="1310650" y="1318307"/>
            <a:ext cx="1668919" cy="1162414"/>
          </a:xfrm>
          <a:prstGeom prst="straightConnector1">
            <a:avLst/>
          </a:prstGeom>
          <a:ln>
            <a:headEnd type="triangle" w="sm" len="lg"/>
            <a:tailEnd type="triangle" w="sm" len="lg"/>
          </a:ln>
        </p:spPr>
        <p:style>
          <a:lnRef idx="1">
            <a:schemeClr val="accent4"/>
          </a:lnRef>
          <a:fillRef idx="0">
            <a:schemeClr val="accent4"/>
          </a:fillRef>
          <a:effectRef idx="0">
            <a:schemeClr val="accent4"/>
          </a:effectRef>
          <a:fontRef idx="minor">
            <a:schemeClr val="tx1"/>
          </a:fontRef>
        </p:style>
      </p:cxnSp>
      <p:cxnSp>
        <p:nvCxnSpPr>
          <p:cNvPr id="99" name="Straight Arrow Connector 98">
            <a:extLst>
              <a:ext uri="{FF2B5EF4-FFF2-40B4-BE49-F238E27FC236}">
                <a16:creationId xmlns:a16="http://schemas.microsoft.com/office/drawing/2014/main" id="{E9B5FCBE-33D8-EF4E-817C-CF8B54F2092C}"/>
              </a:ext>
            </a:extLst>
          </p:cNvPr>
          <p:cNvCxnSpPr>
            <a:cxnSpLocks/>
            <a:stCxn id="93" idx="1"/>
            <a:endCxn id="72" idx="2"/>
          </p:cNvCxnSpPr>
          <p:nvPr/>
        </p:nvCxnSpPr>
        <p:spPr>
          <a:xfrm flipH="1" flipV="1">
            <a:off x="2150166" y="1085691"/>
            <a:ext cx="1382421" cy="897602"/>
          </a:xfrm>
          <a:prstGeom prst="straightConnector1">
            <a:avLst/>
          </a:prstGeom>
          <a:ln>
            <a:headEnd type="triangle" w="sm" len="lg"/>
            <a:tailEnd type="triangle" w="sm" len="lg"/>
          </a:ln>
        </p:spPr>
        <p:style>
          <a:lnRef idx="1">
            <a:schemeClr val="accent4"/>
          </a:lnRef>
          <a:fillRef idx="0">
            <a:schemeClr val="accent4"/>
          </a:fillRef>
          <a:effectRef idx="0">
            <a:schemeClr val="accent4"/>
          </a:effectRef>
          <a:fontRef idx="minor">
            <a:schemeClr val="tx1"/>
          </a:fontRef>
        </p:style>
      </p:cxnSp>
      <p:cxnSp>
        <p:nvCxnSpPr>
          <p:cNvPr id="102" name="Straight Arrow Connector 101">
            <a:extLst>
              <a:ext uri="{FF2B5EF4-FFF2-40B4-BE49-F238E27FC236}">
                <a16:creationId xmlns:a16="http://schemas.microsoft.com/office/drawing/2014/main" id="{B26544E9-6DC3-D346-AECD-86E2678A2914}"/>
              </a:ext>
            </a:extLst>
          </p:cNvPr>
          <p:cNvCxnSpPr>
            <a:cxnSpLocks/>
            <a:stCxn id="84" idx="1"/>
            <a:endCxn id="72" idx="2"/>
          </p:cNvCxnSpPr>
          <p:nvPr/>
        </p:nvCxnSpPr>
        <p:spPr>
          <a:xfrm flipH="1" flipV="1">
            <a:off x="2150166" y="1085691"/>
            <a:ext cx="975817" cy="1383486"/>
          </a:xfrm>
          <a:prstGeom prst="straightConnector1">
            <a:avLst/>
          </a:prstGeom>
          <a:ln>
            <a:headEnd type="triangle" w="sm" len="lg"/>
            <a:tailEnd type="triangle" w="sm" len="lg"/>
          </a:ln>
        </p:spPr>
        <p:style>
          <a:lnRef idx="1">
            <a:schemeClr val="accent4"/>
          </a:lnRef>
          <a:fillRef idx="0">
            <a:schemeClr val="accent4"/>
          </a:fillRef>
          <a:effectRef idx="0">
            <a:schemeClr val="accent4"/>
          </a:effectRef>
          <a:fontRef idx="minor">
            <a:schemeClr val="tx1"/>
          </a:fontRef>
        </p:style>
      </p:cxnSp>
      <p:cxnSp>
        <p:nvCxnSpPr>
          <p:cNvPr id="105" name="Straight Arrow Connector 104">
            <a:extLst>
              <a:ext uri="{FF2B5EF4-FFF2-40B4-BE49-F238E27FC236}">
                <a16:creationId xmlns:a16="http://schemas.microsoft.com/office/drawing/2014/main" id="{DD93296B-F99B-AE47-BEF0-4AF89B28CC01}"/>
              </a:ext>
            </a:extLst>
          </p:cNvPr>
          <p:cNvCxnSpPr>
            <a:cxnSpLocks/>
            <a:stCxn id="70" idx="3"/>
            <a:endCxn id="75" idx="1"/>
          </p:cNvCxnSpPr>
          <p:nvPr/>
        </p:nvCxnSpPr>
        <p:spPr>
          <a:xfrm>
            <a:off x="1368676" y="1281611"/>
            <a:ext cx="1610893" cy="36696"/>
          </a:xfrm>
          <a:prstGeom prst="straightConnector1">
            <a:avLst/>
          </a:prstGeom>
          <a:ln>
            <a:headEnd type="triangle" w="sm" len="lg"/>
            <a:tailEnd type="triangle" w="sm" len="lg"/>
          </a:ln>
        </p:spPr>
        <p:style>
          <a:lnRef idx="1">
            <a:schemeClr val="accent4"/>
          </a:lnRef>
          <a:fillRef idx="0">
            <a:schemeClr val="accent4"/>
          </a:fillRef>
          <a:effectRef idx="0">
            <a:schemeClr val="accent4"/>
          </a:effectRef>
          <a:fontRef idx="minor">
            <a:schemeClr val="tx1"/>
          </a:fontRef>
        </p:style>
      </p:cxnSp>
      <p:cxnSp>
        <p:nvCxnSpPr>
          <p:cNvPr id="108" name="Straight Arrow Connector 107">
            <a:extLst>
              <a:ext uri="{FF2B5EF4-FFF2-40B4-BE49-F238E27FC236}">
                <a16:creationId xmlns:a16="http://schemas.microsoft.com/office/drawing/2014/main" id="{05EF388F-2876-4548-8D5F-ECC6289AF57D}"/>
              </a:ext>
            </a:extLst>
          </p:cNvPr>
          <p:cNvCxnSpPr>
            <a:cxnSpLocks/>
            <a:stCxn id="81" idx="0"/>
            <a:endCxn id="75" idx="2"/>
          </p:cNvCxnSpPr>
          <p:nvPr/>
        </p:nvCxnSpPr>
        <p:spPr>
          <a:xfrm flipV="1">
            <a:off x="2206871" y="1387556"/>
            <a:ext cx="1120296" cy="1179787"/>
          </a:xfrm>
          <a:prstGeom prst="straightConnector1">
            <a:avLst/>
          </a:prstGeom>
          <a:ln>
            <a:headEnd type="triangle" w="sm" len="lg"/>
            <a:tailEnd type="triangle" w="sm" len="lg"/>
          </a:ln>
        </p:spPr>
        <p:style>
          <a:lnRef idx="1">
            <a:schemeClr val="accent4"/>
          </a:lnRef>
          <a:fillRef idx="0">
            <a:schemeClr val="accent4"/>
          </a:fillRef>
          <a:effectRef idx="0">
            <a:schemeClr val="accent4"/>
          </a:effectRef>
          <a:fontRef idx="minor">
            <a:schemeClr val="tx1"/>
          </a:fontRef>
        </p:style>
      </p:cxnSp>
      <p:cxnSp>
        <p:nvCxnSpPr>
          <p:cNvPr id="111" name="Straight Arrow Connector 110">
            <a:extLst>
              <a:ext uri="{FF2B5EF4-FFF2-40B4-BE49-F238E27FC236}">
                <a16:creationId xmlns:a16="http://schemas.microsoft.com/office/drawing/2014/main" id="{3916B744-8737-214C-9ED3-5D7F8B635C76}"/>
              </a:ext>
            </a:extLst>
          </p:cNvPr>
          <p:cNvCxnSpPr>
            <a:cxnSpLocks/>
            <a:stCxn id="78" idx="0"/>
            <a:endCxn id="76" idx="3"/>
          </p:cNvCxnSpPr>
          <p:nvPr/>
        </p:nvCxnSpPr>
        <p:spPr>
          <a:xfrm flipH="1" flipV="1">
            <a:off x="770293" y="1769781"/>
            <a:ext cx="387957" cy="558538"/>
          </a:xfrm>
          <a:prstGeom prst="straightConnector1">
            <a:avLst/>
          </a:prstGeom>
          <a:ln>
            <a:headEnd type="triangle" w="sm" len="lg"/>
            <a:tailEnd type="triangle" w="sm" len="lg"/>
          </a:ln>
        </p:spPr>
        <p:style>
          <a:lnRef idx="1">
            <a:schemeClr val="accent4"/>
          </a:lnRef>
          <a:fillRef idx="0">
            <a:schemeClr val="accent4"/>
          </a:fillRef>
          <a:effectRef idx="0">
            <a:schemeClr val="accent4"/>
          </a:effectRef>
          <a:fontRef idx="minor">
            <a:schemeClr val="tx1"/>
          </a:fontRef>
        </p:style>
      </p:cxnSp>
      <p:pic>
        <p:nvPicPr>
          <p:cNvPr id="11" name="Picture 10">
            <a:extLst>
              <a:ext uri="{FF2B5EF4-FFF2-40B4-BE49-F238E27FC236}">
                <a16:creationId xmlns:a16="http://schemas.microsoft.com/office/drawing/2014/main" id="{3F3A06AE-D296-D74E-949A-EBEA3AFC02DA}"/>
              </a:ext>
            </a:extLst>
          </p:cNvPr>
          <p:cNvPicPr>
            <a:picLocks noChangeAspect="1"/>
          </p:cNvPicPr>
          <p:nvPr/>
        </p:nvPicPr>
        <p:blipFill>
          <a:blip r:embed="rId7"/>
          <a:stretch>
            <a:fillRect/>
          </a:stretch>
        </p:blipFill>
        <p:spPr>
          <a:xfrm>
            <a:off x="1853955" y="1552542"/>
            <a:ext cx="705830" cy="573487"/>
          </a:xfrm>
          <a:prstGeom prst="rect">
            <a:avLst/>
          </a:prstGeom>
        </p:spPr>
      </p:pic>
      <p:cxnSp>
        <p:nvCxnSpPr>
          <p:cNvPr id="114" name="Straight Arrow Connector 113">
            <a:extLst>
              <a:ext uri="{FF2B5EF4-FFF2-40B4-BE49-F238E27FC236}">
                <a16:creationId xmlns:a16="http://schemas.microsoft.com/office/drawing/2014/main" id="{7330A8CD-64DE-4543-82B3-0F0F196EC35F}"/>
              </a:ext>
            </a:extLst>
          </p:cNvPr>
          <p:cNvCxnSpPr>
            <a:cxnSpLocks/>
            <a:stCxn id="76" idx="3"/>
          </p:cNvCxnSpPr>
          <p:nvPr/>
        </p:nvCxnSpPr>
        <p:spPr>
          <a:xfrm flipV="1">
            <a:off x="770293" y="1060688"/>
            <a:ext cx="1178689" cy="709093"/>
          </a:xfrm>
          <a:prstGeom prst="straightConnector1">
            <a:avLst/>
          </a:prstGeom>
          <a:ln>
            <a:headEnd type="triangle" w="sm" len="lg"/>
            <a:tailEnd type="triangle" w="sm" len="lg"/>
          </a:ln>
        </p:spPr>
        <p:style>
          <a:lnRef idx="1">
            <a:schemeClr val="accent4"/>
          </a:lnRef>
          <a:fillRef idx="0">
            <a:schemeClr val="accent4"/>
          </a:fillRef>
          <a:effectRef idx="0">
            <a:schemeClr val="accent4"/>
          </a:effectRef>
          <a:fontRef idx="minor">
            <a:schemeClr val="tx1"/>
          </a:fontRef>
        </p:style>
      </p:cxnSp>
      <p:sp>
        <p:nvSpPr>
          <p:cNvPr id="119" name="Rectangle 118">
            <a:extLst>
              <a:ext uri="{FF2B5EF4-FFF2-40B4-BE49-F238E27FC236}">
                <a16:creationId xmlns:a16="http://schemas.microsoft.com/office/drawing/2014/main" id="{DB19D6F2-FA8A-E644-B514-FAA0C6FCD082}"/>
              </a:ext>
            </a:extLst>
          </p:cNvPr>
          <p:cNvSpPr/>
          <p:nvPr/>
        </p:nvSpPr>
        <p:spPr>
          <a:xfrm>
            <a:off x="49857" y="3141619"/>
            <a:ext cx="4425978" cy="1384995"/>
          </a:xfrm>
          <a:prstGeom prst="rect">
            <a:avLst/>
          </a:prstGeom>
        </p:spPr>
        <p:txBody>
          <a:bodyPr wrap="square">
            <a:spAutoFit/>
          </a:bodyPr>
          <a:lstStyle/>
          <a:p>
            <a:pPr marL="285750" indent="-285750">
              <a:buFont typeface="Arial" pitchFamily="34" charset="0"/>
              <a:buChar char="•"/>
            </a:pPr>
            <a:r>
              <a:rPr lang="en-US" sz="1200" dirty="0">
                <a:latin typeface="EtihadAltis-Text"/>
              </a:rPr>
              <a:t>Manual and time consuming process</a:t>
            </a:r>
          </a:p>
          <a:p>
            <a:pPr marL="285750" indent="-285750">
              <a:buFont typeface="Arial" pitchFamily="34" charset="0"/>
              <a:buChar char="•"/>
            </a:pPr>
            <a:r>
              <a:rPr lang="en-US" sz="1200" dirty="0">
                <a:latin typeface="EtihadAltis-Text"/>
              </a:rPr>
              <a:t>Email exchanges and multiple versions</a:t>
            </a:r>
          </a:p>
          <a:p>
            <a:pPr marL="285750" indent="-285750">
              <a:buFont typeface="Arial" pitchFamily="34" charset="0"/>
              <a:buChar char="•"/>
            </a:pPr>
            <a:r>
              <a:rPr lang="en-US" sz="1200" dirty="0">
                <a:latin typeface="EtihadAltis-Text"/>
              </a:rPr>
              <a:t>Management of a consistent version very hard</a:t>
            </a:r>
          </a:p>
          <a:p>
            <a:pPr marL="285750" indent="-285750">
              <a:buFont typeface="Arial" pitchFamily="34" charset="0"/>
              <a:buChar char="•"/>
            </a:pPr>
            <a:r>
              <a:rPr lang="en-US" sz="1200" dirty="0">
                <a:latin typeface="EtihadAltis-Text"/>
              </a:rPr>
              <a:t>Paper based contract management</a:t>
            </a:r>
          </a:p>
          <a:p>
            <a:pPr marL="285750" indent="-285750">
              <a:buFont typeface="Arial" pitchFamily="34" charset="0"/>
              <a:buChar char="•"/>
            </a:pPr>
            <a:r>
              <a:rPr lang="en-US" sz="1200" dirty="0">
                <a:latin typeface="EtihadAltis-Text"/>
              </a:rPr>
              <a:t>Multiple copies of physical paper versions managed</a:t>
            </a:r>
          </a:p>
          <a:p>
            <a:pPr marL="285750" indent="-285750">
              <a:buFont typeface="Arial" pitchFamily="34" charset="0"/>
              <a:buChar char="•"/>
            </a:pPr>
            <a:r>
              <a:rPr lang="en-US" sz="1200" dirty="0">
                <a:latin typeface="EtihadAltis-Text"/>
              </a:rPr>
              <a:t>Dispute resolution requires back office</a:t>
            </a:r>
          </a:p>
          <a:p>
            <a:pPr marL="285750" indent="-285750">
              <a:buFont typeface="Arial" pitchFamily="34" charset="0"/>
              <a:buChar char="•"/>
            </a:pPr>
            <a:r>
              <a:rPr lang="en-US" sz="1200" dirty="0">
                <a:latin typeface="EtihadAltis-Text"/>
              </a:rPr>
              <a:t>Integrity of information captured and maintained in doubt</a:t>
            </a:r>
          </a:p>
        </p:txBody>
      </p:sp>
      <p:pic>
        <p:nvPicPr>
          <p:cNvPr id="122" name="Picture 2" descr="Related image">
            <a:extLst>
              <a:ext uri="{FF2B5EF4-FFF2-40B4-BE49-F238E27FC236}">
                <a16:creationId xmlns:a16="http://schemas.microsoft.com/office/drawing/2014/main" id="{05F9357A-F422-2F4E-A304-621641C53B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078" y="2322426"/>
            <a:ext cx="312103" cy="388108"/>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a:extLst>
              <a:ext uri="{FF2B5EF4-FFF2-40B4-BE49-F238E27FC236}">
                <a16:creationId xmlns:a16="http://schemas.microsoft.com/office/drawing/2014/main" id="{B59ED95C-A928-614F-8690-7676C6FEF78C}"/>
              </a:ext>
            </a:extLst>
          </p:cNvPr>
          <p:cNvSpPr txBox="1"/>
          <p:nvPr/>
        </p:nvSpPr>
        <p:spPr>
          <a:xfrm>
            <a:off x="5757741" y="2717768"/>
            <a:ext cx="582176" cy="138499"/>
          </a:xfrm>
          <a:prstGeom prst="rect">
            <a:avLst/>
          </a:prstGeom>
          <a:noFill/>
        </p:spPr>
        <p:txBody>
          <a:bodyPr wrap="square" lIns="0" tIns="0" rIns="0" bIns="0" rtlCol="0">
            <a:spAutoFit/>
          </a:bodyPr>
          <a:lstStyle/>
          <a:p>
            <a:r>
              <a:rPr lang="en-US" sz="900" dirty="0">
                <a:latin typeface="Etihad Altis Text"/>
              </a:rPr>
              <a:t>Etihad Legal</a:t>
            </a:r>
          </a:p>
        </p:txBody>
      </p:sp>
      <p:pic>
        <p:nvPicPr>
          <p:cNvPr id="124" name="Picture 2" descr="Related image">
            <a:extLst>
              <a:ext uri="{FF2B5EF4-FFF2-40B4-BE49-F238E27FC236}">
                <a16:creationId xmlns:a16="http://schemas.microsoft.com/office/drawing/2014/main" id="{C167B0D2-ABF9-3A46-AFA1-B157FD11DC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9465" y="1887015"/>
            <a:ext cx="312103" cy="388108"/>
          </a:xfrm>
          <a:prstGeom prst="rect">
            <a:avLst/>
          </a:prstGeom>
          <a:noFill/>
          <a:extLst>
            <a:ext uri="{909E8E84-426E-40DD-AFC4-6F175D3DCCD1}">
              <a14:hiddenFill xmlns:a14="http://schemas.microsoft.com/office/drawing/2010/main">
                <a:solidFill>
                  <a:srgbClr val="FFFFFF"/>
                </a:solidFill>
              </a14:hiddenFill>
            </a:ext>
          </a:extLst>
        </p:spPr>
      </p:pic>
      <p:sp>
        <p:nvSpPr>
          <p:cNvPr id="125" name="TextBox 124">
            <a:extLst>
              <a:ext uri="{FF2B5EF4-FFF2-40B4-BE49-F238E27FC236}">
                <a16:creationId xmlns:a16="http://schemas.microsoft.com/office/drawing/2014/main" id="{38658166-DF43-1648-8AFB-4395391CE10D}"/>
              </a:ext>
            </a:extLst>
          </p:cNvPr>
          <p:cNvSpPr txBox="1"/>
          <p:nvPr/>
        </p:nvSpPr>
        <p:spPr>
          <a:xfrm>
            <a:off x="6682126" y="2267573"/>
            <a:ext cx="771972" cy="138499"/>
          </a:xfrm>
          <a:prstGeom prst="rect">
            <a:avLst/>
          </a:prstGeom>
          <a:noFill/>
        </p:spPr>
        <p:txBody>
          <a:bodyPr wrap="square" lIns="0" tIns="0" rIns="0" bIns="0" rtlCol="0">
            <a:spAutoFit/>
          </a:bodyPr>
          <a:lstStyle/>
          <a:p>
            <a:r>
              <a:rPr lang="en-US" sz="900" dirty="0">
                <a:latin typeface="Etihad Altis Text"/>
              </a:rPr>
              <a:t>Etihad Contracts</a:t>
            </a:r>
          </a:p>
        </p:txBody>
      </p:sp>
      <p:pic>
        <p:nvPicPr>
          <p:cNvPr id="126" name="Picture 2" descr="Related image">
            <a:extLst>
              <a:ext uri="{FF2B5EF4-FFF2-40B4-BE49-F238E27FC236}">
                <a16:creationId xmlns:a16="http://schemas.microsoft.com/office/drawing/2014/main" id="{49092C4A-F118-DF4A-9B1A-5B6DD4DD4A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31742" y="2179235"/>
            <a:ext cx="312103" cy="388108"/>
          </a:xfrm>
          <a:prstGeom prst="rect">
            <a:avLst/>
          </a:prstGeom>
          <a:noFill/>
          <a:extLst>
            <a:ext uri="{909E8E84-426E-40DD-AFC4-6F175D3DCCD1}">
              <a14:hiddenFill xmlns:a14="http://schemas.microsoft.com/office/drawing/2010/main">
                <a:solidFill>
                  <a:srgbClr val="FFFFFF"/>
                </a:solidFill>
              </a14:hiddenFill>
            </a:ext>
          </a:extLst>
        </p:spPr>
      </p:pic>
      <p:sp>
        <p:nvSpPr>
          <p:cNvPr id="127" name="TextBox 126">
            <a:extLst>
              <a:ext uri="{FF2B5EF4-FFF2-40B4-BE49-F238E27FC236}">
                <a16:creationId xmlns:a16="http://schemas.microsoft.com/office/drawing/2014/main" id="{48BD5A57-FEBD-AF49-B7AC-A2302CE4D793}"/>
              </a:ext>
            </a:extLst>
          </p:cNvPr>
          <p:cNvSpPr txBox="1"/>
          <p:nvPr/>
        </p:nvSpPr>
        <p:spPr>
          <a:xfrm>
            <a:off x="7749267" y="2567343"/>
            <a:ext cx="695195" cy="138499"/>
          </a:xfrm>
          <a:prstGeom prst="rect">
            <a:avLst/>
          </a:prstGeom>
          <a:noFill/>
        </p:spPr>
        <p:txBody>
          <a:bodyPr wrap="square" lIns="0" tIns="0" rIns="0" bIns="0" rtlCol="0">
            <a:spAutoFit/>
          </a:bodyPr>
          <a:lstStyle/>
          <a:p>
            <a:r>
              <a:rPr lang="en-US" sz="900" dirty="0">
                <a:latin typeface="Etihad Altis Text"/>
              </a:rPr>
              <a:t>Etihad Finance</a:t>
            </a:r>
          </a:p>
        </p:txBody>
      </p:sp>
      <p:pic>
        <p:nvPicPr>
          <p:cNvPr id="128" name="Picture 2" descr="Related image">
            <a:extLst>
              <a:ext uri="{FF2B5EF4-FFF2-40B4-BE49-F238E27FC236}">
                <a16:creationId xmlns:a16="http://schemas.microsoft.com/office/drawing/2014/main" id="{0D6718CB-A26B-0F4E-A608-836A5D0192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8632" y="3438083"/>
            <a:ext cx="312103" cy="388108"/>
          </a:xfrm>
          <a:prstGeom prst="rect">
            <a:avLst/>
          </a:prstGeom>
          <a:noFill/>
          <a:extLst>
            <a:ext uri="{909E8E84-426E-40DD-AFC4-6F175D3DCCD1}">
              <a14:hiddenFill xmlns:a14="http://schemas.microsoft.com/office/drawing/2010/main">
                <a:solidFill>
                  <a:srgbClr val="FFFFFF"/>
                </a:solidFill>
              </a14:hiddenFill>
            </a:ext>
          </a:extLst>
        </p:spPr>
      </p:pic>
      <p:sp>
        <p:nvSpPr>
          <p:cNvPr id="129" name="TextBox 128">
            <a:extLst>
              <a:ext uri="{FF2B5EF4-FFF2-40B4-BE49-F238E27FC236}">
                <a16:creationId xmlns:a16="http://schemas.microsoft.com/office/drawing/2014/main" id="{AD0F2444-34AD-F545-AB77-47909B58386E}"/>
              </a:ext>
            </a:extLst>
          </p:cNvPr>
          <p:cNvSpPr txBox="1"/>
          <p:nvPr/>
        </p:nvSpPr>
        <p:spPr>
          <a:xfrm>
            <a:off x="4787544" y="3826191"/>
            <a:ext cx="849360" cy="138499"/>
          </a:xfrm>
          <a:prstGeom prst="rect">
            <a:avLst/>
          </a:prstGeom>
          <a:noFill/>
        </p:spPr>
        <p:txBody>
          <a:bodyPr wrap="square" lIns="0" tIns="0" rIns="0" bIns="0" rtlCol="0">
            <a:spAutoFit/>
          </a:bodyPr>
          <a:lstStyle/>
          <a:p>
            <a:r>
              <a:rPr lang="en-US" sz="900" dirty="0">
                <a:latin typeface="Etihad Altis Text"/>
              </a:rPr>
              <a:t>Regulatory Bodies</a:t>
            </a:r>
          </a:p>
        </p:txBody>
      </p:sp>
      <p:pic>
        <p:nvPicPr>
          <p:cNvPr id="130" name="Picture 2" descr="Related image">
            <a:extLst>
              <a:ext uri="{FF2B5EF4-FFF2-40B4-BE49-F238E27FC236}">
                <a16:creationId xmlns:a16="http://schemas.microsoft.com/office/drawing/2014/main" id="{92096A41-3FC4-B044-8856-0B334197DB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3574" y="4336671"/>
            <a:ext cx="312103" cy="388108"/>
          </a:xfrm>
          <a:prstGeom prst="rect">
            <a:avLst/>
          </a:prstGeom>
          <a:noFill/>
          <a:extLst>
            <a:ext uri="{909E8E84-426E-40DD-AFC4-6F175D3DCCD1}">
              <a14:hiddenFill xmlns:a14="http://schemas.microsoft.com/office/drawing/2010/main">
                <a:solidFill>
                  <a:srgbClr val="FFFFFF"/>
                </a:solidFill>
              </a14:hiddenFill>
            </a:ext>
          </a:extLst>
        </p:spPr>
      </p:pic>
      <p:sp>
        <p:nvSpPr>
          <p:cNvPr id="131" name="TextBox 130">
            <a:extLst>
              <a:ext uri="{FF2B5EF4-FFF2-40B4-BE49-F238E27FC236}">
                <a16:creationId xmlns:a16="http://schemas.microsoft.com/office/drawing/2014/main" id="{601DC12E-FF22-6A48-AFA3-4E7C9D43DE20}"/>
              </a:ext>
            </a:extLst>
          </p:cNvPr>
          <p:cNvSpPr txBox="1"/>
          <p:nvPr/>
        </p:nvSpPr>
        <p:spPr>
          <a:xfrm>
            <a:off x="5697202" y="4724779"/>
            <a:ext cx="755933" cy="138499"/>
          </a:xfrm>
          <a:prstGeom prst="rect">
            <a:avLst/>
          </a:prstGeom>
          <a:noFill/>
        </p:spPr>
        <p:txBody>
          <a:bodyPr wrap="square" lIns="0" tIns="0" rIns="0" bIns="0" rtlCol="0">
            <a:spAutoFit/>
          </a:bodyPr>
          <a:lstStyle/>
          <a:p>
            <a:r>
              <a:rPr lang="en-US" sz="900" dirty="0">
                <a:latin typeface="Etihad Altis Text"/>
              </a:rPr>
              <a:t>OEM Agencies</a:t>
            </a:r>
          </a:p>
        </p:txBody>
      </p:sp>
      <p:pic>
        <p:nvPicPr>
          <p:cNvPr id="132" name="Picture 2" descr="Related image">
            <a:extLst>
              <a:ext uri="{FF2B5EF4-FFF2-40B4-BE49-F238E27FC236}">
                <a16:creationId xmlns:a16="http://schemas.microsoft.com/office/drawing/2014/main" id="{1B15399C-42B9-9142-B847-16FB7CA73A6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0246" y="4617153"/>
            <a:ext cx="312103" cy="388108"/>
          </a:xfrm>
          <a:prstGeom prst="rect">
            <a:avLst/>
          </a:prstGeom>
          <a:noFill/>
          <a:extLst>
            <a:ext uri="{909E8E84-426E-40DD-AFC4-6F175D3DCCD1}">
              <a14:hiddenFill xmlns:a14="http://schemas.microsoft.com/office/drawing/2010/main">
                <a:solidFill>
                  <a:srgbClr val="FFFFFF"/>
                </a:solidFill>
              </a14:hiddenFill>
            </a:ext>
          </a:extLst>
        </p:spPr>
      </p:pic>
      <p:sp>
        <p:nvSpPr>
          <p:cNvPr id="133" name="TextBox 132">
            <a:extLst>
              <a:ext uri="{FF2B5EF4-FFF2-40B4-BE49-F238E27FC236}">
                <a16:creationId xmlns:a16="http://schemas.microsoft.com/office/drawing/2014/main" id="{D1EBBC6C-A713-2747-A0B8-AEA641C3B1CD}"/>
              </a:ext>
            </a:extLst>
          </p:cNvPr>
          <p:cNvSpPr txBox="1"/>
          <p:nvPr/>
        </p:nvSpPr>
        <p:spPr>
          <a:xfrm>
            <a:off x="7286836" y="5005001"/>
            <a:ext cx="390032" cy="138499"/>
          </a:xfrm>
          <a:prstGeom prst="rect">
            <a:avLst/>
          </a:prstGeom>
          <a:noFill/>
        </p:spPr>
        <p:txBody>
          <a:bodyPr wrap="square" lIns="0" tIns="0" rIns="0" bIns="0" rtlCol="0">
            <a:spAutoFit/>
          </a:bodyPr>
          <a:lstStyle/>
          <a:p>
            <a:r>
              <a:rPr lang="en-US" sz="900" dirty="0">
                <a:latin typeface="Etihad Altis Text"/>
              </a:rPr>
              <a:t>Vendors</a:t>
            </a:r>
          </a:p>
        </p:txBody>
      </p:sp>
      <p:pic>
        <p:nvPicPr>
          <p:cNvPr id="134" name="Picture 2" descr="Related image">
            <a:extLst>
              <a:ext uri="{FF2B5EF4-FFF2-40B4-BE49-F238E27FC236}">
                <a16:creationId xmlns:a16="http://schemas.microsoft.com/office/drawing/2014/main" id="{8681BB8E-8D8C-7E41-8097-E0591403F96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52067" y="2675791"/>
            <a:ext cx="312103" cy="388108"/>
          </a:xfrm>
          <a:prstGeom prst="rect">
            <a:avLst/>
          </a:prstGeom>
          <a:noFill/>
          <a:extLst>
            <a:ext uri="{909E8E84-426E-40DD-AFC4-6F175D3DCCD1}">
              <a14:hiddenFill xmlns:a14="http://schemas.microsoft.com/office/drawing/2010/main">
                <a:solidFill>
                  <a:srgbClr val="FFFFFF"/>
                </a:solidFill>
              </a14:hiddenFill>
            </a:ext>
          </a:extLst>
        </p:spPr>
      </p:pic>
      <p:sp>
        <p:nvSpPr>
          <p:cNvPr id="135" name="TextBox 134">
            <a:extLst>
              <a:ext uri="{FF2B5EF4-FFF2-40B4-BE49-F238E27FC236}">
                <a16:creationId xmlns:a16="http://schemas.microsoft.com/office/drawing/2014/main" id="{866171FD-4641-A94E-9F5A-1BC22318CAA5}"/>
              </a:ext>
            </a:extLst>
          </p:cNvPr>
          <p:cNvSpPr txBox="1"/>
          <p:nvPr/>
        </p:nvSpPr>
        <p:spPr>
          <a:xfrm>
            <a:off x="8168293" y="3063899"/>
            <a:ext cx="879653" cy="138499"/>
          </a:xfrm>
          <a:prstGeom prst="rect">
            <a:avLst/>
          </a:prstGeom>
          <a:noFill/>
        </p:spPr>
        <p:txBody>
          <a:bodyPr wrap="square" lIns="0" tIns="0" rIns="0" bIns="0" rtlCol="0">
            <a:spAutoFit/>
          </a:bodyPr>
          <a:lstStyle/>
          <a:p>
            <a:r>
              <a:rPr lang="en-US" sz="900" dirty="0">
                <a:latin typeface="Etihad Altis Text"/>
              </a:rPr>
              <a:t>Sales &amp; Marketing</a:t>
            </a:r>
          </a:p>
        </p:txBody>
      </p:sp>
      <p:pic>
        <p:nvPicPr>
          <p:cNvPr id="136" name="Picture 2" descr="Related image">
            <a:extLst>
              <a:ext uri="{FF2B5EF4-FFF2-40B4-BE49-F238E27FC236}">
                <a16:creationId xmlns:a16="http://schemas.microsoft.com/office/drawing/2014/main" id="{4E38A9FA-0EA9-A944-8139-6FB3313C82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50384" y="3840987"/>
            <a:ext cx="312103" cy="388108"/>
          </a:xfrm>
          <a:prstGeom prst="rect">
            <a:avLst/>
          </a:prstGeom>
          <a:noFill/>
          <a:extLst>
            <a:ext uri="{909E8E84-426E-40DD-AFC4-6F175D3DCCD1}">
              <a14:hiddenFill xmlns:a14="http://schemas.microsoft.com/office/drawing/2010/main">
                <a:solidFill>
                  <a:srgbClr val="FFFFFF"/>
                </a:solidFill>
              </a14:hiddenFill>
            </a:ext>
          </a:extLst>
        </p:spPr>
      </p:pic>
      <p:sp>
        <p:nvSpPr>
          <p:cNvPr id="137" name="TextBox 136">
            <a:extLst>
              <a:ext uri="{FF2B5EF4-FFF2-40B4-BE49-F238E27FC236}">
                <a16:creationId xmlns:a16="http://schemas.microsoft.com/office/drawing/2014/main" id="{A4841058-7A25-8148-8A93-DEB40D264EAA}"/>
              </a:ext>
            </a:extLst>
          </p:cNvPr>
          <p:cNvSpPr txBox="1"/>
          <p:nvPr/>
        </p:nvSpPr>
        <p:spPr>
          <a:xfrm>
            <a:off x="8241703" y="4219593"/>
            <a:ext cx="769657" cy="138499"/>
          </a:xfrm>
          <a:prstGeom prst="rect">
            <a:avLst/>
          </a:prstGeom>
          <a:noFill/>
        </p:spPr>
        <p:txBody>
          <a:bodyPr wrap="square" lIns="0" tIns="0" rIns="0" bIns="0" rtlCol="0">
            <a:spAutoFit/>
          </a:bodyPr>
          <a:lstStyle/>
          <a:p>
            <a:r>
              <a:rPr lang="en-US" sz="900" dirty="0">
                <a:latin typeface="Etihad Altis Text"/>
              </a:rPr>
              <a:t>Audit (</a:t>
            </a:r>
            <a:r>
              <a:rPr lang="en-US" sz="900" dirty="0" err="1">
                <a:latin typeface="Etihad Altis Text"/>
              </a:rPr>
              <a:t>Int</a:t>
            </a:r>
            <a:r>
              <a:rPr lang="en-US" sz="900" dirty="0">
                <a:latin typeface="Etihad Altis Text"/>
              </a:rPr>
              <a:t> &amp; Ext)</a:t>
            </a:r>
          </a:p>
        </p:txBody>
      </p:sp>
      <p:pic>
        <p:nvPicPr>
          <p:cNvPr id="107" name="Picture 106">
            <a:extLst>
              <a:ext uri="{FF2B5EF4-FFF2-40B4-BE49-F238E27FC236}">
                <a16:creationId xmlns:a16="http://schemas.microsoft.com/office/drawing/2014/main" id="{3ADC8F71-E226-414D-89BE-54D2C25AB4B7}"/>
              </a:ext>
            </a:extLst>
          </p:cNvPr>
          <p:cNvPicPr>
            <a:picLocks noChangeAspect="1"/>
          </p:cNvPicPr>
          <p:nvPr/>
        </p:nvPicPr>
        <p:blipFill rotWithShape="1">
          <a:blip r:embed="rId8"/>
          <a:srcRect l="10294" t="7200" r="9459" b="12916"/>
          <a:stretch/>
        </p:blipFill>
        <p:spPr>
          <a:xfrm>
            <a:off x="6892972" y="2497850"/>
            <a:ext cx="445784" cy="443770"/>
          </a:xfrm>
          <a:prstGeom prst="rect">
            <a:avLst/>
          </a:prstGeom>
        </p:spPr>
      </p:pic>
      <p:pic>
        <p:nvPicPr>
          <p:cNvPr id="149" name="Picture 148">
            <a:extLst>
              <a:ext uri="{FF2B5EF4-FFF2-40B4-BE49-F238E27FC236}">
                <a16:creationId xmlns:a16="http://schemas.microsoft.com/office/drawing/2014/main" id="{6B465756-5FF9-B24E-9E19-0CE7196085D3}"/>
              </a:ext>
            </a:extLst>
          </p:cNvPr>
          <p:cNvPicPr>
            <a:picLocks noChangeAspect="1"/>
          </p:cNvPicPr>
          <p:nvPr/>
        </p:nvPicPr>
        <p:blipFill rotWithShape="1">
          <a:blip r:embed="rId8"/>
          <a:srcRect l="10294" t="7200" r="9459" b="12916"/>
          <a:stretch/>
        </p:blipFill>
        <p:spPr>
          <a:xfrm>
            <a:off x="7868155" y="3497764"/>
            <a:ext cx="445784" cy="443770"/>
          </a:xfrm>
          <a:prstGeom prst="rect">
            <a:avLst/>
          </a:prstGeom>
        </p:spPr>
      </p:pic>
      <p:pic>
        <p:nvPicPr>
          <p:cNvPr id="150" name="Picture 149">
            <a:extLst>
              <a:ext uri="{FF2B5EF4-FFF2-40B4-BE49-F238E27FC236}">
                <a16:creationId xmlns:a16="http://schemas.microsoft.com/office/drawing/2014/main" id="{D6646290-8825-6940-A57E-5DEF5F2A945C}"/>
              </a:ext>
            </a:extLst>
          </p:cNvPr>
          <p:cNvPicPr>
            <a:picLocks noChangeAspect="1"/>
          </p:cNvPicPr>
          <p:nvPr/>
        </p:nvPicPr>
        <p:blipFill rotWithShape="1">
          <a:blip r:embed="rId8"/>
          <a:srcRect l="10294" t="7200" r="9459" b="12916"/>
          <a:stretch/>
        </p:blipFill>
        <p:spPr>
          <a:xfrm>
            <a:off x="6314161" y="4002148"/>
            <a:ext cx="445784" cy="443770"/>
          </a:xfrm>
          <a:prstGeom prst="rect">
            <a:avLst/>
          </a:prstGeom>
        </p:spPr>
      </p:pic>
      <p:pic>
        <p:nvPicPr>
          <p:cNvPr id="151" name="Picture 150">
            <a:extLst>
              <a:ext uri="{FF2B5EF4-FFF2-40B4-BE49-F238E27FC236}">
                <a16:creationId xmlns:a16="http://schemas.microsoft.com/office/drawing/2014/main" id="{DEB313B9-EBB4-EF42-BE23-302CEEC5F004}"/>
              </a:ext>
            </a:extLst>
          </p:cNvPr>
          <p:cNvPicPr>
            <a:picLocks noChangeAspect="1"/>
          </p:cNvPicPr>
          <p:nvPr/>
        </p:nvPicPr>
        <p:blipFill rotWithShape="1">
          <a:blip r:embed="rId8"/>
          <a:srcRect l="10294" t="7200" r="9459" b="12916"/>
          <a:stretch/>
        </p:blipFill>
        <p:spPr>
          <a:xfrm>
            <a:off x="7258960" y="4016367"/>
            <a:ext cx="445784" cy="443770"/>
          </a:xfrm>
          <a:prstGeom prst="rect">
            <a:avLst/>
          </a:prstGeom>
        </p:spPr>
      </p:pic>
      <p:pic>
        <p:nvPicPr>
          <p:cNvPr id="152" name="Picture 151">
            <a:extLst>
              <a:ext uri="{FF2B5EF4-FFF2-40B4-BE49-F238E27FC236}">
                <a16:creationId xmlns:a16="http://schemas.microsoft.com/office/drawing/2014/main" id="{FA6B6BAB-F14B-484E-81EB-15ADF5A5953F}"/>
              </a:ext>
            </a:extLst>
          </p:cNvPr>
          <p:cNvPicPr>
            <a:picLocks noChangeAspect="1"/>
          </p:cNvPicPr>
          <p:nvPr/>
        </p:nvPicPr>
        <p:blipFill rotWithShape="1">
          <a:blip r:embed="rId8"/>
          <a:srcRect l="10294" t="7200" r="9459" b="12916"/>
          <a:stretch/>
        </p:blipFill>
        <p:spPr>
          <a:xfrm>
            <a:off x="5730446" y="3379857"/>
            <a:ext cx="445784" cy="443770"/>
          </a:xfrm>
          <a:prstGeom prst="rect">
            <a:avLst/>
          </a:prstGeom>
        </p:spPr>
      </p:pic>
      <p:cxnSp>
        <p:nvCxnSpPr>
          <p:cNvPr id="153" name="Straight Arrow Connector 152">
            <a:extLst>
              <a:ext uri="{FF2B5EF4-FFF2-40B4-BE49-F238E27FC236}">
                <a16:creationId xmlns:a16="http://schemas.microsoft.com/office/drawing/2014/main" id="{F782AC09-A604-5745-9E7B-FDF0C8685978}"/>
              </a:ext>
            </a:extLst>
          </p:cNvPr>
          <p:cNvCxnSpPr>
            <a:cxnSpLocks/>
            <a:stCxn id="160" idx="0"/>
            <a:endCxn id="107" idx="2"/>
          </p:cNvCxnSpPr>
          <p:nvPr/>
        </p:nvCxnSpPr>
        <p:spPr>
          <a:xfrm flipV="1">
            <a:off x="7009246" y="2941620"/>
            <a:ext cx="106618" cy="423314"/>
          </a:xfrm>
          <a:prstGeom prst="straightConnector1">
            <a:avLst/>
          </a:prstGeom>
          <a:ln>
            <a:headEnd type="triangle" w="sm" len="lg"/>
            <a:tailEnd type="triangle" w="sm" len="lg"/>
          </a:ln>
        </p:spPr>
        <p:style>
          <a:lnRef idx="1">
            <a:schemeClr val="accent4"/>
          </a:lnRef>
          <a:fillRef idx="0">
            <a:schemeClr val="accent4"/>
          </a:fillRef>
          <a:effectRef idx="0">
            <a:schemeClr val="accent4"/>
          </a:effectRef>
          <a:fontRef idx="minor">
            <a:schemeClr val="tx1"/>
          </a:fontRef>
        </p:style>
      </p:cxnSp>
      <p:pic>
        <p:nvPicPr>
          <p:cNvPr id="160" name="Picture 159">
            <a:extLst>
              <a:ext uri="{FF2B5EF4-FFF2-40B4-BE49-F238E27FC236}">
                <a16:creationId xmlns:a16="http://schemas.microsoft.com/office/drawing/2014/main" id="{76AF7AB4-9AAC-D94B-8458-F798304179CB}"/>
              </a:ext>
            </a:extLst>
          </p:cNvPr>
          <p:cNvPicPr>
            <a:picLocks noChangeAspect="1"/>
          </p:cNvPicPr>
          <p:nvPr/>
        </p:nvPicPr>
        <p:blipFill>
          <a:blip r:embed="rId9"/>
          <a:stretch>
            <a:fillRect/>
          </a:stretch>
        </p:blipFill>
        <p:spPr>
          <a:xfrm>
            <a:off x="6810749" y="3364934"/>
            <a:ext cx="396994" cy="393213"/>
          </a:xfrm>
          <a:prstGeom prst="rect">
            <a:avLst/>
          </a:prstGeom>
        </p:spPr>
      </p:pic>
      <p:cxnSp>
        <p:nvCxnSpPr>
          <p:cNvPr id="176" name="Straight Arrow Connector 175">
            <a:extLst>
              <a:ext uri="{FF2B5EF4-FFF2-40B4-BE49-F238E27FC236}">
                <a16:creationId xmlns:a16="http://schemas.microsoft.com/office/drawing/2014/main" id="{5D85164E-E59B-1343-ADB0-EE6DE4FA7C93}"/>
              </a:ext>
            </a:extLst>
          </p:cNvPr>
          <p:cNvCxnSpPr>
            <a:cxnSpLocks/>
            <a:stCxn id="160" idx="3"/>
            <a:endCxn id="149" idx="1"/>
          </p:cNvCxnSpPr>
          <p:nvPr/>
        </p:nvCxnSpPr>
        <p:spPr>
          <a:xfrm>
            <a:off x="7207743" y="3561541"/>
            <a:ext cx="660412" cy="158108"/>
          </a:xfrm>
          <a:prstGeom prst="straightConnector1">
            <a:avLst/>
          </a:prstGeom>
          <a:ln>
            <a:headEnd type="triangle" w="sm" len="lg"/>
            <a:tailEnd type="triangle" w="sm" len="lg"/>
          </a:ln>
        </p:spPr>
        <p:style>
          <a:lnRef idx="1">
            <a:schemeClr val="accent4"/>
          </a:lnRef>
          <a:fillRef idx="0">
            <a:schemeClr val="accent4"/>
          </a:fillRef>
          <a:effectRef idx="0">
            <a:schemeClr val="accent4"/>
          </a:effectRef>
          <a:fontRef idx="minor">
            <a:schemeClr val="tx1"/>
          </a:fontRef>
        </p:style>
      </p:cxnSp>
      <p:cxnSp>
        <p:nvCxnSpPr>
          <p:cNvPr id="179" name="Straight Arrow Connector 178">
            <a:extLst>
              <a:ext uri="{FF2B5EF4-FFF2-40B4-BE49-F238E27FC236}">
                <a16:creationId xmlns:a16="http://schemas.microsoft.com/office/drawing/2014/main" id="{2F4BF4AE-73A4-7A49-819D-6D71D3C9D9C3}"/>
              </a:ext>
            </a:extLst>
          </p:cNvPr>
          <p:cNvCxnSpPr>
            <a:cxnSpLocks/>
            <a:stCxn id="160" idx="2"/>
            <a:endCxn id="151" idx="0"/>
          </p:cNvCxnSpPr>
          <p:nvPr/>
        </p:nvCxnSpPr>
        <p:spPr>
          <a:xfrm>
            <a:off x="7009246" y="3758147"/>
            <a:ext cx="472606" cy="258220"/>
          </a:xfrm>
          <a:prstGeom prst="straightConnector1">
            <a:avLst/>
          </a:prstGeom>
          <a:ln>
            <a:headEnd type="triangle" w="sm" len="lg"/>
            <a:tailEnd type="triangle" w="sm" len="lg"/>
          </a:ln>
        </p:spPr>
        <p:style>
          <a:lnRef idx="1">
            <a:schemeClr val="accent4"/>
          </a:lnRef>
          <a:fillRef idx="0">
            <a:schemeClr val="accent4"/>
          </a:fillRef>
          <a:effectRef idx="0">
            <a:schemeClr val="accent4"/>
          </a:effectRef>
          <a:fontRef idx="minor">
            <a:schemeClr val="tx1"/>
          </a:fontRef>
        </p:style>
      </p:cxnSp>
      <p:cxnSp>
        <p:nvCxnSpPr>
          <p:cNvPr id="182" name="Straight Arrow Connector 181">
            <a:extLst>
              <a:ext uri="{FF2B5EF4-FFF2-40B4-BE49-F238E27FC236}">
                <a16:creationId xmlns:a16="http://schemas.microsoft.com/office/drawing/2014/main" id="{6AFF9D8A-22AF-B346-A62A-8D661DE80DC9}"/>
              </a:ext>
            </a:extLst>
          </p:cNvPr>
          <p:cNvCxnSpPr>
            <a:cxnSpLocks/>
            <a:stCxn id="160" idx="2"/>
            <a:endCxn id="150" idx="0"/>
          </p:cNvCxnSpPr>
          <p:nvPr/>
        </p:nvCxnSpPr>
        <p:spPr>
          <a:xfrm flipH="1">
            <a:off x="6537053" y="3758147"/>
            <a:ext cx="472193" cy="244001"/>
          </a:xfrm>
          <a:prstGeom prst="straightConnector1">
            <a:avLst/>
          </a:prstGeom>
          <a:ln>
            <a:headEnd type="triangle" w="sm" len="lg"/>
            <a:tailEnd type="triangle" w="sm" len="lg"/>
          </a:ln>
        </p:spPr>
        <p:style>
          <a:lnRef idx="1">
            <a:schemeClr val="accent4"/>
          </a:lnRef>
          <a:fillRef idx="0">
            <a:schemeClr val="accent4"/>
          </a:fillRef>
          <a:effectRef idx="0">
            <a:schemeClr val="accent4"/>
          </a:effectRef>
          <a:fontRef idx="minor">
            <a:schemeClr val="tx1"/>
          </a:fontRef>
        </p:style>
      </p:cxnSp>
      <p:cxnSp>
        <p:nvCxnSpPr>
          <p:cNvPr id="185" name="Straight Arrow Connector 184">
            <a:extLst>
              <a:ext uri="{FF2B5EF4-FFF2-40B4-BE49-F238E27FC236}">
                <a16:creationId xmlns:a16="http://schemas.microsoft.com/office/drawing/2014/main" id="{46BF2E5E-E630-5B4C-8333-904D38DF3345}"/>
              </a:ext>
            </a:extLst>
          </p:cNvPr>
          <p:cNvCxnSpPr>
            <a:cxnSpLocks/>
            <a:stCxn id="160" idx="1"/>
            <a:endCxn id="152" idx="3"/>
          </p:cNvCxnSpPr>
          <p:nvPr/>
        </p:nvCxnSpPr>
        <p:spPr>
          <a:xfrm flipH="1">
            <a:off x="6176230" y="3561541"/>
            <a:ext cx="634519" cy="40201"/>
          </a:xfrm>
          <a:prstGeom prst="straightConnector1">
            <a:avLst/>
          </a:prstGeom>
          <a:ln>
            <a:headEnd type="triangle" w="sm" len="lg"/>
            <a:tailEnd type="triangle" w="sm" len="lg"/>
          </a:ln>
        </p:spPr>
        <p:style>
          <a:lnRef idx="1">
            <a:schemeClr val="accent4"/>
          </a:lnRef>
          <a:fillRef idx="0">
            <a:schemeClr val="accent4"/>
          </a:fillRef>
          <a:effectRef idx="0">
            <a:schemeClr val="accent4"/>
          </a:effectRef>
          <a:fontRef idx="minor">
            <a:schemeClr val="tx1"/>
          </a:fontRef>
        </p:style>
      </p:cxnSp>
      <p:sp>
        <p:nvSpPr>
          <p:cNvPr id="197" name="TextBox 196">
            <a:extLst>
              <a:ext uri="{FF2B5EF4-FFF2-40B4-BE49-F238E27FC236}">
                <a16:creationId xmlns:a16="http://schemas.microsoft.com/office/drawing/2014/main" id="{899B8C7A-19C7-F344-8BD7-4FB35DF23C13}"/>
              </a:ext>
            </a:extLst>
          </p:cNvPr>
          <p:cNvSpPr txBox="1"/>
          <p:nvPr/>
        </p:nvSpPr>
        <p:spPr>
          <a:xfrm>
            <a:off x="6672989" y="3262951"/>
            <a:ext cx="665767" cy="140481"/>
          </a:xfrm>
          <a:prstGeom prst="rect">
            <a:avLst/>
          </a:prstGeom>
          <a:noFill/>
        </p:spPr>
        <p:txBody>
          <a:bodyPr wrap="square" lIns="0" tIns="0" rIns="0" bIns="0" rtlCol="0">
            <a:spAutoFit/>
          </a:bodyPr>
          <a:lstStyle/>
          <a:p>
            <a:r>
              <a:rPr lang="en-US" sz="900" dirty="0">
                <a:latin typeface="Etihad Altis Text"/>
              </a:rPr>
              <a:t>The Network</a:t>
            </a:r>
          </a:p>
        </p:txBody>
      </p:sp>
      <p:cxnSp>
        <p:nvCxnSpPr>
          <p:cNvPr id="199" name="Straight Arrow Connector 198">
            <a:extLst>
              <a:ext uri="{FF2B5EF4-FFF2-40B4-BE49-F238E27FC236}">
                <a16:creationId xmlns:a16="http://schemas.microsoft.com/office/drawing/2014/main" id="{DA3F1618-3857-F34F-B7A1-8801B3335FDC}"/>
              </a:ext>
            </a:extLst>
          </p:cNvPr>
          <p:cNvCxnSpPr>
            <a:cxnSpLocks/>
            <a:stCxn id="107" idx="1"/>
            <a:endCxn id="123" idx="3"/>
          </p:cNvCxnSpPr>
          <p:nvPr/>
        </p:nvCxnSpPr>
        <p:spPr>
          <a:xfrm flipH="1">
            <a:off x="6339917" y="2719735"/>
            <a:ext cx="553055" cy="67283"/>
          </a:xfrm>
          <a:prstGeom prst="straightConnector1">
            <a:avLst/>
          </a:prstGeom>
          <a:ln>
            <a:headEnd type="none" w="sm" len="lg"/>
            <a:tailEnd type="none" w="sm" len="lg"/>
          </a:ln>
        </p:spPr>
        <p:style>
          <a:lnRef idx="1">
            <a:schemeClr val="accent4"/>
          </a:lnRef>
          <a:fillRef idx="0">
            <a:schemeClr val="accent4"/>
          </a:fillRef>
          <a:effectRef idx="0">
            <a:schemeClr val="accent4"/>
          </a:effectRef>
          <a:fontRef idx="minor">
            <a:schemeClr val="tx1"/>
          </a:fontRef>
        </p:style>
      </p:cxnSp>
      <p:cxnSp>
        <p:nvCxnSpPr>
          <p:cNvPr id="202" name="Straight Arrow Connector 201">
            <a:extLst>
              <a:ext uri="{FF2B5EF4-FFF2-40B4-BE49-F238E27FC236}">
                <a16:creationId xmlns:a16="http://schemas.microsoft.com/office/drawing/2014/main" id="{264855DA-2B08-7241-9281-D547EF149C95}"/>
              </a:ext>
            </a:extLst>
          </p:cNvPr>
          <p:cNvCxnSpPr>
            <a:cxnSpLocks/>
            <a:stCxn id="107" idx="0"/>
            <a:endCxn id="124" idx="2"/>
          </p:cNvCxnSpPr>
          <p:nvPr/>
        </p:nvCxnSpPr>
        <p:spPr>
          <a:xfrm flipH="1" flipV="1">
            <a:off x="7045517" y="2275123"/>
            <a:ext cx="70347" cy="222727"/>
          </a:xfrm>
          <a:prstGeom prst="straightConnector1">
            <a:avLst/>
          </a:prstGeom>
          <a:ln>
            <a:headEnd type="none" w="sm" len="lg"/>
            <a:tailEnd type="none" w="sm" len="lg"/>
          </a:ln>
        </p:spPr>
        <p:style>
          <a:lnRef idx="1">
            <a:schemeClr val="accent4"/>
          </a:lnRef>
          <a:fillRef idx="0">
            <a:schemeClr val="accent4"/>
          </a:fillRef>
          <a:effectRef idx="0">
            <a:schemeClr val="accent4"/>
          </a:effectRef>
          <a:fontRef idx="minor">
            <a:schemeClr val="tx1"/>
          </a:fontRef>
        </p:style>
      </p:cxnSp>
      <p:cxnSp>
        <p:nvCxnSpPr>
          <p:cNvPr id="205" name="Straight Arrow Connector 204">
            <a:extLst>
              <a:ext uri="{FF2B5EF4-FFF2-40B4-BE49-F238E27FC236}">
                <a16:creationId xmlns:a16="http://schemas.microsoft.com/office/drawing/2014/main" id="{24308991-7ECD-7145-B8F8-5C6E87FD05A2}"/>
              </a:ext>
            </a:extLst>
          </p:cNvPr>
          <p:cNvCxnSpPr>
            <a:cxnSpLocks/>
            <a:stCxn id="127" idx="1"/>
            <a:endCxn id="107" idx="3"/>
          </p:cNvCxnSpPr>
          <p:nvPr/>
        </p:nvCxnSpPr>
        <p:spPr>
          <a:xfrm flipH="1">
            <a:off x="7338756" y="2636593"/>
            <a:ext cx="410511" cy="83142"/>
          </a:xfrm>
          <a:prstGeom prst="straightConnector1">
            <a:avLst/>
          </a:prstGeom>
          <a:ln>
            <a:headEnd type="none" w="sm" len="lg"/>
            <a:tailEnd type="none" w="sm" len="lg"/>
          </a:ln>
        </p:spPr>
        <p:style>
          <a:lnRef idx="1">
            <a:schemeClr val="accent4"/>
          </a:lnRef>
          <a:fillRef idx="0">
            <a:schemeClr val="accent4"/>
          </a:fillRef>
          <a:effectRef idx="0">
            <a:schemeClr val="accent4"/>
          </a:effectRef>
          <a:fontRef idx="minor">
            <a:schemeClr val="tx1"/>
          </a:fontRef>
        </p:style>
      </p:cxnSp>
      <p:cxnSp>
        <p:nvCxnSpPr>
          <p:cNvPr id="209" name="Straight Arrow Connector 208">
            <a:extLst>
              <a:ext uri="{FF2B5EF4-FFF2-40B4-BE49-F238E27FC236}">
                <a16:creationId xmlns:a16="http://schemas.microsoft.com/office/drawing/2014/main" id="{5943FAF7-DE67-974E-8370-52CC677A1C57}"/>
              </a:ext>
            </a:extLst>
          </p:cNvPr>
          <p:cNvCxnSpPr>
            <a:cxnSpLocks/>
            <a:stCxn id="135" idx="1"/>
            <a:endCxn id="107" idx="3"/>
          </p:cNvCxnSpPr>
          <p:nvPr/>
        </p:nvCxnSpPr>
        <p:spPr>
          <a:xfrm flipH="1" flipV="1">
            <a:off x="7338756" y="2719735"/>
            <a:ext cx="829537" cy="413414"/>
          </a:xfrm>
          <a:prstGeom prst="straightConnector1">
            <a:avLst/>
          </a:prstGeom>
          <a:ln>
            <a:headEnd type="none" w="sm" len="lg"/>
            <a:tailEnd type="none" w="sm" len="lg"/>
          </a:ln>
        </p:spPr>
        <p:style>
          <a:lnRef idx="1">
            <a:schemeClr val="accent4"/>
          </a:lnRef>
          <a:fillRef idx="0">
            <a:schemeClr val="accent4"/>
          </a:fillRef>
          <a:effectRef idx="0">
            <a:schemeClr val="accent4"/>
          </a:effectRef>
          <a:fontRef idx="minor">
            <a:schemeClr val="tx1"/>
          </a:fontRef>
        </p:style>
      </p:cxnSp>
      <p:cxnSp>
        <p:nvCxnSpPr>
          <p:cNvPr id="212" name="Straight Arrow Connector 211">
            <a:extLst>
              <a:ext uri="{FF2B5EF4-FFF2-40B4-BE49-F238E27FC236}">
                <a16:creationId xmlns:a16="http://schemas.microsoft.com/office/drawing/2014/main" id="{201ABBC6-BDD1-7A4B-B798-32910947C053}"/>
              </a:ext>
            </a:extLst>
          </p:cNvPr>
          <p:cNvCxnSpPr>
            <a:cxnSpLocks/>
            <a:endCxn id="149" idx="2"/>
          </p:cNvCxnSpPr>
          <p:nvPr/>
        </p:nvCxnSpPr>
        <p:spPr>
          <a:xfrm flipH="1" flipV="1">
            <a:off x="8091047" y="3941534"/>
            <a:ext cx="353415" cy="129845"/>
          </a:xfrm>
          <a:prstGeom prst="straightConnector1">
            <a:avLst/>
          </a:prstGeom>
          <a:ln>
            <a:headEnd type="none" w="sm" len="lg"/>
            <a:tailEnd type="none" w="sm" len="lg"/>
          </a:ln>
        </p:spPr>
        <p:style>
          <a:lnRef idx="1">
            <a:schemeClr val="accent4"/>
          </a:lnRef>
          <a:fillRef idx="0">
            <a:schemeClr val="accent4"/>
          </a:fillRef>
          <a:effectRef idx="0">
            <a:schemeClr val="accent4"/>
          </a:effectRef>
          <a:fontRef idx="minor">
            <a:schemeClr val="tx1"/>
          </a:fontRef>
        </p:style>
      </p:cxnSp>
      <p:cxnSp>
        <p:nvCxnSpPr>
          <p:cNvPr id="217" name="Straight Arrow Connector 216">
            <a:extLst>
              <a:ext uri="{FF2B5EF4-FFF2-40B4-BE49-F238E27FC236}">
                <a16:creationId xmlns:a16="http://schemas.microsoft.com/office/drawing/2014/main" id="{7C55C95E-0CAA-B141-88AE-BCCE27F8CD87}"/>
              </a:ext>
            </a:extLst>
          </p:cNvPr>
          <p:cNvCxnSpPr>
            <a:cxnSpLocks/>
            <a:stCxn id="132" idx="0"/>
            <a:endCxn id="151" idx="2"/>
          </p:cNvCxnSpPr>
          <p:nvPr/>
        </p:nvCxnSpPr>
        <p:spPr>
          <a:xfrm flipV="1">
            <a:off x="7466298" y="4460137"/>
            <a:ext cx="15554" cy="157016"/>
          </a:xfrm>
          <a:prstGeom prst="straightConnector1">
            <a:avLst/>
          </a:prstGeom>
          <a:ln>
            <a:headEnd type="none" w="sm" len="lg"/>
            <a:tailEnd type="none" w="sm" len="lg"/>
          </a:ln>
        </p:spPr>
        <p:style>
          <a:lnRef idx="1">
            <a:schemeClr val="accent4"/>
          </a:lnRef>
          <a:fillRef idx="0">
            <a:schemeClr val="accent4"/>
          </a:fillRef>
          <a:effectRef idx="0">
            <a:schemeClr val="accent4"/>
          </a:effectRef>
          <a:fontRef idx="minor">
            <a:schemeClr val="tx1"/>
          </a:fontRef>
        </p:style>
      </p:cxnSp>
      <p:cxnSp>
        <p:nvCxnSpPr>
          <p:cNvPr id="222" name="Straight Arrow Connector 221">
            <a:extLst>
              <a:ext uri="{FF2B5EF4-FFF2-40B4-BE49-F238E27FC236}">
                <a16:creationId xmlns:a16="http://schemas.microsoft.com/office/drawing/2014/main" id="{3E067136-1369-7A4E-BF20-13DA7A60A08F}"/>
              </a:ext>
            </a:extLst>
          </p:cNvPr>
          <p:cNvCxnSpPr>
            <a:cxnSpLocks/>
            <a:stCxn id="130" idx="3"/>
            <a:endCxn id="150" idx="2"/>
          </p:cNvCxnSpPr>
          <p:nvPr/>
        </p:nvCxnSpPr>
        <p:spPr>
          <a:xfrm flipV="1">
            <a:off x="6155677" y="4445918"/>
            <a:ext cx="381376" cy="84807"/>
          </a:xfrm>
          <a:prstGeom prst="straightConnector1">
            <a:avLst/>
          </a:prstGeom>
          <a:ln>
            <a:headEnd type="none" w="sm" len="lg"/>
            <a:tailEnd type="none" w="sm" len="lg"/>
          </a:ln>
        </p:spPr>
        <p:style>
          <a:lnRef idx="1">
            <a:schemeClr val="accent4"/>
          </a:lnRef>
          <a:fillRef idx="0">
            <a:schemeClr val="accent4"/>
          </a:fillRef>
          <a:effectRef idx="0">
            <a:schemeClr val="accent4"/>
          </a:effectRef>
          <a:fontRef idx="minor">
            <a:schemeClr val="tx1"/>
          </a:fontRef>
        </p:style>
      </p:cxnSp>
      <p:cxnSp>
        <p:nvCxnSpPr>
          <p:cNvPr id="228" name="Straight Arrow Connector 227">
            <a:extLst>
              <a:ext uri="{FF2B5EF4-FFF2-40B4-BE49-F238E27FC236}">
                <a16:creationId xmlns:a16="http://schemas.microsoft.com/office/drawing/2014/main" id="{8C506DC1-C8AB-7947-BF0C-6D0E268EFA58}"/>
              </a:ext>
            </a:extLst>
          </p:cNvPr>
          <p:cNvCxnSpPr>
            <a:cxnSpLocks/>
            <a:stCxn id="152" idx="1"/>
            <a:endCxn id="128" idx="3"/>
          </p:cNvCxnSpPr>
          <p:nvPr/>
        </p:nvCxnSpPr>
        <p:spPr>
          <a:xfrm flipH="1">
            <a:off x="5390735" y="3601742"/>
            <a:ext cx="339711" cy="30395"/>
          </a:xfrm>
          <a:prstGeom prst="straightConnector1">
            <a:avLst/>
          </a:prstGeom>
          <a:ln>
            <a:headEnd type="none" w="sm" len="lg"/>
            <a:tailEnd type="none" w="sm" len="lg"/>
          </a:ln>
        </p:spPr>
        <p:style>
          <a:lnRef idx="1">
            <a:schemeClr val="accent4"/>
          </a:lnRef>
          <a:fillRef idx="0">
            <a:schemeClr val="accent4"/>
          </a:fillRef>
          <a:effectRef idx="0">
            <a:schemeClr val="accent4"/>
          </a:effectRef>
          <a:fontRef idx="minor">
            <a:schemeClr val="tx1"/>
          </a:fontRef>
        </p:style>
      </p:cxnSp>
      <p:sp>
        <p:nvSpPr>
          <p:cNvPr id="231" name="Rectangle 230">
            <a:extLst>
              <a:ext uri="{FF2B5EF4-FFF2-40B4-BE49-F238E27FC236}">
                <a16:creationId xmlns:a16="http://schemas.microsoft.com/office/drawing/2014/main" id="{9B34757C-C4A3-2545-ABB8-53A09AC7FCE5}"/>
              </a:ext>
            </a:extLst>
          </p:cNvPr>
          <p:cNvSpPr/>
          <p:nvPr/>
        </p:nvSpPr>
        <p:spPr>
          <a:xfrm>
            <a:off x="4693464" y="541525"/>
            <a:ext cx="4450535" cy="1569660"/>
          </a:xfrm>
          <a:prstGeom prst="rect">
            <a:avLst/>
          </a:prstGeom>
        </p:spPr>
        <p:txBody>
          <a:bodyPr wrap="square">
            <a:spAutoFit/>
          </a:bodyPr>
          <a:lstStyle/>
          <a:p>
            <a:pPr marL="285750" indent="-285750">
              <a:buFont typeface="Arial" pitchFamily="34" charset="0"/>
              <a:buChar char="•"/>
            </a:pPr>
            <a:r>
              <a:rPr lang="en-US" sz="1200" dirty="0">
                <a:latin typeface="EtihadAltis-Text"/>
              </a:rPr>
              <a:t>True digitized via business rules enablement &amp; faster transaction execution</a:t>
            </a:r>
          </a:p>
          <a:p>
            <a:pPr marL="285750" indent="-285750">
              <a:buFont typeface="Arial" pitchFamily="34" charset="0"/>
              <a:buChar char="•"/>
            </a:pPr>
            <a:r>
              <a:rPr lang="en-US" sz="1200" dirty="0">
                <a:latin typeface="EtihadAltis-Text"/>
              </a:rPr>
              <a:t>Single source of the truth and collaboration</a:t>
            </a:r>
          </a:p>
          <a:p>
            <a:pPr marL="285750" indent="-285750">
              <a:buFont typeface="Arial" pitchFamily="34" charset="0"/>
              <a:buChar char="•"/>
            </a:pPr>
            <a:r>
              <a:rPr lang="en-US" sz="1200" dirty="0">
                <a:latin typeface="EtihadAltis-Text"/>
              </a:rPr>
              <a:t>Increased transparency and auditability</a:t>
            </a:r>
          </a:p>
          <a:p>
            <a:pPr marL="285750" indent="-285750">
              <a:buFont typeface="Arial" pitchFamily="34" charset="0"/>
              <a:buChar char="•"/>
            </a:pPr>
            <a:r>
              <a:rPr lang="en-US" sz="1200" dirty="0">
                <a:latin typeface="EtihadAltis-Text"/>
              </a:rPr>
              <a:t>Information immutability facilitates data integrity</a:t>
            </a:r>
          </a:p>
          <a:p>
            <a:pPr marL="285750" indent="-285750">
              <a:buFont typeface="Arial" pitchFamily="34" charset="0"/>
              <a:buChar char="•"/>
            </a:pPr>
            <a:r>
              <a:rPr lang="en-US" sz="1200" dirty="0">
                <a:latin typeface="EtihadAltis-Text"/>
              </a:rPr>
              <a:t>Highly reliable and secure</a:t>
            </a:r>
          </a:p>
          <a:p>
            <a:pPr marL="285750" indent="-285750">
              <a:buFont typeface="Arial" pitchFamily="34" charset="0"/>
              <a:buChar char="•"/>
            </a:pPr>
            <a:r>
              <a:rPr lang="en-US" sz="1200" dirty="0">
                <a:latin typeface="EtihadAltis-Text"/>
              </a:rPr>
              <a:t>Data recovery easy due to decentralized information</a:t>
            </a:r>
          </a:p>
          <a:p>
            <a:pPr marL="285750" indent="-285750">
              <a:buFont typeface="Arial" pitchFamily="34" charset="0"/>
              <a:buChar char="•"/>
            </a:pPr>
            <a:r>
              <a:rPr lang="en-US" sz="1200" dirty="0">
                <a:latin typeface="EtihadAltis-Text"/>
              </a:rPr>
              <a:t>Induction of participants easy</a:t>
            </a:r>
          </a:p>
        </p:txBody>
      </p:sp>
    </p:spTree>
    <p:extLst>
      <p:ext uri="{BB962C8B-B14F-4D97-AF65-F5344CB8AC3E}">
        <p14:creationId xmlns:p14="http://schemas.microsoft.com/office/powerpoint/2010/main" val="4213175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442"/>
            <a:ext cx="6604000" cy="669844"/>
          </a:xfrm>
          <a:ln>
            <a:noFill/>
          </a:ln>
        </p:spPr>
        <p:txBody>
          <a:bodyPr/>
          <a:lstStyle/>
          <a:p>
            <a:r>
              <a:rPr lang="en-US" dirty="0"/>
              <a:t>Business Benefits</a:t>
            </a:r>
          </a:p>
        </p:txBody>
      </p:sp>
      <p:grpSp>
        <p:nvGrpSpPr>
          <p:cNvPr id="13" name="Group 12"/>
          <p:cNvGrpSpPr>
            <a:grpSpLocks noChangeAspect="1"/>
          </p:cNvGrpSpPr>
          <p:nvPr/>
        </p:nvGrpSpPr>
        <p:grpSpPr>
          <a:xfrm>
            <a:off x="6984315" y="106496"/>
            <a:ext cx="2037511" cy="466928"/>
            <a:chOff x="5758704" y="286123"/>
            <a:chExt cx="3194447" cy="732053"/>
          </a:xfrm>
        </p:grpSpPr>
        <p:pic>
          <p:nvPicPr>
            <p:cNvPr id="14" name="Picture 13" descr="EtihadAirways AbuDhabi MasterLogo Eng-01.pn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758704" y="286123"/>
              <a:ext cx="1405839" cy="732053"/>
            </a:xfrm>
            <a:prstGeom prst="rect">
              <a:avLst/>
            </a:prstGeom>
          </p:spPr>
        </p:pic>
        <p:pic>
          <p:nvPicPr>
            <p:cNvPr id="15" name="Picture 1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90324" y="392431"/>
              <a:ext cx="1362827" cy="524710"/>
            </a:xfrm>
            <a:prstGeom prst="rect">
              <a:avLst/>
            </a:prstGeom>
          </p:spPr>
        </p:pic>
        <p:cxnSp>
          <p:nvCxnSpPr>
            <p:cNvPr id="16" name="Straight Connector 15"/>
            <p:cNvCxnSpPr/>
            <p:nvPr/>
          </p:nvCxnSpPr>
          <p:spPr>
            <a:xfrm>
              <a:off x="7361977" y="324586"/>
              <a:ext cx="0" cy="660400"/>
            </a:xfrm>
            <a:prstGeom prst="line">
              <a:avLst/>
            </a:prstGeom>
            <a:ln w="3175" cmpd="sng">
              <a:solidFill>
                <a:srgbClr val="666666"/>
              </a:solidFill>
            </a:ln>
            <a:effectLst/>
          </p:spPr>
          <p:style>
            <a:lnRef idx="2">
              <a:schemeClr val="accent1"/>
            </a:lnRef>
            <a:fillRef idx="0">
              <a:schemeClr val="accent1"/>
            </a:fillRef>
            <a:effectRef idx="1">
              <a:schemeClr val="accent1"/>
            </a:effectRef>
            <a:fontRef idx="minor">
              <a:schemeClr val="tx1"/>
            </a:fontRef>
          </p:style>
        </p:cxnSp>
      </p:grpSp>
      <p:sp>
        <p:nvSpPr>
          <p:cNvPr id="37" name="Rectangle 36"/>
          <p:cNvSpPr/>
          <p:nvPr/>
        </p:nvSpPr>
        <p:spPr>
          <a:xfrm>
            <a:off x="497840" y="882293"/>
            <a:ext cx="8089360" cy="3277820"/>
          </a:xfrm>
          <a:prstGeom prst="rect">
            <a:avLst/>
          </a:prstGeom>
        </p:spPr>
        <p:txBody>
          <a:bodyPr wrap="square">
            <a:spAutoFit/>
          </a:bodyPr>
          <a:lstStyle/>
          <a:p>
            <a:pPr>
              <a:spcBef>
                <a:spcPts val="600"/>
              </a:spcBef>
            </a:pPr>
            <a:r>
              <a:rPr lang="en-US" sz="1600" dirty="0">
                <a:latin typeface="EtihadAltis-Text"/>
              </a:rPr>
              <a:t>True </a:t>
            </a:r>
            <a:r>
              <a:rPr lang="en-US" sz="1600" dirty="0" err="1">
                <a:latin typeface="EtihadAltis-Text"/>
              </a:rPr>
              <a:t>digitisation</a:t>
            </a:r>
            <a:r>
              <a:rPr lang="en-US" sz="1600" dirty="0">
                <a:latin typeface="EtihadAltis-Text"/>
              </a:rPr>
              <a:t>: </a:t>
            </a:r>
          </a:p>
          <a:p>
            <a:pPr algn="just" defTabSz="456524">
              <a:spcBef>
                <a:spcPts val="600"/>
              </a:spcBef>
            </a:pPr>
            <a:r>
              <a:rPr lang="en-US" sz="1400" dirty="0">
                <a:solidFill>
                  <a:srgbClr val="1C0010">
                    <a:hueOff val="0"/>
                    <a:satOff val="0"/>
                    <a:lumOff val="0"/>
                    <a:alphaOff val="0"/>
                  </a:srgbClr>
                </a:solidFill>
                <a:latin typeface="Etihad Altis Text"/>
                <a:ea typeface="Times New Roman" panose="02020603050405020304" pitchFamily="18" charset="0"/>
              </a:rPr>
              <a:t>Contracts made or changed are stored in a digital ledger, with logics and attributes.</a:t>
            </a:r>
            <a:endParaRPr lang="en-US" sz="1600" dirty="0">
              <a:latin typeface="EtihadAltis-Text"/>
            </a:endParaRPr>
          </a:p>
          <a:p>
            <a:pPr>
              <a:spcBef>
                <a:spcPts val="600"/>
              </a:spcBef>
            </a:pPr>
            <a:endParaRPr lang="en-US" sz="1600" dirty="0">
              <a:latin typeface="EtihadAltis-Text"/>
            </a:endParaRPr>
          </a:p>
          <a:p>
            <a:pPr>
              <a:spcBef>
                <a:spcPts val="600"/>
              </a:spcBef>
            </a:pPr>
            <a:r>
              <a:rPr lang="en-US" sz="1600" dirty="0">
                <a:latin typeface="EtihadAltis-Text"/>
              </a:rPr>
              <a:t>Trust: </a:t>
            </a:r>
          </a:p>
          <a:p>
            <a:pPr>
              <a:defRPr/>
            </a:pPr>
            <a:r>
              <a:rPr lang="en-US" sz="1400" dirty="0">
                <a:solidFill>
                  <a:srgbClr val="1C0010">
                    <a:hueOff val="0"/>
                    <a:satOff val="0"/>
                    <a:lumOff val="0"/>
                    <a:alphaOff val="0"/>
                  </a:srgbClr>
                </a:solidFill>
                <a:latin typeface="Etihad Altis Text"/>
                <a:ea typeface="Times New Roman" panose="02020603050405020304" pitchFamily="18" charset="0"/>
              </a:rPr>
              <a:t>Built on a distributed network, transactions conducted completely transparent </a:t>
            </a:r>
            <a:endParaRPr lang="en-US" sz="1400" dirty="0">
              <a:solidFill>
                <a:srgbClr val="1C0010">
                  <a:hueOff val="0"/>
                  <a:satOff val="0"/>
                  <a:lumOff val="0"/>
                  <a:alphaOff val="0"/>
                </a:srgbClr>
              </a:solidFill>
              <a:latin typeface="Etihad Altis Text"/>
            </a:endParaRPr>
          </a:p>
          <a:p>
            <a:pPr>
              <a:spcBef>
                <a:spcPts val="600"/>
              </a:spcBef>
            </a:pPr>
            <a:endParaRPr lang="en-US" sz="1600" dirty="0">
              <a:latin typeface="EtihadAltis-Text"/>
            </a:endParaRPr>
          </a:p>
          <a:p>
            <a:pPr>
              <a:spcBef>
                <a:spcPts val="600"/>
              </a:spcBef>
            </a:pPr>
            <a:r>
              <a:rPr lang="en-US" sz="1600" dirty="0">
                <a:latin typeface="EtihadAltis-Text"/>
              </a:rPr>
              <a:t>Immutable and Secure:</a:t>
            </a:r>
          </a:p>
          <a:p>
            <a:pPr>
              <a:spcBef>
                <a:spcPts val="600"/>
              </a:spcBef>
            </a:pPr>
            <a:r>
              <a:rPr lang="en-US" sz="1400" dirty="0">
                <a:solidFill>
                  <a:srgbClr val="1C0010">
                    <a:hueOff val="0"/>
                    <a:satOff val="0"/>
                    <a:lumOff val="0"/>
                    <a:alphaOff val="0"/>
                  </a:srgbClr>
                </a:solidFill>
                <a:latin typeface="Etihad Altis Text"/>
                <a:ea typeface="Times New Roman" panose="02020603050405020304" pitchFamily="18" charset="0"/>
              </a:rPr>
              <a:t>Stored in a decentralized registry cannot be lost and cyber attacked</a:t>
            </a:r>
            <a:endParaRPr lang="en-US" sz="1600" dirty="0">
              <a:latin typeface="EtihadAltis-Text"/>
            </a:endParaRPr>
          </a:p>
          <a:p>
            <a:pPr>
              <a:spcBef>
                <a:spcPts val="600"/>
              </a:spcBef>
            </a:pPr>
            <a:endParaRPr lang="en-US" sz="1400" dirty="0">
              <a:latin typeface="EtihadAltis-Text"/>
            </a:endParaRPr>
          </a:p>
          <a:p>
            <a:pPr>
              <a:spcBef>
                <a:spcPts val="600"/>
              </a:spcBef>
            </a:pPr>
            <a:r>
              <a:rPr lang="en-US" sz="1400" dirty="0">
                <a:latin typeface="EtihadAltis-Text"/>
              </a:rPr>
              <a:t>Efficiency: </a:t>
            </a:r>
          </a:p>
          <a:p>
            <a:pPr>
              <a:spcBef>
                <a:spcPts val="600"/>
              </a:spcBef>
            </a:pPr>
            <a:r>
              <a:rPr lang="en-US" sz="1400" dirty="0">
                <a:solidFill>
                  <a:srgbClr val="1C0010">
                    <a:hueOff val="0"/>
                    <a:satOff val="0"/>
                    <a:lumOff val="0"/>
                    <a:alphaOff val="0"/>
                  </a:srgbClr>
                </a:solidFill>
                <a:latin typeface="Etihad Altis Text"/>
                <a:ea typeface="Times New Roman" panose="02020603050405020304" pitchFamily="18" charset="0"/>
              </a:rPr>
              <a:t>Enables collaboration, reduces errors and disputes.</a:t>
            </a:r>
          </a:p>
        </p:txBody>
      </p:sp>
    </p:spTree>
    <p:extLst>
      <p:ext uri="{BB962C8B-B14F-4D97-AF65-F5344CB8AC3E}">
        <p14:creationId xmlns:p14="http://schemas.microsoft.com/office/powerpoint/2010/main" val="322803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442"/>
            <a:ext cx="6604000" cy="669844"/>
          </a:xfrm>
          <a:ln>
            <a:noFill/>
          </a:ln>
        </p:spPr>
        <p:txBody>
          <a:bodyPr/>
          <a:lstStyle/>
          <a:p>
            <a:r>
              <a:rPr lang="en-US" dirty="0"/>
              <a:t>Solution</a:t>
            </a:r>
          </a:p>
        </p:txBody>
      </p:sp>
      <p:grpSp>
        <p:nvGrpSpPr>
          <p:cNvPr id="13" name="Group 12"/>
          <p:cNvGrpSpPr>
            <a:grpSpLocks noChangeAspect="1"/>
          </p:cNvGrpSpPr>
          <p:nvPr/>
        </p:nvGrpSpPr>
        <p:grpSpPr>
          <a:xfrm>
            <a:off x="6984315" y="106496"/>
            <a:ext cx="2037511" cy="466928"/>
            <a:chOff x="5758704" y="286123"/>
            <a:chExt cx="3194447" cy="732053"/>
          </a:xfrm>
        </p:grpSpPr>
        <p:pic>
          <p:nvPicPr>
            <p:cNvPr id="14" name="Picture 13" descr="EtihadAirways AbuDhabi MasterLogo Eng-01.pn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758704" y="286123"/>
              <a:ext cx="1405839" cy="732053"/>
            </a:xfrm>
            <a:prstGeom prst="rect">
              <a:avLst/>
            </a:prstGeom>
          </p:spPr>
        </p:pic>
        <p:pic>
          <p:nvPicPr>
            <p:cNvPr id="15" name="Picture 1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90324" y="392431"/>
              <a:ext cx="1362827" cy="524710"/>
            </a:xfrm>
            <a:prstGeom prst="rect">
              <a:avLst/>
            </a:prstGeom>
          </p:spPr>
        </p:pic>
        <p:cxnSp>
          <p:nvCxnSpPr>
            <p:cNvPr id="16" name="Straight Connector 15"/>
            <p:cNvCxnSpPr/>
            <p:nvPr/>
          </p:nvCxnSpPr>
          <p:spPr>
            <a:xfrm>
              <a:off x="7361977" y="324586"/>
              <a:ext cx="0" cy="660400"/>
            </a:xfrm>
            <a:prstGeom prst="line">
              <a:avLst/>
            </a:prstGeom>
            <a:ln w="3175" cmpd="sng">
              <a:solidFill>
                <a:srgbClr val="666666"/>
              </a:solidFill>
            </a:ln>
            <a:effectLst/>
          </p:spPr>
          <p:style>
            <a:lnRef idx="2">
              <a:schemeClr val="accent1"/>
            </a:lnRef>
            <a:fillRef idx="0">
              <a:schemeClr val="accent1"/>
            </a:fillRef>
            <a:effectRef idx="1">
              <a:schemeClr val="accent1"/>
            </a:effectRef>
            <a:fontRef idx="minor">
              <a:schemeClr val="tx1"/>
            </a:fontRef>
          </p:style>
        </p:cxnSp>
      </p:grpSp>
      <p:sp>
        <p:nvSpPr>
          <p:cNvPr id="10" name="Right Arrow 9"/>
          <p:cNvSpPr/>
          <p:nvPr/>
        </p:nvSpPr>
        <p:spPr>
          <a:xfrm>
            <a:off x="2281577" y="3017142"/>
            <a:ext cx="315459" cy="334420"/>
          </a:xfrm>
          <a:prstGeom prst="rightArrow">
            <a:avLst/>
          </a:prstGeom>
          <a:solidFill>
            <a:srgbClr val="4B151E"/>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6524"/>
            <a:endParaRPr lang="en-US">
              <a:solidFill>
                <a:srgbClr val="B68116"/>
              </a:solidFill>
            </a:endParaRPr>
          </a:p>
        </p:txBody>
      </p:sp>
      <p:pic>
        <p:nvPicPr>
          <p:cNvPr id="1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934" y="2147042"/>
            <a:ext cx="1253673" cy="183700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ounded Rectangular Callout 11"/>
          <p:cNvSpPr/>
          <p:nvPr/>
        </p:nvSpPr>
        <p:spPr>
          <a:xfrm>
            <a:off x="1737360" y="1747261"/>
            <a:ext cx="1259841" cy="565939"/>
          </a:xfrm>
          <a:prstGeom prst="wedgeRoundRectCallout">
            <a:avLst>
              <a:gd name="adj1" fmla="val -49622"/>
              <a:gd name="adj2" fmla="val 87977"/>
              <a:gd name="adj3" fmla="val 16667"/>
            </a:avLst>
          </a:prstGeom>
          <a:solidFill>
            <a:schemeClr val="bg2"/>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6524"/>
            <a:r>
              <a:rPr lang="en-US" sz="1050" dirty="0">
                <a:solidFill>
                  <a:srgbClr val="3D3430"/>
                </a:solidFill>
                <a:latin typeface="Etihad Altis Text"/>
              </a:rPr>
              <a:t>Traditional document based contract</a:t>
            </a:r>
          </a:p>
        </p:txBody>
      </p:sp>
      <p:pic>
        <p:nvPicPr>
          <p:cNvPr id="17" name="Picture 16"/>
          <p:cNvPicPr>
            <a:picLocks noChangeAspect="1"/>
          </p:cNvPicPr>
          <p:nvPr/>
        </p:nvPicPr>
        <p:blipFill>
          <a:blip r:embed="rId6"/>
          <a:stretch>
            <a:fillRect/>
          </a:stretch>
        </p:blipFill>
        <p:spPr>
          <a:xfrm>
            <a:off x="3156582" y="1954210"/>
            <a:ext cx="2138116" cy="1318737"/>
          </a:xfrm>
          <a:prstGeom prst="rect">
            <a:avLst/>
          </a:prstGeom>
        </p:spPr>
      </p:pic>
      <p:pic>
        <p:nvPicPr>
          <p:cNvPr id="18" name="Picture 17"/>
          <p:cNvPicPr>
            <a:picLocks noChangeAspect="1"/>
          </p:cNvPicPr>
          <p:nvPr/>
        </p:nvPicPr>
        <p:blipFill>
          <a:blip r:embed="rId7"/>
          <a:stretch>
            <a:fillRect/>
          </a:stretch>
        </p:blipFill>
        <p:spPr>
          <a:xfrm>
            <a:off x="5722674" y="3391301"/>
            <a:ext cx="1892863" cy="1288584"/>
          </a:xfrm>
          <a:prstGeom prst="rect">
            <a:avLst/>
          </a:prstGeom>
        </p:spPr>
      </p:pic>
      <p:sp>
        <p:nvSpPr>
          <p:cNvPr id="19" name="Rounded Rectangular Callout 18"/>
          <p:cNvSpPr/>
          <p:nvPr/>
        </p:nvSpPr>
        <p:spPr>
          <a:xfrm>
            <a:off x="7742243" y="3391301"/>
            <a:ext cx="934396" cy="536189"/>
          </a:xfrm>
          <a:prstGeom prst="wedgeRoundRectCallout">
            <a:avLst>
              <a:gd name="adj1" fmla="val -80882"/>
              <a:gd name="adj2" fmla="val 77289"/>
              <a:gd name="adj3" fmla="val 16667"/>
            </a:avLst>
          </a:prstGeom>
          <a:solidFill>
            <a:schemeClr val="bg2"/>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6524"/>
            <a:r>
              <a:rPr lang="en-US" sz="1050" dirty="0">
                <a:solidFill>
                  <a:srgbClr val="3D3430"/>
                </a:solidFill>
                <a:latin typeface="Etihad Altis Text"/>
              </a:rPr>
              <a:t>Historical state of a contract</a:t>
            </a:r>
          </a:p>
        </p:txBody>
      </p:sp>
      <p:sp>
        <p:nvSpPr>
          <p:cNvPr id="20" name="Rounded Rectangular Callout 19"/>
          <p:cNvSpPr/>
          <p:nvPr/>
        </p:nvSpPr>
        <p:spPr>
          <a:xfrm>
            <a:off x="5480956" y="1789639"/>
            <a:ext cx="1203706" cy="565939"/>
          </a:xfrm>
          <a:prstGeom prst="wedgeRoundRectCallout">
            <a:avLst>
              <a:gd name="adj1" fmla="val -71622"/>
              <a:gd name="adj2" fmla="val 84105"/>
              <a:gd name="adj3" fmla="val 16667"/>
            </a:avLst>
          </a:prstGeom>
          <a:solidFill>
            <a:schemeClr val="bg2"/>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6524"/>
            <a:r>
              <a:rPr lang="en-US" sz="1050" dirty="0">
                <a:solidFill>
                  <a:srgbClr val="3D3430"/>
                </a:solidFill>
                <a:latin typeface="Etihad Altis Text"/>
              </a:rPr>
              <a:t>GUI for contract management</a:t>
            </a:r>
          </a:p>
        </p:txBody>
      </p:sp>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6581" y="3272947"/>
            <a:ext cx="2138116" cy="1423039"/>
          </a:xfrm>
          <a:prstGeom prst="rect">
            <a:avLst/>
          </a:prstGeom>
        </p:spPr>
      </p:pic>
      <p:sp>
        <p:nvSpPr>
          <p:cNvPr id="22" name="Rounded Rectangular Callout 21"/>
          <p:cNvSpPr/>
          <p:nvPr/>
        </p:nvSpPr>
        <p:spPr>
          <a:xfrm>
            <a:off x="1590240" y="3927490"/>
            <a:ext cx="1554080" cy="565939"/>
          </a:xfrm>
          <a:prstGeom prst="wedgeRoundRectCallout">
            <a:avLst>
              <a:gd name="adj1" fmla="val 68951"/>
              <a:gd name="adj2" fmla="val 53883"/>
              <a:gd name="adj3" fmla="val 16667"/>
            </a:avLst>
          </a:prstGeom>
          <a:solidFill>
            <a:schemeClr val="bg2"/>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6524"/>
            <a:r>
              <a:rPr lang="en-US" sz="1050" dirty="0">
                <a:solidFill>
                  <a:srgbClr val="3D3430"/>
                </a:solidFill>
                <a:latin typeface="Etihad Altis Text"/>
              </a:rPr>
              <a:t>History of contract stored in immutable form in </a:t>
            </a:r>
            <a:r>
              <a:rPr lang="en-US" sz="1050" dirty="0" err="1">
                <a:solidFill>
                  <a:srgbClr val="3D3430"/>
                </a:solidFill>
                <a:latin typeface="Etihad Altis Text"/>
              </a:rPr>
              <a:t>Blockchain</a:t>
            </a:r>
            <a:endParaRPr lang="en-US" sz="1050" dirty="0">
              <a:solidFill>
                <a:srgbClr val="3D3430"/>
              </a:solidFill>
              <a:latin typeface="Etihad Altis Text"/>
            </a:endParaRPr>
          </a:p>
        </p:txBody>
      </p:sp>
      <p:sp>
        <p:nvSpPr>
          <p:cNvPr id="23" name="TextBox 22"/>
          <p:cNvSpPr txBox="1"/>
          <p:nvPr/>
        </p:nvSpPr>
        <p:spPr>
          <a:xfrm>
            <a:off x="6068502" y="2489200"/>
            <a:ext cx="1364155" cy="1169551"/>
          </a:xfrm>
          <a:prstGeom prst="rect">
            <a:avLst/>
          </a:prstGeom>
          <a:noFill/>
        </p:spPr>
        <p:txBody>
          <a:bodyPr wrap="square" rtlCol="0">
            <a:spAutoFit/>
          </a:bodyPr>
          <a:lstStyle/>
          <a:p>
            <a:r>
              <a:rPr lang="en-US" sz="1000" dirty="0">
                <a:solidFill>
                  <a:srgbClr val="3D3430"/>
                </a:solidFill>
                <a:latin typeface="Etihad Altis Text"/>
              </a:rPr>
              <a:t>Smart contracts are ..</a:t>
            </a:r>
          </a:p>
          <a:p>
            <a:pPr marL="171450" indent="-171450">
              <a:buFont typeface="Arial" panose="020B0604020202020204" pitchFamily="34" charset="0"/>
              <a:buChar char="•"/>
            </a:pPr>
            <a:r>
              <a:rPr lang="en-US" sz="1000" dirty="0">
                <a:solidFill>
                  <a:srgbClr val="3D3430"/>
                </a:solidFill>
                <a:latin typeface="Etihad Altis Text"/>
              </a:rPr>
              <a:t>Immutable</a:t>
            </a:r>
          </a:p>
          <a:p>
            <a:pPr marL="171450" indent="-171450">
              <a:buFont typeface="Arial" panose="020B0604020202020204" pitchFamily="34" charset="0"/>
              <a:buChar char="•"/>
            </a:pPr>
            <a:r>
              <a:rPr lang="en-US" sz="1000" dirty="0">
                <a:solidFill>
                  <a:srgbClr val="3D3430"/>
                </a:solidFill>
                <a:latin typeface="Etihad Altis Text"/>
              </a:rPr>
              <a:t>Self auditing</a:t>
            </a:r>
          </a:p>
          <a:p>
            <a:pPr marL="171450" indent="-171450">
              <a:buFont typeface="Arial" panose="020B0604020202020204" pitchFamily="34" charset="0"/>
              <a:buChar char="•"/>
            </a:pPr>
            <a:r>
              <a:rPr lang="en-US" sz="1000" dirty="0">
                <a:solidFill>
                  <a:srgbClr val="3D3430"/>
                </a:solidFill>
                <a:latin typeface="Etihad Altis Text"/>
              </a:rPr>
              <a:t>Secure</a:t>
            </a:r>
          </a:p>
          <a:p>
            <a:pPr marL="171450" indent="-171450">
              <a:buFont typeface="Arial" panose="020B0604020202020204" pitchFamily="34" charset="0"/>
              <a:buChar char="•"/>
            </a:pPr>
            <a:r>
              <a:rPr lang="en-US" sz="1000" dirty="0">
                <a:solidFill>
                  <a:srgbClr val="3D3430"/>
                </a:solidFill>
                <a:latin typeface="Etihad Altis Text"/>
              </a:rPr>
              <a:t>Embedded trust</a:t>
            </a:r>
          </a:p>
          <a:p>
            <a:pPr marL="171450" indent="-171450">
              <a:buFont typeface="Arial" panose="020B0604020202020204" pitchFamily="34" charset="0"/>
              <a:buChar char="•"/>
            </a:pPr>
            <a:r>
              <a:rPr lang="en-US" sz="1000" dirty="0">
                <a:solidFill>
                  <a:srgbClr val="3D3430"/>
                </a:solidFill>
                <a:latin typeface="Etihad Altis Text"/>
              </a:rPr>
              <a:t>In-built rules</a:t>
            </a:r>
          </a:p>
        </p:txBody>
      </p:sp>
      <p:sp>
        <p:nvSpPr>
          <p:cNvPr id="24" name="Rounded Rectangle 23"/>
          <p:cNvSpPr/>
          <p:nvPr/>
        </p:nvSpPr>
        <p:spPr>
          <a:xfrm>
            <a:off x="2997200" y="1742686"/>
            <a:ext cx="5679439" cy="3086668"/>
          </a:xfrm>
          <a:prstGeom prst="roundRect">
            <a:avLst/>
          </a:prstGeom>
          <a:ln>
            <a:solidFill>
              <a:schemeClr val="accent6">
                <a:lumMod val="75000"/>
              </a:schemeClr>
            </a:solidFill>
          </a:ln>
        </p:spPr>
        <p:txBody>
          <a:bodyPr wrap="square" rtlCol="0" anchor="ctr">
            <a:spAutoFit/>
          </a:bodyPr>
          <a:lstStyle/>
          <a:p>
            <a:pPr algn="ctr"/>
            <a:endParaRPr lang="en-US" sz="2800" dirty="0">
              <a:latin typeface="EtihadAltis-Book"/>
              <a:cs typeface="EtihadAltis-Book"/>
            </a:endParaRPr>
          </a:p>
        </p:txBody>
      </p:sp>
      <p:sp>
        <p:nvSpPr>
          <p:cNvPr id="30" name="Rectangle 29"/>
          <p:cNvSpPr/>
          <p:nvPr/>
        </p:nvSpPr>
        <p:spPr>
          <a:xfrm>
            <a:off x="497840" y="882293"/>
            <a:ext cx="8089360" cy="846386"/>
          </a:xfrm>
          <a:prstGeom prst="rect">
            <a:avLst/>
          </a:prstGeom>
        </p:spPr>
        <p:txBody>
          <a:bodyPr wrap="square">
            <a:spAutoFit/>
          </a:bodyPr>
          <a:lstStyle/>
          <a:p>
            <a:pPr>
              <a:spcBef>
                <a:spcPts val="600"/>
              </a:spcBef>
            </a:pPr>
            <a:r>
              <a:rPr lang="en-US" sz="1600" dirty="0">
                <a:latin typeface="EtihadAltis-Text"/>
              </a:rPr>
              <a:t>Example: </a:t>
            </a:r>
          </a:p>
          <a:p>
            <a:pPr algn="just" defTabSz="456524">
              <a:spcBef>
                <a:spcPts val="600"/>
              </a:spcBef>
            </a:pPr>
            <a:r>
              <a:rPr lang="en-GB" sz="1400" dirty="0">
                <a:latin typeface="Etihad Altis Text" panose="020B0603030000000003" pitchFamily="34" charset="0"/>
                <a:ea typeface="Times New Roman" panose="02020603050405020304" pitchFamily="18" charset="0"/>
              </a:rPr>
              <a:t>manage contracts with OEMs and third party maintenance units for aircraft  landing gears, leveraging the potential of </a:t>
            </a:r>
            <a:r>
              <a:rPr lang="en-GB" sz="1400" dirty="0" err="1">
                <a:latin typeface="Etihad Altis Text" panose="020B0603030000000003" pitchFamily="34" charset="0"/>
                <a:ea typeface="Times New Roman" panose="02020603050405020304" pitchFamily="18" charset="0"/>
              </a:rPr>
              <a:t>Blockchain</a:t>
            </a:r>
            <a:r>
              <a:rPr lang="en-GB" sz="1400" dirty="0">
                <a:latin typeface="Etihad Altis Text" panose="020B0603030000000003" pitchFamily="34" charset="0"/>
                <a:ea typeface="Times New Roman" panose="02020603050405020304" pitchFamily="18" charset="0"/>
              </a:rPr>
              <a:t> and Smart Contracts</a:t>
            </a:r>
            <a:endParaRPr lang="en-US" sz="1600" dirty="0">
              <a:latin typeface="EtihadAltis-Text"/>
            </a:endParaRPr>
          </a:p>
        </p:txBody>
      </p:sp>
    </p:spTree>
    <p:extLst>
      <p:ext uri="{BB962C8B-B14F-4D97-AF65-F5344CB8AC3E}">
        <p14:creationId xmlns:p14="http://schemas.microsoft.com/office/powerpoint/2010/main" val="322803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053505" y="1127760"/>
            <a:ext cx="0" cy="2926080"/>
          </a:xfrm>
          <a:prstGeom prst="line">
            <a:avLst/>
          </a:prstGeom>
          <a:ln>
            <a:solidFill>
              <a:schemeClr val="accent6">
                <a:lumMod val="75000"/>
              </a:schemeClr>
            </a:solidFill>
          </a:ln>
        </p:spPr>
      </p:cxnSp>
      <p:sp>
        <p:nvSpPr>
          <p:cNvPr id="27" name="Rounded Rectangle 26"/>
          <p:cNvSpPr/>
          <p:nvPr/>
        </p:nvSpPr>
        <p:spPr>
          <a:xfrm>
            <a:off x="4073340" y="1021049"/>
            <a:ext cx="1236980" cy="813614"/>
          </a:xfrm>
          <a:prstGeom prst="roundRect">
            <a:avLst/>
          </a:prstGeom>
          <a:solidFill>
            <a:schemeClr val="tx2"/>
          </a:solidFill>
          <a:ln>
            <a:solidFill>
              <a:schemeClr val="accent6">
                <a:lumMod val="75000"/>
              </a:schemeClr>
            </a:solidFill>
          </a:ln>
        </p:spPr>
        <p:txBody>
          <a:bodyPr wrap="square" rtlCol="0" anchor="ctr">
            <a:spAutoFit/>
          </a:bodyPr>
          <a:lstStyle/>
          <a:p>
            <a:pPr algn="ctr"/>
            <a:endParaRPr lang="en-US" sz="2800" dirty="0">
              <a:latin typeface="EtihadAltis-Book"/>
              <a:cs typeface="EtihadAltis-Book"/>
            </a:endParaRPr>
          </a:p>
        </p:txBody>
      </p:sp>
      <p:sp>
        <p:nvSpPr>
          <p:cNvPr id="26" name="Rounded Rectangle 25"/>
          <p:cNvSpPr/>
          <p:nvPr/>
        </p:nvSpPr>
        <p:spPr>
          <a:xfrm>
            <a:off x="2498540" y="1773277"/>
            <a:ext cx="1236980" cy="813614"/>
          </a:xfrm>
          <a:prstGeom prst="roundRect">
            <a:avLst/>
          </a:prstGeom>
          <a:solidFill>
            <a:schemeClr val="tx2"/>
          </a:solidFill>
          <a:ln>
            <a:solidFill>
              <a:schemeClr val="accent6">
                <a:lumMod val="75000"/>
              </a:schemeClr>
            </a:solidFill>
          </a:ln>
        </p:spPr>
        <p:txBody>
          <a:bodyPr wrap="square" rtlCol="0" anchor="ctr">
            <a:spAutoFit/>
          </a:bodyPr>
          <a:lstStyle/>
          <a:p>
            <a:pPr algn="ctr"/>
            <a:endParaRPr lang="en-US" sz="2800" dirty="0">
              <a:latin typeface="EtihadAltis-Book"/>
              <a:cs typeface="EtihadAltis-Book"/>
            </a:endParaRPr>
          </a:p>
        </p:txBody>
      </p:sp>
      <p:cxnSp>
        <p:nvCxnSpPr>
          <p:cNvPr id="11" name="Straight Connector 10"/>
          <p:cNvCxnSpPr/>
          <p:nvPr/>
        </p:nvCxnSpPr>
        <p:spPr>
          <a:xfrm>
            <a:off x="629920" y="2634103"/>
            <a:ext cx="4836160" cy="0"/>
          </a:xfrm>
          <a:prstGeom prst="line">
            <a:avLst/>
          </a:prstGeom>
          <a:ln>
            <a:solidFill>
              <a:schemeClr val="accent6">
                <a:lumMod val="75000"/>
              </a:schemeClr>
            </a:solidFill>
          </a:ln>
        </p:spPr>
      </p:cxnSp>
      <p:sp>
        <p:nvSpPr>
          <p:cNvPr id="25" name="Rounded Rectangle 24"/>
          <p:cNvSpPr/>
          <p:nvPr/>
        </p:nvSpPr>
        <p:spPr>
          <a:xfrm>
            <a:off x="702349" y="2364918"/>
            <a:ext cx="1236980" cy="813614"/>
          </a:xfrm>
          <a:prstGeom prst="roundRect">
            <a:avLst/>
          </a:prstGeom>
          <a:solidFill>
            <a:schemeClr val="tx2"/>
          </a:solidFill>
          <a:ln>
            <a:solidFill>
              <a:schemeClr val="accent6">
                <a:lumMod val="75000"/>
              </a:schemeClr>
            </a:solidFill>
          </a:ln>
        </p:spPr>
        <p:txBody>
          <a:bodyPr wrap="square" rtlCol="0" anchor="ctr">
            <a:spAutoFit/>
          </a:bodyPr>
          <a:lstStyle/>
          <a:p>
            <a:pPr algn="ctr"/>
            <a:endParaRPr lang="en-US" sz="2800" dirty="0">
              <a:latin typeface="EtihadAltis-Book"/>
              <a:cs typeface="EtihadAltis-Book"/>
            </a:endParaRPr>
          </a:p>
        </p:txBody>
      </p:sp>
      <p:sp>
        <p:nvSpPr>
          <p:cNvPr id="4" name="Title 3"/>
          <p:cNvSpPr>
            <a:spLocks noGrp="1"/>
          </p:cNvSpPr>
          <p:nvPr>
            <p:ph type="title"/>
          </p:nvPr>
        </p:nvSpPr>
        <p:spPr>
          <a:xfrm>
            <a:off x="0" y="1442"/>
            <a:ext cx="6604000" cy="669844"/>
          </a:xfrm>
          <a:ln>
            <a:noFill/>
          </a:ln>
        </p:spPr>
        <p:txBody>
          <a:bodyPr/>
          <a:lstStyle/>
          <a:p>
            <a:r>
              <a:rPr lang="en-US" dirty="0"/>
              <a:t>Adoption and suggested next steps</a:t>
            </a:r>
          </a:p>
        </p:txBody>
      </p:sp>
      <p:grpSp>
        <p:nvGrpSpPr>
          <p:cNvPr id="13" name="Group 12"/>
          <p:cNvGrpSpPr>
            <a:grpSpLocks noChangeAspect="1"/>
          </p:cNvGrpSpPr>
          <p:nvPr/>
        </p:nvGrpSpPr>
        <p:grpSpPr>
          <a:xfrm>
            <a:off x="6984315" y="106496"/>
            <a:ext cx="2037511" cy="466928"/>
            <a:chOff x="5758704" y="286123"/>
            <a:chExt cx="3194447" cy="732053"/>
          </a:xfrm>
        </p:grpSpPr>
        <p:pic>
          <p:nvPicPr>
            <p:cNvPr id="14" name="Picture 13" descr="EtihadAirways AbuDhabi MasterLogo Eng-01.pn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758704" y="286123"/>
              <a:ext cx="1405839" cy="732053"/>
            </a:xfrm>
            <a:prstGeom prst="rect">
              <a:avLst/>
            </a:prstGeom>
          </p:spPr>
        </p:pic>
        <p:pic>
          <p:nvPicPr>
            <p:cNvPr id="15" name="Picture 1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90324" y="392431"/>
              <a:ext cx="1362827" cy="524710"/>
            </a:xfrm>
            <a:prstGeom prst="rect">
              <a:avLst/>
            </a:prstGeom>
          </p:spPr>
        </p:pic>
        <p:cxnSp>
          <p:nvCxnSpPr>
            <p:cNvPr id="16" name="Straight Connector 15"/>
            <p:cNvCxnSpPr/>
            <p:nvPr/>
          </p:nvCxnSpPr>
          <p:spPr>
            <a:xfrm>
              <a:off x="7361977" y="324586"/>
              <a:ext cx="0" cy="660400"/>
            </a:xfrm>
            <a:prstGeom prst="line">
              <a:avLst/>
            </a:prstGeom>
            <a:ln w="3175" cmpd="sng">
              <a:solidFill>
                <a:srgbClr val="666666"/>
              </a:solidFill>
            </a:ln>
            <a:effectLst/>
          </p:spPr>
          <p:style>
            <a:lnRef idx="2">
              <a:schemeClr val="accent1"/>
            </a:lnRef>
            <a:fillRef idx="0">
              <a:schemeClr val="accent1"/>
            </a:fillRef>
            <a:effectRef idx="1">
              <a:schemeClr val="accent1"/>
            </a:effectRef>
            <a:fontRef idx="minor">
              <a:schemeClr val="tx1"/>
            </a:fontRef>
          </p:style>
        </p:cxnSp>
      </p:grpSp>
      <p:cxnSp>
        <p:nvCxnSpPr>
          <p:cNvPr id="17" name="Straight Connector 16"/>
          <p:cNvCxnSpPr/>
          <p:nvPr/>
        </p:nvCxnSpPr>
        <p:spPr>
          <a:xfrm>
            <a:off x="487680" y="1127760"/>
            <a:ext cx="10160" cy="3068320"/>
          </a:xfrm>
          <a:prstGeom prst="line">
            <a:avLst/>
          </a:prstGeom>
          <a:ln w="19050">
            <a:solidFill>
              <a:schemeClr val="accent6">
                <a:lumMod val="75000"/>
              </a:schemeClr>
            </a:solidFill>
          </a:ln>
        </p:spPr>
      </p:cxnSp>
      <p:cxnSp>
        <p:nvCxnSpPr>
          <p:cNvPr id="19" name="Straight Connector 18"/>
          <p:cNvCxnSpPr/>
          <p:nvPr/>
        </p:nvCxnSpPr>
        <p:spPr>
          <a:xfrm>
            <a:off x="497840" y="4196080"/>
            <a:ext cx="5059680" cy="0"/>
          </a:xfrm>
          <a:prstGeom prst="line">
            <a:avLst/>
          </a:prstGeom>
          <a:ln w="19050">
            <a:solidFill>
              <a:schemeClr val="accent6">
                <a:lumMod val="75000"/>
              </a:schemeClr>
            </a:solidFill>
          </a:ln>
        </p:spPr>
      </p:cxnSp>
      <p:sp>
        <p:nvSpPr>
          <p:cNvPr id="20" name="TextBox 19"/>
          <p:cNvSpPr txBox="1"/>
          <p:nvPr/>
        </p:nvSpPr>
        <p:spPr>
          <a:xfrm>
            <a:off x="2011680" y="4196080"/>
            <a:ext cx="2313454" cy="307777"/>
          </a:xfrm>
          <a:prstGeom prst="rect">
            <a:avLst/>
          </a:prstGeom>
          <a:noFill/>
        </p:spPr>
        <p:txBody>
          <a:bodyPr wrap="none" rtlCol="0">
            <a:spAutoFit/>
          </a:bodyPr>
          <a:lstStyle/>
          <a:p>
            <a:r>
              <a:rPr lang="en-US" sz="1400" dirty="0">
                <a:latin typeface="Etihad Altis Text"/>
              </a:rPr>
              <a:t>Adoption / Implementation </a:t>
            </a:r>
          </a:p>
        </p:txBody>
      </p:sp>
      <p:sp>
        <p:nvSpPr>
          <p:cNvPr id="21" name="TextBox 20"/>
          <p:cNvSpPr txBox="1"/>
          <p:nvPr/>
        </p:nvSpPr>
        <p:spPr>
          <a:xfrm rot="16200000">
            <a:off x="-757714" y="2508032"/>
            <a:ext cx="2093330" cy="307777"/>
          </a:xfrm>
          <a:prstGeom prst="rect">
            <a:avLst/>
          </a:prstGeom>
          <a:noFill/>
        </p:spPr>
        <p:txBody>
          <a:bodyPr wrap="none" rtlCol="0">
            <a:spAutoFit/>
          </a:bodyPr>
          <a:lstStyle/>
          <a:p>
            <a:r>
              <a:rPr lang="en-US" sz="1400" dirty="0">
                <a:latin typeface="Etihad Altis Text"/>
              </a:rPr>
              <a:t>Business Value / Impact</a:t>
            </a:r>
          </a:p>
        </p:txBody>
      </p:sp>
      <p:sp>
        <p:nvSpPr>
          <p:cNvPr id="22" name="TextBox 21"/>
          <p:cNvSpPr txBox="1"/>
          <p:nvPr/>
        </p:nvSpPr>
        <p:spPr>
          <a:xfrm>
            <a:off x="752494" y="2463948"/>
            <a:ext cx="1186835" cy="430887"/>
          </a:xfrm>
          <a:prstGeom prst="rect">
            <a:avLst/>
          </a:prstGeom>
          <a:noFill/>
        </p:spPr>
        <p:txBody>
          <a:bodyPr wrap="square" rtlCol="0">
            <a:spAutoFit/>
          </a:bodyPr>
          <a:lstStyle/>
          <a:p>
            <a:r>
              <a:rPr lang="en-US" sz="1100" dirty="0">
                <a:latin typeface="Etihad Altis Text"/>
              </a:rPr>
              <a:t>Internal manual processes</a:t>
            </a:r>
          </a:p>
        </p:txBody>
      </p:sp>
      <p:sp>
        <p:nvSpPr>
          <p:cNvPr id="23" name="TextBox 22"/>
          <p:cNvSpPr txBox="1"/>
          <p:nvPr/>
        </p:nvSpPr>
        <p:spPr>
          <a:xfrm>
            <a:off x="2579165" y="1885463"/>
            <a:ext cx="1136689" cy="600164"/>
          </a:xfrm>
          <a:prstGeom prst="rect">
            <a:avLst/>
          </a:prstGeom>
          <a:noFill/>
        </p:spPr>
        <p:txBody>
          <a:bodyPr wrap="square" rtlCol="0">
            <a:spAutoFit/>
          </a:bodyPr>
          <a:lstStyle/>
          <a:p>
            <a:r>
              <a:rPr lang="en-US" sz="1100" dirty="0">
                <a:latin typeface="Etihad Altis Text"/>
              </a:rPr>
              <a:t>Contracts with selected vendors</a:t>
            </a:r>
          </a:p>
        </p:txBody>
      </p:sp>
      <p:sp>
        <p:nvSpPr>
          <p:cNvPr id="24" name="TextBox 23"/>
          <p:cNvSpPr txBox="1"/>
          <p:nvPr/>
        </p:nvSpPr>
        <p:spPr>
          <a:xfrm>
            <a:off x="4042861" y="1114850"/>
            <a:ext cx="1565459" cy="600164"/>
          </a:xfrm>
          <a:prstGeom prst="rect">
            <a:avLst/>
          </a:prstGeom>
          <a:noFill/>
        </p:spPr>
        <p:txBody>
          <a:bodyPr wrap="square" rtlCol="0">
            <a:spAutoFit/>
          </a:bodyPr>
          <a:lstStyle/>
          <a:p>
            <a:r>
              <a:rPr lang="en-US" sz="1100" dirty="0">
                <a:latin typeface="Etihad Altis Text"/>
              </a:rPr>
              <a:t>Corporate-wide Contracts lifecycle management</a:t>
            </a:r>
          </a:p>
        </p:txBody>
      </p:sp>
      <p:sp>
        <p:nvSpPr>
          <p:cNvPr id="29" name="Oval 28"/>
          <p:cNvSpPr/>
          <p:nvPr/>
        </p:nvSpPr>
        <p:spPr>
          <a:xfrm>
            <a:off x="2498540" y="1602943"/>
            <a:ext cx="303491" cy="324594"/>
          </a:xfrm>
          <a:prstGeom prst="ellipse">
            <a:avLst/>
          </a:prstGeom>
          <a:solidFill>
            <a:schemeClr val="accent6">
              <a:lumMod val="75000"/>
            </a:schemeClr>
          </a:solidFill>
        </p:spPr>
        <p:txBody>
          <a:bodyPr wrap="square" rtlCol="0" anchor="ctr">
            <a:spAutoFit/>
          </a:bodyPr>
          <a:lstStyle/>
          <a:p>
            <a:pPr algn="ctr"/>
            <a:r>
              <a:rPr lang="en-US" sz="900" dirty="0">
                <a:solidFill>
                  <a:schemeClr val="bg2"/>
                </a:solidFill>
                <a:latin typeface="Etihad Altis Text"/>
                <a:cs typeface="EtihadAltis-Book"/>
              </a:rPr>
              <a:t>1</a:t>
            </a:r>
          </a:p>
        </p:txBody>
      </p:sp>
      <p:sp>
        <p:nvSpPr>
          <p:cNvPr id="30" name="Oval 29"/>
          <p:cNvSpPr/>
          <p:nvPr/>
        </p:nvSpPr>
        <p:spPr>
          <a:xfrm>
            <a:off x="4073340" y="798765"/>
            <a:ext cx="303491" cy="324594"/>
          </a:xfrm>
          <a:prstGeom prst="ellipse">
            <a:avLst/>
          </a:prstGeom>
          <a:solidFill>
            <a:schemeClr val="accent6">
              <a:lumMod val="75000"/>
            </a:schemeClr>
          </a:solidFill>
        </p:spPr>
        <p:txBody>
          <a:bodyPr wrap="square" rtlCol="0" anchor="ctr">
            <a:spAutoFit/>
          </a:bodyPr>
          <a:lstStyle/>
          <a:p>
            <a:pPr algn="ctr"/>
            <a:r>
              <a:rPr lang="en-US" sz="900" dirty="0">
                <a:solidFill>
                  <a:schemeClr val="bg2"/>
                </a:solidFill>
                <a:latin typeface="Etihad Altis Text"/>
                <a:cs typeface="EtihadAltis-Book"/>
              </a:rPr>
              <a:t>2</a:t>
            </a:r>
          </a:p>
        </p:txBody>
      </p:sp>
      <p:sp>
        <p:nvSpPr>
          <p:cNvPr id="33" name="TextBox 32"/>
          <p:cNvSpPr txBox="1"/>
          <p:nvPr/>
        </p:nvSpPr>
        <p:spPr>
          <a:xfrm>
            <a:off x="5889932" y="1380033"/>
            <a:ext cx="2770783" cy="2277547"/>
          </a:xfrm>
          <a:prstGeom prst="rect">
            <a:avLst/>
          </a:prstGeom>
          <a:noFill/>
        </p:spPr>
        <p:txBody>
          <a:bodyPr wrap="square" rtlCol="0">
            <a:spAutoFit/>
          </a:bodyPr>
          <a:lstStyle/>
          <a:p>
            <a:r>
              <a:rPr lang="en-US" sz="1600" dirty="0">
                <a:latin typeface="Etihad Altis Text"/>
              </a:rPr>
              <a:t>Next Steps</a:t>
            </a:r>
          </a:p>
          <a:p>
            <a:endParaRPr lang="en-US" sz="1400" dirty="0">
              <a:latin typeface="Etihad Altis Text"/>
            </a:endParaRPr>
          </a:p>
          <a:p>
            <a:pPr marL="285750" indent="-285750">
              <a:buFont typeface="Wingdings" pitchFamily="2" charset="2"/>
              <a:buChar char="Ø"/>
            </a:pPr>
            <a:r>
              <a:rPr lang="en-US" sz="1400" dirty="0">
                <a:latin typeface="Etihad Altis Text"/>
              </a:rPr>
              <a:t>Pilot with quickly implementable contracts, with identified vendors </a:t>
            </a:r>
          </a:p>
          <a:p>
            <a:pPr marL="285750" indent="-285750">
              <a:buFont typeface="Wingdings" pitchFamily="2" charset="2"/>
              <a:buChar char="Ø"/>
            </a:pPr>
            <a:endParaRPr lang="en-US" sz="1400" dirty="0">
              <a:latin typeface="Etihad Altis Text"/>
            </a:endParaRPr>
          </a:p>
          <a:p>
            <a:pPr marL="285750" indent="-285750">
              <a:buFont typeface="Wingdings" pitchFamily="2" charset="2"/>
              <a:buChar char="Ø"/>
            </a:pPr>
            <a:r>
              <a:rPr lang="en-US" sz="1400" dirty="0">
                <a:latin typeface="Etihad Altis Text"/>
              </a:rPr>
              <a:t>Test and mature solution </a:t>
            </a:r>
          </a:p>
          <a:p>
            <a:pPr marL="285750" indent="-285750">
              <a:buFont typeface="Wingdings" pitchFamily="2" charset="2"/>
              <a:buChar char="Ø"/>
            </a:pPr>
            <a:endParaRPr lang="en-US" sz="1400" dirty="0">
              <a:latin typeface="Etihad Altis Text"/>
            </a:endParaRPr>
          </a:p>
          <a:p>
            <a:pPr marL="285750" indent="-285750">
              <a:buFont typeface="Wingdings" pitchFamily="2" charset="2"/>
              <a:buChar char="Ø"/>
            </a:pPr>
            <a:r>
              <a:rPr lang="en-US" sz="1400" dirty="0">
                <a:latin typeface="Etihad Altis Text"/>
              </a:rPr>
              <a:t>Extend for corporate-wide contract management</a:t>
            </a:r>
          </a:p>
        </p:txBody>
      </p:sp>
      <p:sp>
        <p:nvSpPr>
          <p:cNvPr id="34" name="TextBox 33"/>
          <p:cNvSpPr txBox="1"/>
          <p:nvPr/>
        </p:nvSpPr>
        <p:spPr>
          <a:xfrm>
            <a:off x="463160" y="3940591"/>
            <a:ext cx="498855" cy="261610"/>
          </a:xfrm>
          <a:prstGeom prst="rect">
            <a:avLst/>
          </a:prstGeom>
          <a:noFill/>
        </p:spPr>
        <p:txBody>
          <a:bodyPr wrap="none" rtlCol="0">
            <a:spAutoFit/>
          </a:bodyPr>
          <a:lstStyle/>
          <a:p>
            <a:r>
              <a:rPr lang="en-US" sz="1100" dirty="0">
                <a:latin typeface="Etihad Altis Text"/>
              </a:rPr>
              <a:t>Easy</a:t>
            </a:r>
          </a:p>
        </p:txBody>
      </p:sp>
      <p:sp>
        <p:nvSpPr>
          <p:cNvPr id="35" name="TextBox 34"/>
          <p:cNvSpPr txBox="1"/>
          <p:nvPr/>
        </p:nvSpPr>
        <p:spPr>
          <a:xfrm>
            <a:off x="4882760" y="3910111"/>
            <a:ext cx="647934" cy="261610"/>
          </a:xfrm>
          <a:prstGeom prst="rect">
            <a:avLst/>
          </a:prstGeom>
          <a:noFill/>
        </p:spPr>
        <p:txBody>
          <a:bodyPr wrap="none" rtlCol="0">
            <a:spAutoFit/>
          </a:bodyPr>
          <a:lstStyle/>
          <a:p>
            <a:r>
              <a:rPr lang="en-US" sz="1100" dirty="0">
                <a:latin typeface="Etihad Altis Text"/>
              </a:rPr>
              <a:t>Difficult</a:t>
            </a:r>
          </a:p>
        </p:txBody>
      </p:sp>
      <p:sp>
        <p:nvSpPr>
          <p:cNvPr id="37" name="TextBox 36"/>
          <p:cNvSpPr txBox="1"/>
          <p:nvPr/>
        </p:nvSpPr>
        <p:spPr>
          <a:xfrm rot="16200000">
            <a:off x="407744" y="3490726"/>
            <a:ext cx="444352" cy="261610"/>
          </a:xfrm>
          <a:prstGeom prst="rect">
            <a:avLst/>
          </a:prstGeom>
          <a:noFill/>
        </p:spPr>
        <p:txBody>
          <a:bodyPr wrap="none" rtlCol="0">
            <a:spAutoFit/>
          </a:bodyPr>
          <a:lstStyle/>
          <a:p>
            <a:r>
              <a:rPr lang="en-US" sz="1100" dirty="0">
                <a:latin typeface="Etihad Altis Text"/>
              </a:rPr>
              <a:t>Low</a:t>
            </a:r>
          </a:p>
        </p:txBody>
      </p:sp>
      <p:sp>
        <p:nvSpPr>
          <p:cNvPr id="38" name="TextBox 37"/>
          <p:cNvSpPr txBox="1"/>
          <p:nvPr/>
        </p:nvSpPr>
        <p:spPr>
          <a:xfrm rot="16200000">
            <a:off x="381554" y="1284127"/>
            <a:ext cx="476412" cy="261610"/>
          </a:xfrm>
          <a:prstGeom prst="rect">
            <a:avLst/>
          </a:prstGeom>
          <a:noFill/>
        </p:spPr>
        <p:txBody>
          <a:bodyPr wrap="none" rtlCol="0">
            <a:spAutoFit/>
          </a:bodyPr>
          <a:lstStyle/>
          <a:p>
            <a:r>
              <a:rPr lang="en-US" sz="1100" dirty="0">
                <a:latin typeface="Etihad Altis Text"/>
              </a:rPr>
              <a:t>High</a:t>
            </a:r>
          </a:p>
        </p:txBody>
      </p:sp>
    </p:spTree>
    <p:extLst>
      <p:ext uri="{BB962C8B-B14F-4D97-AF65-F5344CB8AC3E}">
        <p14:creationId xmlns:p14="http://schemas.microsoft.com/office/powerpoint/2010/main" val="322803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442"/>
            <a:ext cx="6604000" cy="669844"/>
          </a:xfrm>
          <a:ln>
            <a:noFill/>
          </a:ln>
        </p:spPr>
        <p:txBody>
          <a:bodyPr/>
          <a:lstStyle/>
          <a:p>
            <a:r>
              <a:rPr lang="en-US" dirty="0"/>
              <a:t>Other areas of application in Etihad</a:t>
            </a:r>
          </a:p>
        </p:txBody>
      </p:sp>
      <p:sp>
        <p:nvSpPr>
          <p:cNvPr id="2" name="TextBox 1"/>
          <p:cNvSpPr txBox="1"/>
          <p:nvPr/>
        </p:nvSpPr>
        <p:spPr>
          <a:xfrm>
            <a:off x="9771944" y="4642556"/>
            <a:ext cx="184666" cy="369332"/>
          </a:xfrm>
          <a:prstGeom prst="rect">
            <a:avLst/>
          </a:prstGeom>
          <a:noFill/>
        </p:spPr>
        <p:txBody>
          <a:bodyPr wrap="none" rtlCol="0">
            <a:spAutoFit/>
          </a:bodyPr>
          <a:lstStyle/>
          <a:p>
            <a:endParaRPr lang="en-US" dirty="0"/>
          </a:p>
        </p:txBody>
      </p:sp>
      <p:grpSp>
        <p:nvGrpSpPr>
          <p:cNvPr id="13" name="Group 12"/>
          <p:cNvGrpSpPr>
            <a:grpSpLocks noChangeAspect="1"/>
          </p:cNvGrpSpPr>
          <p:nvPr/>
        </p:nvGrpSpPr>
        <p:grpSpPr>
          <a:xfrm>
            <a:off x="6984315" y="106496"/>
            <a:ext cx="2037511" cy="466928"/>
            <a:chOff x="5758704" y="286123"/>
            <a:chExt cx="3194447" cy="732053"/>
          </a:xfrm>
        </p:grpSpPr>
        <p:pic>
          <p:nvPicPr>
            <p:cNvPr id="14" name="Picture 13" descr="EtihadAirways AbuDhabi MasterLogo Eng-01.pn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758704" y="286123"/>
              <a:ext cx="1405839" cy="732053"/>
            </a:xfrm>
            <a:prstGeom prst="rect">
              <a:avLst/>
            </a:prstGeom>
          </p:spPr>
        </p:pic>
        <p:pic>
          <p:nvPicPr>
            <p:cNvPr id="15" name="Picture 1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90324" y="392431"/>
              <a:ext cx="1362827" cy="524710"/>
            </a:xfrm>
            <a:prstGeom prst="rect">
              <a:avLst/>
            </a:prstGeom>
          </p:spPr>
        </p:pic>
        <p:cxnSp>
          <p:nvCxnSpPr>
            <p:cNvPr id="16" name="Straight Connector 15"/>
            <p:cNvCxnSpPr/>
            <p:nvPr/>
          </p:nvCxnSpPr>
          <p:spPr>
            <a:xfrm>
              <a:off x="7361977" y="324586"/>
              <a:ext cx="0" cy="660400"/>
            </a:xfrm>
            <a:prstGeom prst="line">
              <a:avLst/>
            </a:prstGeom>
            <a:ln w="3175" cmpd="sng">
              <a:solidFill>
                <a:srgbClr val="666666"/>
              </a:solidFill>
            </a:ln>
            <a:effectLst/>
          </p:spPr>
          <p:style>
            <a:lnRef idx="2">
              <a:schemeClr val="accent1"/>
            </a:lnRef>
            <a:fillRef idx="0">
              <a:schemeClr val="accent1"/>
            </a:fillRef>
            <a:effectRef idx="1">
              <a:schemeClr val="accent1"/>
            </a:effectRef>
            <a:fontRef idx="minor">
              <a:schemeClr val="tx1"/>
            </a:fontRef>
          </p:style>
        </p:cxnSp>
      </p:grpSp>
      <p:sp>
        <p:nvSpPr>
          <p:cNvPr id="3" name="Rectangle 2"/>
          <p:cNvSpPr/>
          <p:nvPr/>
        </p:nvSpPr>
        <p:spPr>
          <a:xfrm>
            <a:off x="2753360" y="882293"/>
            <a:ext cx="5790738" cy="1831271"/>
          </a:xfrm>
          <a:prstGeom prst="rect">
            <a:avLst/>
          </a:prstGeom>
        </p:spPr>
        <p:txBody>
          <a:bodyPr wrap="square">
            <a:spAutoFit/>
          </a:bodyPr>
          <a:lstStyle/>
          <a:p>
            <a:pPr>
              <a:spcBef>
                <a:spcPts val="600"/>
              </a:spcBef>
            </a:pPr>
            <a:r>
              <a:rPr lang="en-US" sz="1400" dirty="0">
                <a:latin typeface="EtihadAltis-Text"/>
              </a:rPr>
              <a:t>“ 50 per cent of government transactions will adopt the </a:t>
            </a:r>
            <a:r>
              <a:rPr lang="en-US" sz="1400" dirty="0" err="1">
                <a:latin typeface="EtihadAltis-Text"/>
              </a:rPr>
              <a:t>blockchain</a:t>
            </a:r>
            <a:r>
              <a:rPr lang="en-US" sz="1400" dirty="0">
                <a:latin typeface="EtihadAltis-Text"/>
              </a:rPr>
              <a:t> platform over the next three years…It is expected to save 398 million printed documents and 77 million work hours annually.”</a:t>
            </a:r>
          </a:p>
          <a:p>
            <a:pPr marL="285750" indent="-285750">
              <a:spcBef>
                <a:spcPts val="600"/>
              </a:spcBef>
              <a:buFont typeface="Arial" pitchFamily="34" charset="0"/>
              <a:buChar char="•"/>
            </a:pPr>
            <a:endParaRPr lang="en-US" sz="1400" dirty="0">
              <a:latin typeface="EtihadAltis-Text"/>
            </a:endParaRPr>
          </a:p>
          <a:p>
            <a:pPr marL="285750" indent="-285750">
              <a:spcBef>
                <a:spcPts val="600"/>
              </a:spcBef>
              <a:buFont typeface="Arial" pitchFamily="34" charset="0"/>
              <a:buChar char="•"/>
            </a:pPr>
            <a:r>
              <a:rPr lang="en-US" sz="1400" dirty="0">
                <a:latin typeface="EtihadAltis-Text"/>
              </a:rPr>
              <a:t>Etihad can pioneer future technology in alignment with UAE Government‘s strategy </a:t>
            </a:r>
          </a:p>
          <a:p>
            <a:pPr>
              <a:spcBef>
                <a:spcPts val="600"/>
              </a:spcBef>
            </a:pPr>
            <a:endParaRPr lang="en-US" sz="1400" dirty="0">
              <a:latin typeface="EtihadAltis-Text"/>
            </a:endParaRPr>
          </a:p>
        </p:txBody>
      </p:sp>
      <p:sp>
        <p:nvSpPr>
          <p:cNvPr id="5" name="Rectangle 4"/>
          <p:cNvSpPr/>
          <p:nvPr/>
        </p:nvSpPr>
        <p:spPr>
          <a:xfrm>
            <a:off x="497839" y="2786224"/>
            <a:ext cx="5690269" cy="1538883"/>
          </a:xfrm>
          <a:prstGeom prst="rect">
            <a:avLst/>
          </a:prstGeom>
        </p:spPr>
        <p:txBody>
          <a:bodyPr wrap="square">
            <a:spAutoFit/>
          </a:bodyPr>
          <a:lstStyle/>
          <a:p>
            <a:pPr marL="285750" lvl="0" indent="-285750">
              <a:spcBef>
                <a:spcPts val="600"/>
              </a:spcBef>
              <a:buFont typeface="Wingdings" pitchFamily="2" charset="2"/>
              <a:buChar char="§"/>
            </a:pPr>
            <a:r>
              <a:rPr lang="en-US" sz="1400" dirty="0">
                <a:solidFill>
                  <a:srgbClr val="1C0010"/>
                </a:solidFill>
                <a:latin typeface="EtihadAltis-Text"/>
              </a:rPr>
              <a:t>Identity Management: Traveler Identity is managed for seamless experience for Etihad’s guest</a:t>
            </a:r>
          </a:p>
          <a:p>
            <a:pPr marL="285750" lvl="0" indent="-285750">
              <a:spcBef>
                <a:spcPts val="600"/>
              </a:spcBef>
              <a:buFont typeface="Wingdings" pitchFamily="2" charset="2"/>
              <a:buChar char="§"/>
            </a:pPr>
            <a:r>
              <a:rPr lang="en-US" sz="1400" dirty="0">
                <a:solidFill>
                  <a:srgbClr val="1C0010"/>
                </a:solidFill>
                <a:latin typeface="EtihadAltis-Text"/>
              </a:rPr>
              <a:t>Financial: Loyalty points as </a:t>
            </a:r>
            <a:r>
              <a:rPr lang="en-US" sz="1400" dirty="0" err="1">
                <a:solidFill>
                  <a:srgbClr val="1C0010"/>
                </a:solidFill>
                <a:latin typeface="EtihadAltis-Text"/>
              </a:rPr>
              <a:t>Blockchain</a:t>
            </a:r>
            <a:r>
              <a:rPr lang="en-US" sz="1400" dirty="0">
                <a:solidFill>
                  <a:srgbClr val="1C0010"/>
                </a:solidFill>
                <a:latin typeface="EtihadAltis-Text"/>
              </a:rPr>
              <a:t> powered currency for earning and burning </a:t>
            </a:r>
          </a:p>
          <a:p>
            <a:pPr marL="285750" lvl="0" indent="-285750">
              <a:spcBef>
                <a:spcPts val="600"/>
              </a:spcBef>
              <a:buFont typeface="Wingdings" pitchFamily="2" charset="2"/>
              <a:buChar char="§"/>
            </a:pPr>
            <a:r>
              <a:rPr lang="en-US" sz="1400" dirty="0">
                <a:solidFill>
                  <a:srgbClr val="1C0010"/>
                </a:solidFill>
                <a:latin typeface="EtihadAltis-Text"/>
              </a:rPr>
              <a:t>Traceable record maintenance: Manage a virtual authentic copy of the operation and maintenance logs of every parts.</a:t>
            </a:r>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8108" y="2735424"/>
            <a:ext cx="2211720" cy="1704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r="13284"/>
          <a:stretch/>
        </p:blipFill>
        <p:spPr bwMode="auto">
          <a:xfrm>
            <a:off x="6188108" y="3861884"/>
            <a:ext cx="2640932" cy="1067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b="2790"/>
          <a:stretch/>
        </p:blipFill>
        <p:spPr bwMode="auto">
          <a:xfrm>
            <a:off x="497839" y="864860"/>
            <a:ext cx="2011681" cy="166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814320" y="1612107"/>
            <a:ext cx="1146468" cy="230832"/>
          </a:xfrm>
          <a:prstGeom prst="rect">
            <a:avLst/>
          </a:prstGeom>
        </p:spPr>
        <p:txBody>
          <a:bodyPr wrap="none">
            <a:spAutoFit/>
          </a:bodyPr>
          <a:lstStyle/>
          <a:p>
            <a:r>
              <a:rPr lang="en-US" sz="900" dirty="0">
                <a:latin typeface="EtihadAltis-Text"/>
              </a:rPr>
              <a:t>Source: Gulf News</a:t>
            </a:r>
            <a:endParaRPr lang="en-US" sz="900" dirty="0"/>
          </a:p>
        </p:txBody>
      </p:sp>
      <p:sp>
        <p:nvSpPr>
          <p:cNvPr id="17" name="Rectangle 16"/>
          <p:cNvSpPr/>
          <p:nvPr/>
        </p:nvSpPr>
        <p:spPr>
          <a:xfrm>
            <a:off x="5156216" y="4509773"/>
            <a:ext cx="870751" cy="230832"/>
          </a:xfrm>
          <a:prstGeom prst="rect">
            <a:avLst/>
          </a:prstGeom>
        </p:spPr>
        <p:txBody>
          <a:bodyPr wrap="none">
            <a:spAutoFit/>
          </a:bodyPr>
          <a:lstStyle/>
          <a:p>
            <a:r>
              <a:rPr lang="en-US" sz="900" dirty="0">
                <a:latin typeface="EtihadAltis-Text"/>
              </a:rPr>
              <a:t>Source: SITA</a:t>
            </a:r>
            <a:endParaRPr lang="en-US" sz="900" dirty="0"/>
          </a:p>
        </p:txBody>
      </p:sp>
    </p:spTree>
    <p:extLst>
      <p:ext uri="{BB962C8B-B14F-4D97-AF65-F5344CB8AC3E}">
        <p14:creationId xmlns:p14="http://schemas.microsoft.com/office/powerpoint/2010/main" val="283100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442"/>
            <a:ext cx="6604000" cy="669844"/>
          </a:xfrm>
          <a:ln>
            <a:noFill/>
          </a:ln>
        </p:spPr>
        <p:txBody>
          <a:bodyPr/>
          <a:lstStyle/>
          <a:p>
            <a:r>
              <a:rPr lang="en-US" dirty="0"/>
              <a:t>Additional Slides</a:t>
            </a:r>
          </a:p>
        </p:txBody>
      </p:sp>
      <p:sp>
        <p:nvSpPr>
          <p:cNvPr id="2" name="TextBox 1"/>
          <p:cNvSpPr txBox="1"/>
          <p:nvPr/>
        </p:nvSpPr>
        <p:spPr>
          <a:xfrm>
            <a:off x="9771944" y="4642556"/>
            <a:ext cx="184666" cy="369332"/>
          </a:xfrm>
          <a:prstGeom prst="rect">
            <a:avLst/>
          </a:prstGeom>
          <a:noFill/>
        </p:spPr>
        <p:txBody>
          <a:bodyPr wrap="none" rtlCol="0">
            <a:spAutoFit/>
          </a:bodyPr>
          <a:lstStyle/>
          <a:p>
            <a:endParaRPr lang="en-US" dirty="0"/>
          </a:p>
        </p:txBody>
      </p:sp>
      <p:grpSp>
        <p:nvGrpSpPr>
          <p:cNvPr id="13" name="Group 12"/>
          <p:cNvGrpSpPr>
            <a:grpSpLocks noChangeAspect="1"/>
          </p:cNvGrpSpPr>
          <p:nvPr/>
        </p:nvGrpSpPr>
        <p:grpSpPr>
          <a:xfrm>
            <a:off x="6984315" y="106496"/>
            <a:ext cx="2037511" cy="466928"/>
            <a:chOff x="5758704" y="286123"/>
            <a:chExt cx="3194447" cy="732053"/>
          </a:xfrm>
        </p:grpSpPr>
        <p:pic>
          <p:nvPicPr>
            <p:cNvPr id="14" name="Picture 13" descr="EtihadAirways AbuDhabi MasterLogo Eng-01.pn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758704" y="286123"/>
              <a:ext cx="1405839" cy="732053"/>
            </a:xfrm>
            <a:prstGeom prst="rect">
              <a:avLst/>
            </a:prstGeom>
          </p:spPr>
        </p:pic>
        <p:pic>
          <p:nvPicPr>
            <p:cNvPr id="15" name="Picture 1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90324" y="392431"/>
              <a:ext cx="1362827" cy="524710"/>
            </a:xfrm>
            <a:prstGeom prst="rect">
              <a:avLst/>
            </a:prstGeom>
          </p:spPr>
        </p:pic>
        <p:cxnSp>
          <p:nvCxnSpPr>
            <p:cNvPr id="16" name="Straight Connector 15"/>
            <p:cNvCxnSpPr/>
            <p:nvPr/>
          </p:nvCxnSpPr>
          <p:spPr>
            <a:xfrm>
              <a:off x="7361977" y="324586"/>
              <a:ext cx="0" cy="660400"/>
            </a:xfrm>
            <a:prstGeom prst="line">
              <a:avLst/>
            </a:prstGeom>
            <a:ln w="3175" cmpd="sng">
              <a:solidFill>
                <a:srgbClr val="666666"/>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782218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IcOBUk.TTNGh4HDxBCtc5A"/>
</p:tagLst>
</file>

<file path=ppt/theme/theme1.xml><?xml version="1.0" encoding="utf-8"?>
<a:theme xmlns:a="http://schemas.openxmlformats.org/drawingml/2006/main" name="1_Office Theme">
  <a:themeElements>
    <a:clrScheme name="Etihad_New_Brand_Colors_2014">
      <a:dk1>
        <a:srgbClr val="1C0010"/>
      </a:dk1>
      <a:lt1>
        <a:srgbClr val="B68116"/>
      </a:lt1>
      <a:dk2>
        <a:srgbClr val="FCFBF3"/>
      </a:dk2>
      <a:lt2>
        <a:srgbClr val="FFFFFE"/>
      </a:lt2>
      <a:accent1>
        <a:srgbClr val="E3B40F"/>
      </a:accent1>
      <a:accent2>
        <a:srgbClr val="3D3430"/>
      </a:accent2>
      <a:accent3>
        <a:srgbClr val="5E0C53"/>
      </a:accent3>
      <a:accent4>
        <a:srgbClr val="4B6C27"/>
      </a:accent4>
      <a:accent5>
        <a:srgbClr val="731624"/>
      </a:accent5>
      <a:accent6>
        <a:srgbClr val="08468A"/>
      </a:accent6>
      <a:hlink>
        <a:srgbClr val="3F150C"/>
      </a:hlink>
      <a:folHlink>
        <a:srgbClr val="E3B40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nchor="ctr">
        <a:spAutoFit/>
      </a:bodyPr>
      <a:lstStyle>
        <a:defPPr>
          <a:defRPr sz="2800" dirty="0" smtClean="0">
            <a:latin typeface="EtihadAltis-Book"/>
            <a:cs typeface="EtihadAltis-Book"/>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RM - Brand &amp; Guest.potx" id="{33CDE125-B3D1-48E4-9C02-705AAA9CF978}" vid="{CB2280AD-BACF-4A2B-A20E-286BC398095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BRM - Brand &amp; Guest</Template>
  <TotalTime>1000</TotalTime>
  <Words>1534</Words>
  <Application>Microsoft Macintosh PowerPoint</Application>
  <PresentationFormat>On-screen Show (16:9)</PresentationFormat>
  <Paragraphs>257</Paragraphs>
  <Slides>15</Slides>
  <Notes>11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7" baseType="lpstr">
      <vt:lpstr>Arial</vt:lpstr>
      <vt:lpstr>Calibri</vt:lpstr>
      <vt:lpstr>Courier New</vt:lpstr>
      <vt:lpstr>Etihad Altis Text</vt:lpstr>
      <vt:lpstr>EtihadAltis-Book</vt:lpstr>
      <vt:lpstr>EtihadAltis-Text</vt:lpstr>
      <vt:lpstr>Lucida Grande</vt:lpstr>
      <vt:lpstr>Symbol</vt:lpstr>
      <vt:lpstr>Times New Roman</vt:lpstr>
      <vt:lpstr>Wingdings</vt:lpstr>
      <vt:lpstr>1_Office Theme</vt:lpstr>
      <vt:lpstr>think-cell Slide</vt:lpstr>
      <vt:lpstr>PowerPoint Presentation</vt:lpstr>
      <vt:lpstr>Introduction</vt:lpstr>
      <vt:lpstr>Smart Contracts</vt:lpstr>
      <vt:lpstr>Smart Contracts</vt:lpstr>
      <vt:lpstr>Business Benefits</vt:lpstr>
      <vt:lpstr>Solution</vt:lpstr>
      <vt:lpstr>Adoption and suggested next steps</vt:lpstr>
      <vt:lpstr>Other areas of application in Etihad</vt:lpstr>
      <vt:lpstr>Additional Slides</vt:lpstr>
      <vt:lpstr>Technology stack used</vt:lpstr>
      <vt:lpstr>Demo Link</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Vinod Thottupurath</dc:creator>
  <cp:keywords>GCEO CHALLENGE</cp:keywords>
  <cp:lastModifiedBy>Balasubramanya Ramaswamy</cp:lastModifiedBy>
  <cp:revision>94</cp:revision>
  <cp:lastPrinted>2017-07-30T05:51:57Z</cp:lastPrinted>
  <dcterms:created xsi:type="dcterms:W3CDTF">2017-09-27T12:59:39Z</dcterms:created>
  <dcterms:modified xsi:type="dcterms:W3CDTF">2018-04-14T15:34:24Z</dcterms:modified>
</cp:coreProperties>
</file>