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sldIdLst>
    <p:sldId id="313" r:id="rId2"/>
    <p:sldId id="428" r:id="rId3"/>
    <p:sldId id="403" r:id="rId4"/>
    <p:sldId id="404" r:id="rId5"/>
    <p:sldId id="405" r:id="rId6"/>
    <p:sldId id="429" r:id="rId7"/>
    <p:sldId id="422" r:id="rId8"/>
    <p:sldId id="432" r:id="rId9"/>
    <p:sldId id="424" r:id="rId10"/>
    <p:sldId id="425" r:id="rId11"/>
    <p:sldId id="433" r:id="rId12"/>
    <p:sldId id="410" r:id="rId13"/>
    <p:sldId id="427" r:id="rId14"/>
    <p:sldId id="426" r:id="rId15"/>
    <p:sldId id="411" r:id="rId16"/>
    <p:sldId id="412" r:id="rId17"/>
    <p:sldId id="430" r:id="rId18"/>
    <p:sldId id="415" r:id="rId19"/>
    <p:sldId id="413" r:id="rId20"/>
    <p:sldId id="420" r:id="rId21"/>
    <p:sldId id="414" r:id="rId22"/>
    <p:sldId id="421" r:id="rId23"/>
    <p:sldId id="431" r:id="rId24"/>
    <p:sldId id="434" r:id="rId25"/>
    <p:sldId id="418" r:id="rId2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IT4853</a:t>
            </a:r>
            <a:br>
              <a:rPr lang="vi-VN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8280920" cy="17526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6</a:t>
            </a:r>
            <a:r>
              <a:rPr lang="vi-VN" sz="2800" dirty="0" smtClean="0"/>
              <a:t>. Mô hình ngôn ngữ</a:t>
            </a:r>
            <a:endParaRPr lang="en-US" sz="2800" dirty="0" smtClean="0"/>
          </a:p>
          <a:p>
            <a:pPr algn="just" eaLnBrk="1" hangingPunct="1"/>
            <a:r>
              <a:rPr lang="en-US" sz="2400" smtClean="0"/>
              <a:t>IIR.C12</a:t>
            </a:r>
            <a:r>
              <a:rPr lang="en-US" sz="2400" dirty="0" smtClean="0"/>
              <a:t>. Language models for information retrieval</a:t>
            </a:r>
            <a:endParaRPr lang="vi-VN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 dirty="0"/>
              <a:t>, </a:t>
            </a:r>
            <a:r>
              <a:rPr lang="en-US" altLang="ru-RU" sz="1800" b="0" dirty="0" smtClean="0"/>
              <a:t>2016</a:t>
            </a:r>
            <a:endParaRPr lang="vi-VN" altLang="ru-RU" sz="1800" b="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200" dirty="0" smtClean="0"/>
              <a:t>Kết hợp giả thuyết unigram và giả thuyết đa thức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143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725144"/>
            <a:ext cx="803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i="1" dirty="0" smtClean="0">
                <a:solidFill>
                  <a:schemeClr val="tx2"/>
                </a:solidFill>
              </a:rPr>
              <a:t>K</a:t>
            </a:r>
            <a:r>
              <a:rPr lang="vi-VN" sz="2400" b="0" i="1" baseline="-25000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là hệ số đa thức: là hằng số với một câu truy vấn </a:t>
            </a:r>
            <a:r>
              <a:rPr lang="vi-VN" sz="2400" b="0" i="1" dirty="0" smtClean="0">
                <a:solidFill>
                  <a:schemeClr val="tx2"/>
                </a:solidFill>
              </a:rPr>
              <a:t>q</a:t>
            </a:r>
            <a:r>
              <a:rPr lang="vi-VN" sz="2400" b="0" dirty="0" smtClean="0">
                <a:solidFill>
                  <a:schemeClr val="tx2"/>
                </a:solidFill>
              </a:rPr>
              <a:t> xác định, có thể bỏ qua trong xếp hạng.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vi-VN" sz="28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6" y="3202026"/>
                <a:ext cx="4999484" cy="9470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3059832" y="2132856"/>
            <a:ext cx="2623220" cy="952500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905" y="3675553"/>
            <a:ext cx="2338089" cy="4001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0" dirty="0" err="1" smtClean="0">
                <a:solidFill>
                  <a:schemeClr val="tx2"/>
                </a:solidFill>
              </a:rPr>
              <a:t>Đại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lượng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cần</a:t>
            </a:r>
            <a:r>
              <a:rPr lang="en-US" sz="2000" b="0" dirty="0" smtClean="0">
                <a:solidFill>
                  <a:schemeClr val="tx2"/>
                </a:solidFill>
              </a:rPr>
              <a:t> </a:t>
            </a:r>
            <a:r>
              <a:rPr lang="en-US" sz="2000" b="0" dirty="0" err="1" smtClean="0">
                <a:solidFill>
                  <a:schemeClr val="tx2"/>
                </a:solidFill>
              </a:rPr>
              <a:t>tính</a:t>
            </a:r>
            <a:endParaRPr lang="vi-VN" sz="2000" b="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4644008" y="3085356"/>
            <a:ext cx="2201942" cy="590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0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79937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Hàm đại lượng xếp hạng:</a:t>
            </a: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>
              <a:solidFill>
                <a:srgbClr val="000000"/>
              </a:solidFill>
            </a:endParaRP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Trong đó: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70C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2564904"/>
                <a:ext cx="3432030" cy="401520"/>
              </a:xfrm>
              <a:prstGeom prst="rect">
                <a:avLst/>
              </a:prstGeom>
              <a:blipFill rotWithShape="1">
                <a:blip r:embed="rId2"/>
                <a:stretch>
                  <a:fillRect l="-5329" t="-160606" r="-3375" b="-2287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RSV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84" y="3123816"/>
                <a:ext cx="4978542" cy="445122"/>
              </a:xfrm>
              <a:prstGeom prst="rect">
                <a:avLst/>
              </a:prstGeom>
              <a:blipFill rotWithShape="1">
                <a:blip r:embed="rId3"/>
                <a:stretch>
                  <a:fillRect l="-3672" t="-17808" b="-273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96" y="4293096"/>
                <a:ext cx="2120965" cy="7625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4420" y="524139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rgbClr val="0070C0"/>
                </a:solidFill>
              </a:rPr>
              <a:t>Nếu 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  không chứa một từ truy vấn </a:t>
            </a:r>
            <a:r>
              <a:rPr lang="vi-VN" sz="2000" b="0" i="1" dirty="0" smtClean="0">
                <a:solidFill>
                  <a:srgbClr val="0070C0"/>
                </a:solidFill>
              </a:rPr>
              <a:t>t</a:t>
            </a:r>
            <a:r>
              <a:rPr lang="vi-VN" sz="2000" b="0" dirty="0" smtClean="0">
                <a:solidFill>
                  <a:srgbClr val="0070C0"/>
                </a:solidFill>
              </a:rPr>
              <a:t> thì RSV(</a:t>
            </a:r>
            <a:r>
              <a:rPr lang="vi-VN" sz="2000" b="0" i="1" dirty="0" smtClean="0">
                <a:solidFill>
                  <a:srgbClr val="0070C0"/>
                </a:solidFill>
              </a:rPr>
              <a:t>d</a:t>
            </a:r>
            <a:r>
              <a:rPr lang="vi-VN" sz="2000" b="0" dirty="0" smtClean="0">
                <a:solidFill>
                  <a:srgbClr val="0070C0"/>
                </a:solidFill>
              </a:rPr>
              <a:t>, </a:t>
            </a:r>
            <a:r>
              <a:rPr lang="vi-VN" sz="2000" b="0" i="1" dirty="0" smtClean="0">
                <a:solidFill>
                  <a:srgbClr val="0070C0"/>
                </a:solidFill>
              </a:rPr>
              <a:t>q</a:t>
            </a:r>
            <a:r>
              <a:rPr lang="vi-VN" sz="2000" b="0" dirty="0" smtClean="0">
                <a:solidFill>
                  <a:srgbClr val="0070C0"/>
                </a:solidFill>
              </a:rPr>
              <a:t>) = 0</a:t>
            </a:r>
          </a:p>
          <a:p>
            <a:r>
              <a:rPr lang="vi-VN" sz="2000" b="0" dirty="0" smtClean="0">
                <a:solidFill>
                  <a:srgbClr val="0070C0"/>
                </a:solidFill>
              </a:rPr>
              <a:t>    ==&gt; Cần làm mịn để tránh giá trị 0</a:t>
            </a:r>
            <a:r>
              <a:rPr lang="vi-VN" sz="2000" b="0" dirty="0" smtClean="0">
                <a:solidFill>
                  <a:srgbClr val="000000"/>
                </a:solidFill>
              </a:rPr>
              <a:t>.</a:t>
            </a:r>
            <a:endParaRPr lang="vi-VN" sz="2000" b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27412" y="6093296"/>
            <a:ext cx="813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dirty="0" smtClean="0">
                <a:solidFill>
                  <a:schemeClr val="tx2"/>
                </a:solidFill>
              </a:rPr>
              <a:t>Ước lượng khả năng cực đại: Maximum likelihood estimation.</a:t>
            </a:r>
            <a:endParaRPr lang="vi-VN" sz="2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Mô hình bộ dữ liệu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Tương tự văn bản, xác suất bộ dữ liệu sinh từ 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vi-V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 sz="2800" dirty="0" smtClean="0">
                  <a:solidFill>
                    <a:srgbClr val="000000"/>
                  </a:solidFill>
                </a:endParaRPr>
              </a:p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Trong đó:</a:t>
                </a:r>
              </a:p>
              <a:p>
                <a:pPr lvl="1" algn="just" eaLnBrk="1" hangingPunct="1"/>
                <a:r>
                  <a:rPr lang="vi-VN" sz="24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4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 là mô hình sinh xác định trên bộ dữ liệu </a:t>
                </a:r>
                <a:r>
                  <a:rPr lang="vi-VN" sz="2400" i="1" dirty="0" smtClean="0">
                    <a:solidFill>
                      <a:srgbClr val="000000"/>
                    </a:solidFill>
                  </a:rPr>
                  <a:t>C;</a:t>
                </a:r>
                <a:endParaRPr lang="vi-VN" sz="2400" i="1" dirty="0">
                  <a:solidFill>
                    <a:srgbClr val="000000"/>
                  </a:solidFill>
                </a:endParaRPr>
              </a:p>
              <a:p>
                <a:pPr lvl="1" algn="just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vi-V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vi-V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vi-VN" sz="2400" b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là số từ trong</a:t>
                </a:r>
                <a:r>
                  <a:rPr lang="vi-VN" sz="2400" dirty="0">
                    <a:solidFill>
                      <a:srgbClr val="000000"/>
                    </a:solidFill>
                  </a:rPr>
                  <a:t> </a:t>
                </a:r>
                <a:r>
                  <a:rPr lang="vi-VN" sz="2400" dirty="0" smtClean="0">
                    <a:solidFill>
                      <a:srgbClr val="000000"/>
                    </a:solidFill>
                  </a:rPr>
                  <a:t>bộ dữ liệu.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292" t="-1855" b="-1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 tuyến tính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</p:spPr>
            <p:txBody>
              <a:bodyPr/>
              <a:lstStyle/>
              <a:p>
                <a:pPr algn="just" eaLnBrk="1" hangingPunct="1"/>
                <a:r>
                  <a:rPr lang="vi-VN" sz="2800" dirty="0" smtClean="0">
                    <a:solidFill>
                      <a:srgbClr val="000000"/>
                    </a:solidFill>
                  </a:rPr>
                  <a:t>Kết hợp mô hình văn bản và mô hình bộ dữ liệu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=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d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sz="2800" dirty="0">
                    <a:solidFill>
                      <a:srgbClr val="000000"/>
                    </a:solidFill>
                  </a:rPr>
                  <a:t>+ (1 - </a:t>
                </a:r>
                <a:r>
                  <a:rPr lang="el-GR" sz="2800" i="1" dirty="0">
                    <a:solidFill>
                      <a:srgbClr val="000000"/>
                    </a:solidFill>
                  </a:rPr>
                  <a:t>λ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P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t</a:t>
                </a:r>
                <a:r>
                  <a:rPr lang="vi-VN" sz="2800" dirty="0" smtClean="0">
                    <a:solidFill>
                      <a:srgbClr val="000000"/>
                    </a:solidFill>
                  </a:rPr>
                  <a:t>|</a:t>
                </a:r>
                <a:r>
                  <a:rPr lang="vi-VN" sz="2800" i="1" dirty="0" smtClean="0">
                    <a:solidFill>
                      <a:srgbClr val="000000"/>
                    </a:solidFill>
                  </a:rPr>
                  <a:t>M</a:t>
                </a:r>
                <a:r>
                  <a:rPr lang="vi-VN" sz="2800" i="1" baseline="-25000" dirty="0" smtClean="0">
                    <a:solidFill>
                      <a:srgbClr val="00000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f>
                        <m:fPr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2800" i="1" dirty="0">
                          <a:solidFill>
                            <a:srgbClr val="000000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en-US" sz="2800" b="0" dirty="0" smtClean="0">
                          <a:solidFill>
                            <a:srgbClr val="000000"/>
                          </a:solidFill>
                        </a:rPr>
                        <m:t>)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283495"/>
              </a:xfrm>
              <a:blipFill rotWithShape="1">
                <a:blip r:embed="rId2"/>
                <a:stretch>
                  <a:fillRect l="-1461" t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55962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Làm mịn tuyến tính: Linear interpolation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7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 sau khi 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</p:spPr>
            <p:txBody>
              <a:bodyPr/>
              <a:lstStyle/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l-GR" sz="28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l-GR" sz="280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l-GR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nor/>
                                </m:rPr>
                                <a:rPr lang="el-GR" sz="2800" i="1" dirty="0">
                                  <a:solidFill>
                                    <a:srgbClr val="000000"/>
                                  </a:solidFill>
                                </a:rPr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l-GR" sz="2800" i="1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𝑐𝑓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155530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393305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</a:rPr>
              <a:t>Các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giả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thuyết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đã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sử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dụng</a:t>
            </a:r>
            <a:r>
              <a:rPr lang="en-US" sz="2400" b="0" dirty="0">
                <a:solidFill>
                  <a:schemeClr val="tx2"/>
                </a:solidFill>
              </a:rPr>
              <a:t>: </a:t>
            </a:r>
            <a:r>
              <a:rPr lang="vi-VN" sz="2400" b="0" dirty="0">
                <a:solidFill>
                  <a:schemeClr val="tx2"/>
                </a:solidFill>
              </a:rPr>
              <a:t>Giả thuyết Unigram; phân bố đa thức; làm mịn tuyến tính; khả năng cực đại</a:t>
            </a:r>
            <a:r>
              <a:rPr lang="vi-VN" sz="2400" b="0" dirty="0" smtClean="0">
                <a:solidFill>
                  <a:schemeClr val="tx2"/>
                </a:solidFill>
              </a:rPr>
              <a:t>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tham số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Sử dụng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lớn có xu hướng trả về văn bản chứa tất cả từ truy vấn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AND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Giá trị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nhỏ thích hợp cho xử lý truy vấn dài </a:t>
            </a:r>
          </a:p>
          <a:p>
            <a:pPr lvl="1" algn="just" eaLnBrk="1" hangingPunct="1"/>
            <a:r>
              <a:rPr lang="vi-VN" sz="2400" dirty="0" smtClean="0">
                <a:solidFill>
                  <a:srgbClr val="000000"/>
                </a:solidFill>
              </a:rPr>
              <a:t>Hiệu ứng sử dụng điều kiện OR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Cần tùy chỉnh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l-GR" sz="2800" i="1" dirty="0" smtClean="0">
                <a:solidFill>
                  <a:srgbClr val="000000"/>
                </a:solidFill>
              </a:rPr>
              <a:t>λ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vi-VN" sz="2800" dirty="0" smtClean="0">
                <a:solidFill>
                  <a:srgbClr val="000000"/>
                </a:solidFill>
              </a:rPr>
              <a:t>để đạt được chất lượng cao.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 thuyết mô hình ngôn ngữ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447" y="2060848"/>
            <a:ext cx="8343528" cy="3817094"/>
          </a:xfrm>
        </p:spPr>
        <p:txBody>
          <a:bodyPr/>
          <a:lstStyle/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Người dùng có những hình dung nhất định về văn bản cần tìm. Chính mô hình văn bản trong tưởng tượng đó đã làm nảy sinh câu truy vấn.</a:t>
            </a:r>
          </a:p>
          <a:p>
            <a:pPr algn="just" eaLnBrk="1" hangingPunct="1"/>
            <a:r>
              <a:rPr lang="vi-VN" sz="2800" dirty="0" smtClean="0">
                <a:solidFill>
                  <a:srgbClr val="000000"/>
                </a:solidFill>
              </a:rPr>
              <a:t>Xác suất </a:t>
            </a:r>
            <a:r>
              <a:rPr lang="vi-VN" sz="2800" i="1" dirty="0" smtClean="0">
                <a:solidFill>
                  <a:srgbClr val="000000"/>
                </a:solidFill>
              </a:rPr>
              <a:t>p</a:t>
            </a:r>
            <a:r>
              <a:rPr lang="vi-VN" sz="2800" dirty="0" smtClean="0">
                <a:solidFill>
                  <a:srgbClr val="000000"/>
                </a:solidFill>
              </a:rPr>
              <a:t>(</a:t>
            </a:r>
            <a:r>
              <a:rPr lang="vi-VN" sz="2800" i="1" dirty="0" smtClean="0">
                <a:solidFill>
                  <a:srgbClr val="000000"/>
                </a:solidFill>
              </a:rPr>
              <a:t>q</a:t>
            </a:r>
            <a:r>
              <a:rPr lang="vi-VN" sz="2800" dirty="0" smtClean="0">
                <a:solidFill>
                  <a:srgbClr val="000000"/>
                </a:solidFill>
              </a:rPr>
              <a:t>|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) thể hiện khả năng văn bản </a:t>
            </a:r>
            <a:r>
              <a:rPr lang="vi-VN" sz="2800" i="1" dirty="0" smtClean="0">
                <a:solidFill>
                  <a:srgbClr val="000000"/>
                </a:solidFill>
              </a:rPr>
              <a:t>d</a:t>
            </a:r>
            <a:r>
              <a:rPr lang="vi-VN" sz="2800" dirty="0" smtClean="0">
                <a:solidFill>
                  <a:srgbClr val="000000"/>
                </a:solidFill>
              </a:rPr>
              <a:t> chính là văn bản trong tưởng tượng của người dùng.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sinh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Ước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suất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Thử nghiệm của Ponte và Croft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5398144"/>
            <a:ext cx="8332415" cy="1080640"/>
          </a:xfrm>
        </p:spPr>
        <p:txBody>
          <a:bodyPr/>
          <a:lstStyle/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Mô hình ngôn ngữ trả về kết quả tốt hơn so với VSM trong thử nghiệm này…</a:t>
            </a:r>
          </a:p>
          <a:p>
            <a:pPr algn="just" eaLnBrk="1" hangingPunct="1"/>
            <a:r>
              <a:rPr lang="vi-VN" sz="2000" dirty="0" smtClean="0">
                <a:solidFill>
                  <a:srgbClr val="000000"/>
                </a:solidFill>
              </a:rPr>
              <a:t>…Tuy nhiên chưa hoàn toàn thay thế được VSM trong thực tế</a:t>
            </a:r>
          </a:p>
        </p:txBody>
      </p:sp>
      <p:pic>
        <p:nvPicPr>
          <p:cNvPr id="17412" name="Picture 6" descr="12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845344"/>
            <a:ext cx="6814526" cy="33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1</a:t>
            </a:r>
            <a:endParaRPr lang="vi-VN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Bộ dữ liệu: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: Jackson was one of the most talented entertainers of all time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Michael Jackson anointed himself King of Pop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Truy vấn </a:t>
            </a:r>
            <a:r>
              <a:rPr lang="vi-VN" sz="2400" i="1" dirty="0" smtClean="0">
                <a:solidFill>
                  <a:srgbClr val="000000"/>
                </a:solidFill>
              </a:rPr>
              <a:t>q</a:t>
            </a:r>
            <a:r>
              <a:rPr lang="vi-VN" sz="2400" dirty="0" smtClean="0">
                <a:solidFill>
                  <a:srgbClr val="000000"/>
                </a:solidFill>
              </a:rPr>
              <a:t>: Michael Jackson </a:t>
            </a:r>
          </a:p>
          <a:p>
            <a:pPr algn="just" eaLnBrk="1" hangingPunct="1"/>
            <a:r>
              <a:rPr lang="vi-VN" sz="2400" dirty="0" smtClean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 smtClean="0">
                <a:solidFill>
                  <a:srgbClr val="000000"/>
                </a:solidFill>
              </a:rPr>
              <a:t>λ </a:t>
            </a:r>
            <a:r>
              <a:rPr lang="en-US" sz="2400" dirty="0" smtClean="0">
                <a:solidFill>
                  <a:srgbClr val="000000"/>
                </a:solidFill>
              </a:rPr>
              <a:t>= 0.5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[(0/11 + 1/18)/2] x [(1/11 + 2/18)/2] ≈ 0.003</a:t>
            </a:r>
          </a:p>
          <a:p>
            <a:pPr algn="just" eaLnBrk="1" hangingPunct="1"/>
            <a:r>
              <a:rPr lang="en-US" sz="2400" i="1" dirty="0" smtClean="0">
                <a:solidFill>
                  <a:srgbClr val="000000"/>
                </a:solidFill>
              </a:rPr>
              <a:t>RSV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[(1/7 + 1/18)/2] x [(1/7 + 2/18)/2] ≈ 0.013</a:t>
            </a:r>
          </a:p>
          <a:p>
            <a:pPr marL="0" indent="0" algn="just" eaLnBrk="1" hangingPunct="1">
              <a:buNone/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i="1" baseline="-25000" dirty="0" smtClean="0">
                <a:solidFill>
                  <a:srgbClr val="000000"/>
                </a:solidFill>
              </a:rPr>
              <a:t>2</a:t>
            </a:r>
            <a:r>
              <a:rPr lang="vi-VN" sz="2400" i="1" dirty="0" smtClean="0">
                <a:solidFill>
                  <a:srgbClr val="000000"/>
                </a:solidFill>
              </a:rPr>
              <a:t> </a:t>
            </a:r>
            <a:r>
              <a:rPr lang="vi-VN" sz="2400" dirty="0" smtClean="0">
                <a:solidFill>
                  <a:srgbClr val="000000"/>
                </a:solidFill>
              </a:rPr>
              <a:t>được xếp hạng cao hơn </a:t>
            </a:r>
            <a:r>
              <a:rPr lang="vi-VN" sz="2400" i="1" dirty="0" smtClean="0">
                <a:solidFill>
                  <a:srgbClr val="000000"/>
                </a:solidFill>
              </a:rPr>
              <a:t>d</a:t>
            </a:r>
            <a:r>
              <a:rPr lang="vi-VN" sz="24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26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Ví dụ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Bộ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dữ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liệu</a:t>
            </a:r>
            <a:r>
              <a:rPr lang="en-US" sz="2400" i="1" u="sng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 Xerox reports a profit but revenue is down 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Lucene</a:t>
            </a:r>
            <a:r>
              <a:rPr lang="en-US" sz="2400" dirty="0" smtClean="0">
                <a:solidFill>
                  <a:srgbClr val="000000"/>
                </a:solidFill>
              </a:rPr>
              <a:t> narrows quarter loss but decreases further</a:t>
            </a:r>
          </a:p>
          <a:p>
            <a:pPr eaLnBrk="1" hangingPunct="1"/>
            <a:r>
              <a:rPr lang="en-US" sz="2400" i="1" u="sng" dirty="0" err="1" smtClean="0">
                <a:solidFill>
                  <a:srgbClr val="000000"/>
                </a:solidFill>
              </a:rPr>
              <a:t>Truy</a:t>
            </a:r>
            <a:r>
              <a:rPr lang="en-US" sz="2400" i="1" u="sng" dirty="0" smtClean="0">
                <a:solidFill>
                  <a:srgbClr val="00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000000"/>
                </a:solidFill>
              </a:rPr>
              <a:t>vấn</a:t>
            </a:r>
            <a:r>
              <a:rPr lang="en-US" sz="2400" i="1" u="sng" dirty="0" smtClean="0">
                <a:solidFill>
                  <a:srgbClr val="000000"/>
                </a:solidFill>
              </a:rPr>
              <a:t> q:</a:t>
            </a:r>
            <a:r>
              <a:rPr lang="en-US" sz="2400" dirty="0" smtClean="0">
                <a:solidFill>
                  <a:srgbClr val="000000"/>
                </a:solidFill>
              </a:rPr>
              <a:t> revenue down</a:t>
            </a:r>
          </a:p>
          <a:p>
            <a:pPr eaLnBrk="1" hangingPunct="1"/>
            <a:r>
              <a:rPr lang="vi-VN" sz="2400" dirty="0">
                <a:solidFill>
                  <a:srgbClr val="000000"/>
                </a:solidFill>
              </a:rPr>
              <a:t>Xêp hạng văn bản theo mô hình ngôn ngữ, sử dụng làm mịn tyến tính với </a:t>
            </a:r>
            <a:r>
              <a:rPr lang="el-GR" sz="2400" i="1" dirty="0">
                <a:solidFill>
                  <a:srgbClr val="000000"/>
                </a:solidFill>
              </a:rPr>
              <a:t>λ </a:t>
            </a:r>
            <a:r>
              <a:rPr lang="en-US" sz="2400" dirty="0">
                <a:solidFill>
                  <a:srgbClr val="000000"/>
                </a:solidFill>
              </a:rPr>
              <a:t>= 0.5</a:t>
            </a: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[(1/8 + 1/16)/2]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= 1/8 </a:t>
            </a:r>
            <a:r>
              <a:rPr lang="en-US" sz="2400" dirty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3/32 = 3/256</a:t>
            </a:r>
          </a:p>
          <a:p>
            <a:pPr eaLnBrk="1" hangingPunct="1"/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[(1/8 + 2/16)/2] x [(0/8 + 1/16)/2] =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P(q|d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= 1/8 x 1/32 = 1/256</a:t>
            </a:r>
          </a:p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Xếp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hạng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hơn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d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endParaRPr lang="vi-VN" sz="2400" baseline="-25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70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unigram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algn="ctr" eaLnBrk="1" hangingPunct="1">
              <a:buNone/>
            </a:pPr>
            <a:r>
              <a:rPr lang="en-US" sz="2400" dirty="0" smtClean="0"/>
              <a:t>“The </a:t>
            </a:r>
            <a:r>
              <a:rPr lang="en-US" sz="2400" dirty="0" err="1" smtClean="0"/>
              <a:t>martian</a:t>
            </a:r>
            <a:r>
              <a:rPr lang="en-US" sz="2400" dirty="0" smtClean="0"/>
              <a:t> has landed on the </a:t>
            </a:r>
            <a:r>
              <a:rPr lang="en-US" sz="2400" dirty="0" err="1" smtClean="0"/>
              <a:t>latin</a:t>
            </a:r>
            <a:r>
              <a:rPr lang="en-US" sz="2400" dirty="0" smtClean="0"/>
              <a:t> pop sensation </a:t>
            </a:r>
            <a:r>
              <a:rPr lang="en-US" sz="2400" dirty="0" err="1" smtClean="0"/>
              <a:t>ricky</a:t>
            </a:r>
            <a:r>
              <a:rPr lang="en-US" sz="2400" dirty="0" smtClean="0"/>
              <a:t> martin”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2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Bài</a:t>
            </a:r>
            <a:r>
              <a:rPr lang="en-US" sz="3600" dirty="0" smtClean="0"/>
              <a:t> 2</a:t>
            </a:r>
            <a:endParaRPr lang="vi-VN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Hãy viết cho mỗi đại lượng sau một câu mô tả về ảnh hưởng của những đại lượng này đến xếp hạng văn bản theo mô hình ngôn ngữ:</a:t>
            </a:r>
          </a:p>
          <a:p>
            <a:pPr lvl="1" algn="just" eaLnBrk="1" hangingPunct="1"/>
            <a:r>
              <a:rPr lang="vi-VN" sz="2000" dirty="0" smtClean="0"/>
              <a:t>a) Tần suất từ trong văn bản;</a:t>
            </a:r>
          </a:p>
          <a:p>
            <a:pPr lvl="1" algn="just" eaLnBrk="1" hangingPunct="1"/>
            <a:r>
              <a:rPr lang="vi-VN" sz="2000" dirty="0" smtClean="0"/>
              <a:t>b) Tần suất bộ dữ liệu của từ;</a:t>
            </a:r>
          </a:p>
          <a:p>
            <a:pPr lvl="1" algn="just" eaLnBrk="1" hangingPunct="1"/>
            <a:r>
              <a:rPr lang="vi-VN" sz="2000" dirty="0" smtClean="0"/>
              <a:t>c) Tần suất văn bản của từ;</a:t>
            </a:r>
          </a:p>
          <a:p>
            <a:pPr lvl="1" algn="just" eaLnBrk="1" hangingPunct="1"/>
            <a:r>
              <a:rPr lang="vi-VN" sz="2000" dirty="0" smtClean="0"/>
              <a:t>d) Chuẩn hóa theo độ dài</a:t>
            </a:r>
            <a:r>
              <a:rPr lang="en-US" sz="20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Sinh văn bản dựa trên máy trạng thái hữu hạn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80920" cy="4579937"/>
          </a:xfrm>
        </p:spPr>
        <p:txBody>
          <a:bodyPr/>
          <a:lstStyle/>
          <a:p>
            <a:pPr eaLnBrk="1" hangingPunct="1"/>
            <a:r>
              <a:rPr lang="vi-VN" sz="2400" dirty="0" smtClean="0"/>
              <a:t>Ví dụ máy trạng thái hữu hạn</a:t>
            </a:r>
            <a:endParaRPr lang="vi-VN" sz="2400" i="1" dirty="0" smtClean="0"/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vi-VN" sz="2400" dirty="0" smtClean="0">
                <a:solidFill>
                  <a:srgbClr val="000000"/>
                </a:solidFill>
              </a:rPr>
              <a:t>	</a:t>
            </a:r>
            <a:endParaRPr lang="vi-VN" sz="2400" dirty="0" smtClean="0">
              <a:solidFill>
                <a:srgbClr val="0070C0"/>
              </a:solidFill>
            </a:endParaRPr>
          </a:p>
          <a:p>
            <a:pPr lvl="1" eaLnBrk="1" hangingPunct="1"/>
            <a:endParaRPr lang="vi-VN" sz="2000" dirty="0" smtClean="0"/>
          </a:p>
          <a:p>
            <a:pPr lvl="1" eaLnBrk="1" hangingPunct="1"/>
            <a:r>
              <a:rPr lang="vi-VN" sz="2000" dirty="0" smtClean="0"/>
              <a:t>Có thể sinh các văn bản: 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/>
              <a:t>wish I wish I wish I wish … </a:t>
            </a:r>
          </a:p>
          <a:p>
            <a:pPr lvl="1" eaLnBrk="1" hangingPunct="1"/>
            <a:r>
              <a:rPr lang="vi-VN" sz="2000" dirty="0" smtClean="0"/>
              <a:t>Không thể sinh: “wish I wish” hoặc “I wish I”. </a:t>
            </a:r>
          </a:p>
        </p:txBody>
      </p:sp>
      <p:pic>
        <p:nvPicPr>
          <p:cNvPr id="7172" name="Picture 5" descr="12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4591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755576" y="573325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/>
                </a:solidFill>
              </a:rPr>
              <a:t>Máy trạng thái hữu hạn: finite automaton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Máy một trạng thái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21088"/>
            <a:ext cx="8424863" cy="223197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string = “frog said that toad likes frog” STOP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(string) = 0.01 x 0.03 x 0.04 x 0.01 x 0.02 x 0.01 x 0.2 = 0.0000000000048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STOP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thái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dừng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8196" name="Picture 7" descr="121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478236"/>
            <a:ext cx="187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12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44824"/>
            <a:ext cx="4403725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Xếp</a:t>
            </a:r>
            <a:r>
              <a:rPr lang="en-US" sz="3600" dirty="0" smtClean="0"/>
              <a:t> </a:t>
            </a:r>
            <a:r>
              <a:rPr lang="en-US" sz="3600" smtClean="0"/>
              <a:t>hạng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endParaRPr lang="vi-VN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2"/>
            <a:ext cx="8704263" cy="2376189"/>
          </a:xfrm>
        </p:spPr>
        <p:txBody>
          <a:bodyPr/>
          <a:lstStyle/>
          <a:p>
            <a:pPr eaLnBrk="1" hangingPunct="1"/>
            <a:r>
              <a:rPr lang="en-US" sz="2200" dirty="0" smtClean="0">
                <a:solidFill>
                  <a:srgbClr val="000000"/>
                </a:solidFill>
              </a:rPr>
              <a:t>string  = “frog said that toad likes frog” STOP   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0.04 x 0.01 x 0.02 x 0.01 x 0.2 = 0.0000000000048 = 4.8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</a:p>
          <a:p>
            <a:pPr lvl="1" eaLnBrk="1" hangingPunct="1"/>
            <a:r>
              <a:rPr lang="en-US" sz="1800" i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(string|</a:t>
            </a:r>
            <a:r>
              <a:rPr lang="en-US" sz="1800" i="1" dirty="0" smtClean="0">
                <a:solidFill>
                  <a:srgbClr val="000000"/>
                </a:solidFill>
              </a:rPr>
              <a:t>Md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) = 0.01 x 0.03 x 0.05 x 0.02 x 0.02 x 0.01 x 0.2 = 0.0000000000120 = 12 x 10</a:t>
            </a:r>
            <a:r>
              <a:rPr lang="en-US" sz="1800" baseline="30000" dirty="0" smtClean="0">
                <a:solidFill>
                  <a:srgbClr val="000000"/>
                </a:solidFill>
              </a:rPr>
              <a:t>-12</a:t>
            </a: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</a:p>
          <a:p>
            <a:pPr eaLnBrk="1" hangingPunct="1"/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 &gt;  </a:t>
            </a:r>
            <a:r>
              <a:rPr lang="en-US" sz="2200" i="1" dirty="0" smtClean="0">
                <a:solidFill>
                  <a:srgbClr val="000000"/>
                </a:solidFill>
              </a:rPr>
              <a:t>P</a:t>
            </a:r>
            <a:r>
              <a:rPr lang="en-US" sz="2200" dirty="0" smtClean="0">
                <a:solidFill>
                  <a:srgbClr val="000000"/>
                </a:solidFill>
              </a:rPr>
              <a:t>(string|</a:t>
            </a:r>
            <a:r>
              <a:rPr lang="en-US" sz="2200" i="1" dirty="0" smtClean="0">
                <a:solidFill>
                  <a:srgbClr val="000000"/>
                </a:solidFill>
              </a:rPr>
              <a:t>Md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sz="2200" dirty="0" err="1" smtClean="0">
                <a:solidFill>
                  <a:srgbClr val="000000"/>
                </a:solidFill>
              </a:rPr>
              <a:t>Thứ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tự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xếp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</a:rPr>
              <a:t>: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d</a:t>
            </a:r>
            <a:r>
              <a:rPr lang="en-US" sz="2200" baseline="-25000" dirty="0" smtClean="0">
                <a:solidFill>
                  <a:srgbClr val="000000"/>
                </a:solidFill>
              </a:rPr>
              <a:t>1</a:t>
            </a:r>
            <a:endParaRPr lang="vi-VN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00808"/>
            <a:ext cx="8448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chính</a:t>
            </a:r>
            <a:endParaRPr lang="vi-V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Mô hình sinh</a:t>
            </a:r>
          </a:p>
          <a:p>
            <a:pPr algn="just" eaLnBrk="1" hangingPunct="1">
              <a:defRPr/>
            </a:pPr>
            <a:r>
              <a:rPr lang="vi-VN" sz="2800" dirty="0" smtClean="0"/>
              <a:t>Ước lượng xác suất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Thử nghiệm</a:t>
            </a:r>
          </a:p>
          <a:p>
            <a:pPr marL="0" indent="0" algn="just" eaLnBrk="1" hangingPunct="1">
              <a:buNone/>
              <a:defRPr/>
            </a:pP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vi-VN" sz="3600" dirty="0" smtClean="0"/>
              <a:t>Giả thuyết Unigram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Xác suất sinh một từ bất kỳ là độc lập với xác suất sinh các từ còn lại:</a:t>
            </a: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07146"/>
            <a:ext cx="4824536" cy="4276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8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err="1"/>
              <a:t>Giả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đa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endParaRPr lang="vi-VN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1123255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000000"/>
                </a:solidFill>
              </a:rPr>
              <a:t>Giả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thuyết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đa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thức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8" y="2636912"/>
            <a:ext cx="6734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Đại lượng xếp hạng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Theo luật Bayes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  <a:p>
            <a:pPr eaLnBrk="1" hangingPunct="1"/>
            <a:endParaRPr lang="vi-V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P(q) là hằng số;</a:t>
            </a:r>
          </a:p>
          <a:p>
            <a:pPr eaLnBrk="1" hangingPunct="1"/>
            <a:r>
              <a:rPr lang="vi-VN" sz="2400" dirty="0" smtClean="0">
                <a:solidFill>
                  <a:srgbClr val="000000"/>
                </a:solidFill>
              </a:rPr>
              <a:t>Giả sử P(d) là đồng nhất đối với tất cả văn bản;</a:t>
            </a:r>
          </a:p>
          <a:p>
            <a:pPr lvl="1" eaLnBrk="1" hangingPunct="1"/>
            <a:r>
              <a:rPr lang="vi-VN" sz="2000" dirty="0" smtClean="0">
                <a:solidFill>
                  <a:srgbClr val="000000"/>
                </a:solidFill>
              </a:rPr>
              <a:t>Có thể xếp hạng theo P(q|d): Xác suất sinh truy vấn.</a:t>
            </a:r>
          </a:p>
          <a:p>
            <a:pPr marL="0" indent="0" eaLnBrk="1" hangingPunct="1">
              <a:buNone/>
            </a:pPr>
            <a:endParaRPr lang="vi-VN" sz="24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64904"/>
            <a:ext cx="4733925" cy="6000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288826" y="5229200"/>
            <a:ext cx="863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0" dirty="0" smtClean="0">
                <a:solidFill>
                  <a:schemeClr val="tx2"/>
                </a:solidFill>
              </a:rPr>
              <a:t>Văn bản thường dài hơn và thuận tiên hơn để tính các đại lượng xác suất so với truy vấn.</a:t>
            </a:r>
            <a:endParaRPr lang="vi-VN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734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7810</TotalTime>
  <Words>1232</Words>
  <Application>Microsoft Office PowerPoint</Application>
  <PresentationFormat>On-screen Show (4:3)</PresentationFormat>
  <Paragraphs>156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Палитра</vt:lpstr>
      <vt:lpstr>IT4853 Tìm kiếm và trình diễn thông tin</vt:lpstr>
      <vt:lpstr>Nội dung chính</vt:lpstr>
      <vt:lpstr>Sinh văn bản dựa trên máy trạng thái hữu hạn</vt:lpstr>
      <vt:lpstr>Máy một trạng thái</vt:lpstr>
      <vt:lpstr>Xếp hạng văn bản</vt:lpstr>
      <vt:lpstr>Nội dung chính</vt:lpstr>
      <vt:lpstr>Giả thuyết Unigram</vt:lpstr>
      <vt:lpstr>Giả thuyết phân bố đa thức</vt:lpstr>
      <vt:lpstr>Đại lượng xếp hạng</vt:lpstr>
      <vt:lpstr>Kết hợp giả thuyết unigram và giả thuyết đa thức</vt:lpstr>
      <vt:lpstr>Đại lượng xếp hạng</vt:lpstr>
      <vt:lpstr>Mô hình bộ dữ liệu</vt:lpstr>
      <vt:lpstr>Làm mịn tuyến tính</vt:lpstr>
      <vt:lpstr>Đại lượng xếp hạng sau khi làm mịn</vt:lpstr>
      <vt:lpstr>Giá trị tham số</vt:lpstr>
      <vt:lpstr>Giả thuyết mô hình ngôn ngữ</vt:lpstr>
      <vt:lpstr>Nội dung chính</vt:lpstr>
      <vt:lpstr>Thử nghiệm của Ponte và Croft</vt:lpstr>
      <vt:lpstr>Ví dụ 1</vt:lpstr>
      <vt:lpstr>Ví dụ 1</vt:lpstr>
      <vt:lpstr>Ví dụ 2</vt:lpstr>
      <vt:lpstr>Ví dụ 2</vt:lpstr>
      <vt:lpstr>Bài tập</vt:lpstr>
      <vt:lpstr>Bài 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1849</cp:revision>
  <dcterms:created xsi:type="dcterms:W3CDTF">2013-06-24T04:34:24Z</dcterms:created>
  <dcterms:modified xsi:type="dcterms:W3CDTF">2016-11-23T00:57:55Z</dcterms:modified>
</cp:coreProperties>
</file>