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4"/>
  </p:notesMasterIdLst>
  <p:sldIdLst>
    <p:sldId id="363" r:id="rId2"/>
    <p:sldId id="541" r:id="rId3"/>
    <p:sldId id="471" r:id="rId4"/>
    <p:sldId id="473" r:id="rId5"/>
    <p:sldId id="478" r:id="rId6"/>
    <p:sldId id="562" r:id="rId7"/>
    <p:sldId id="482" r:id="rId8"/>
    <p:sldId id="485" r:id="rId9"/>
    <p:sldId id="486" r:id="rId10"/>
    <p:sldId id="487" r:id="rId11"/>
    <p:sldId id="556" r:id="rId12"/>
    <p:sldId id="566" r:id="rId13"/>
    <p:sldId id="488" r:id="rId14"/>
    <p:sldId id="563" r:id="rId15"/>
    <p:sldId id="489" r:id="rId16"/>
    <p:sldId id="490" r:id="rId17"/>
    <p:sldId id="564" r:id="rId18"/>
    <p:sldId id="557" r:id="rId19"/>
    <p:sldId id="497" r:id="rId20"/>
    <p:sldId id="498" r:id="rId21"/>
    <p:sldId id="499" r:id="rId22"/>
    <p:sldId id="501" r:id="rId23"/>
    <p:sldId id="503" r:id="rId24"/>
    <p:sldId id="565" r:id="rId25"/>
    <p:sldId id="504" r:id="rId26"/>
    <p:sldId id="567" r:id="rId27"/>
    <p:sldId id="505" r:id="rId28"/>
    <p:sldId id="506" r:id="rId29"/>
    <p:sldId id="508" r:id="rId30"/>
    <p:sldId id="507" r:id="rId31"/>
    <p:sldId id="568" r:id="rId32"/>
    <p:sldId id="554" r:id="rId33"/>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0" autoAdjust="0"/>
    <p:restoredTop sz="87403" autoAdjust="0"/>
  </p:normalViewPr>
  <p:slideViewPr>
    <p:cSldViewPr>
      <p:cViewPr varScale="1">
        <p:scale>
          <a:sx n="64" d="100"/>
          <a:sy n="64" d="100"/>
        </p:scale>
        <p:origin x="-15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0201EE0-6F16-42BD-9B22-8DC67DF57254}" type="slidenum">
              <a:rPr lang="vi-VN"/>
              <a:pPr/>
              <a:t>‹#›</a:t>
            </a:fld>
            <a:endParaRPr lang="vi-VN"/>
          </a:p>
        </p:txBody>
      </p:sp>
    </p:spTree>
    <p:extLst>
      <p:ext uri="{BB962C8B-B14F-4D97-AF65-F5344CB8AC3E}">
        <p14:creationId xmlns:p14="http://schemas.microsoft.com/office/powerpoint/2010/main" val="18580185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err="1" smtClean="0"/>
              <a:t>Kích</a:t>
            </a:r>
            <a:r>
              <a:rPr lang="en-US" baseline="0" dirty="0" smtClean="0"/>
              <a:t> </a:t>
            </a:r>
            <a:r>
              <a:rPr lang="en-US" baseline="0" dirty="0" err="1" smtClean="0"/>
              <a:t>thước</a:t>
            </a:r>
            <a:r>
              <a:rPr lang="en-US" baseline="0" dirty="0" smtClean="0"/>
              <a:t> </a:t>
            </a:r>
            <a:r>
              <a:rPr lang="en-US" baseline="0" dirty="0" err="1" smtClean="0"/>
              <a:t>khối</a:t>
            </a:r>
            <a:r>
              <a:rPr lang="en-US" baseline="0" dirty="0" smtClean="0"/>
              <a:t> </a:t>
            </a:r>
            <a:r>
              <a:rPr lang="en-US" baseline="0" dirty="0" err="1" smtClean="0"/>
              <a:t>được</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dirty="0" err="1" smtClean="0"/>
              <a:t>không</a:t>
            </a:r>
            <a:r>
              <a:rPr lang="en-US" dirty="0" smtClean="0"/>
              <a:t> </a:t>
            </a:r>
            <a:r>
              <a:rPr lang="en-US" dirty="0" err="1" smtClean="0"/>
              <a:t>quá</a:t>
            </a:r>
            <a:r>
              <a:rPr lang="en-US" dirty="0" smtClean="0"/>
              <a:t> </a:t>
            </a:r>
            <a:r>
              <a:rPr lang="en-US" dirty="0" err="1" smtClean="0"/>
              <a:t>lớn</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nhanh</a:t>
            </a:r>
            <a:r>
              <a:rPr lang="en-US" dirty="0" smtClean="0"/>
              <a:t> </a:t>
            </a:r>
            <a:r>
              <a:rPr lang="en-US" dirty="0" err="1" smtClean="0"/>
              <a:t>và</a:t>
            </a:r>
            <a:r>
              <a:rPr lang="en-US" dirty="0" smtClean="0"/>
              <a:t> </a:t>
            </a:r>
            <a:r>
              <a:rPr lang="en-US" dirty="0" err="1" smtClean="0"/>
              <a:t>tổng</a:t>
            </a:r>
            <a:r>
              <a:rPr lang="en-US" dirty="0" smtClean="0"/>
              <a:t> </a:t>
            </a:r>
            <a:r>
              <a:rPr lang="en-US" dirty="0" err="1" smtClean="0"/>
              <a:t>hợp</a:t>
            </a:r>
            <a:r>
              <a:rPr lang="en-US" dirty="0" smtClean="0"/>
              <a:t> </a:t>
            </a:r>
            <a:r>
              <a:rPr lang="en-US" dirty="0" err="1" smtClean="0"/>
              <a:t>danh</a:t>
            </a:r>
            <a:r>
              <a:rPr lang="en-US" dirty="0" smtClean="0"/>
              <a:t> </a:t>
            </a:r>
            <a:r>
              <a:rPr lang="en-US" dirty="0" err="1" smtClean="0"/>
              <a:t>sách</a:t>
            </a:r>
            <a:r>
              <a:rPr lang="en-US" dirty="0" smtClean="0"/>
              <a:t> </a:t>
            </a:r>
            <a:r>
              <a:rPr lang="en-US" dirty="0" err="1" smtClean="0"/>
              <a:t>thẻ</a:t>
            </a:r>
            <a:r>
              <a:rPr lang="en-US" dirty="0" smtClean="0"/>
              <a:t> </a:t>
            </a:r>
            <a:r>
              <a:rPr lang="en-US" dirty="0" err="1" smtClean="0"/>
              <a:t>định</a:t>
            </a:r>
            <a:r>
              <a:rPr lang="en-US" dirty="0" smtClean="0"/>
              <a:t> </a:t>
            </a:r>
            <a:r>
              <a:rPr lang="en-US" dirty="0" err="1" smtClean="0"/>
              <a:t>vị</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a:t>
            </a:r>
          </a:p>
          <a:p>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7</a:t>
            </a:fld>
            <a:endParaRPr lang="vi-VN"/>
          </a:p>
        </p:txBody>
      </p:sp>
    </p:spTree>
    <p:extLst>
      <p:ext uri="{BB962C8B-B14F-4D97-AF65-F5344CB8AC3E}">
        <p14:creationId xmlns:p14="http://schemas.microsoft.com/office/powerpoint/2010/main" val="6532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88B7DA2-1E83-47C9-86F7-DE93F5E3D63C}" type="slidenum">
              <a:rPr lang="vi-VN"/>
              <a:pPr/>
              <a:t>10</a:t>
            </a:fld>
            <a:endParaRPr lang="vi-VN"/>
          </a:p>
        </p:txBody>
      </p:sp>
      <p:sp>
        <p:nvSpPr>
          <p:cNvPr id="430082" name="Slide Image Placeholder 1"/>
          <p:cNvSpPr>
            <a:spLocks noGrp="1" noRot="1" noChangeAspect="1" noTextEdit="1"/>
          </p:cNvSpPr>
          <p:nvPr>
            <p:ph type="sldImg"/>
          </p:nvPr>
        </p:nvSpPr>
        <p:spPr>
          <a:xfrm>
            <a:off x="1144588" y="685800"/>
            <a:ext cx="4572000" cy="3429000"/>
          </a:xfrm>
          <a:ln/>
        </p:spPr>
      </p:sp>
      <p:sp>
        <p:nvSpPr>
          <p:cNvPr id="430083" name="Notes Placeholder 2"/>
          <p:cNvSpPr>
            <a:spLocks noGrp="1"/>
          </p:cNvSpPr>
          <p:nvPr>
            <p:ph type="body" idx="1"/>
          </p:nvPr>
        </p:nvSpPr>
        <p:spPr>
          <a:xfrm>
            <a:off x="914400" y="4343400"/>
            <a:ext cx="5029200" cy="4114800"/>
          </a:xfrm>
        </p:spPr>
        <p:txBody>
          <a:bodyPr lIns="90083" tIns="45041" rIns="90083" bIns="45041"/>
          <a:lstStyle/>
          <a:p>
            <a:r>
              <a:rPr lang="en-US" dirty="0"/>
              <a:t>What is the overall complexity of </a:t>
            </a:r>
          </a:p>
        </p:txBody>
      </p:sp>
      <p:sp>
        <p:nvSpPr>
          <p:cNvPr id="430084"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83" tIns="45041" rIns="90083" bIns="45041" anchor="b"/>
          <a:lstStyle>
            <a:lvl1pPr defTabSz="865188">
              <a:defRPr>
                <a:solidFill>
                  <a:schemeClr val="tx1"/>
                </a:solidFill>
                <a:latin typeface="Tahoma" panose="020B0604030504040204" pitchFamily="34" charset="0"/>
                <a:cs typeface="Tahoma" panose="020B0604030504040204" pitchFamily="34" charset="0"/>
              </a:defRPr>
            </a:lvl1pPr>
            <a:lvl2pPr marL="703263" indent="-271463" defTabSz="865188">
              <a:defRPr>
                <a:solidFill>
                  <a:schemeClr val="tx1"/>
                </a:solidFill>
                <a:latin typeface="Tahoma" panose="020B0604030504040204" pitchFamily="34" charset="0"/>
                <a:cs typeface="Tahoma" panose="020B0604030504040204" pitchFamily="34" charset="0"/>
              </a:defRPr>
            </a:lvl2pPr>
            <a:lvl3pPr marL="1081088" indent="-215900" defTabSz="865188">
              <a:defRPr>
                <a:solidFill>
                  <a:schemeClr val="tx1"/>
                </a:solidFill>
                <a:latin typeface="Tahoma" panose="020B0604030504040204" pitchFamily="34" charset="0"/>
                <a:cs typeface="Tahoma" panose="020B0604030504040204" pitchFamily="34" charset="0"/>
              </a:defRPr>
            </a:lvl3pPr>
            <a:lvl4pPr marL="1512888" indent="-215900" defTabSz="865188">
              <a:defRPr>
                <a:solidFill>
                  <a:schemeClr val="tx1"/>
                </a:solidFill>
                <a:latin typeface="Tahoma" panose="020B0604030504040204" pitchFamily="34" charset="0"/>
                <a:cs typeface="Tahoma" panose="020B0604030504040204" pitchFamily="34" charset="0"/>
              </a:defRPr>
            </a:lvl4pPr>
            <a:lvl5pPr marL="1946275" indent="-215900" defTabSz="865188">
              <a:defRPr>
                <a:solidFill>
                  <a:schemeClr val="tx1"/>
                </a:solidFill>
                <a:latin typeface="Tahoma" panose="020B0604030504040204" pitchFamily="34" charset="0"/>
                <a:cs typeface="Tahoma" panose="020B0604030504040204" pitchFamily="34" charset="0"/>
              </a:defRPr>
            </a:lvl5pPr>
            <a:lvl6pPr marL="24034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8606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3178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775075" indent="-215900" defTabSz="865188"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fld id="{E1230606-F4AB-4440-9F7F-5FA0E58E80BA}" type="slidenum">
              <a:rPr lang="en-US" sz="1100">
                <a:latin typeface="Lucida Sans" pitchFamily="34" charset="0"/>
                <a:ea typeface="Arial Unicode MS" panose="020B0604020202020204" pitchFamily="34" charset="-128"/>
                <a:cs typeface="Arial Unicode MS" panose="020B0604020202020204" pitchFamily="34" charset="-128"/>
              </a:rPr>
              <a:pPr algn="r"/>
              <a:t>10</a:t>
            </a:fld>
            <a:endParaRPr lang="en-US" sz="1100">
              <a:latin typeface="Lucida Sans" pitchFamily="3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521722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vi-VN" i="1" noProof="0" dirty="0" smtClean="0"/>
          </a:p>
        </p:txBody>
      </p:sp>
      <p:sp>
        <p:nvSpPr>
          <p:cNvPr id="4" name="Slide Number Placeholder 3"/>
          <p:cNvSpPr>
            <a:spLocks noGrp="1"/>
          </p:cNvSpPr>
          <p:nvPr>
            <p:ph type="sldNum" sz="quarter" idx="10"/>
          </p:nvPr>
        </p:nvSpPr>
        <p:spPr/>
        <p:txBody>
          <a:bodyPr/>
          <a:lstStyle/>
          <a:p>
            <a:fld id="{A0201EE0-6F16-42BD-9B22-8DC67DF57254}" type="slidenum">
              <a:rPr lang="vi-VN" smtClean="0"/>
              <a:pPr/>
              <a:t>13</a:t>
            </a:fld>
            <a:endParaRPr lang="vi-VN"/>
          </a:p>
        </p:txBody>
      </p:sp>
    </p:spTree>
    <p:extLst>
      <p:ext uri="{BB962C8B-B14F-4D97-AF65-F5344CB8AC3E}">
        <p14:creationId xmlns:p14="http://schemas.microsoft.com/office/powerpoint/2010/main" val="3611252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15</a:t>
            </a:fld>
            <a:endParaRPr lang="vi-VN"/>
          </a:p>
        </p:txBody>
      </p:sp>
    </p:spTree>
    <p:extLst>
      <p:ext uri="{BB962C8B-B14F-4D97-AF65-F5344CB8AC3E}">
        <p14:creationId xmlns:p14="http://schemas.microsoft.com/office/powerpoint/2010/main" val="354502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smtClean="0"/>
              <a:t>Hợp</a:t>
            </a:r>
            <a:r>
              <a:rPr lang="en-US" dirty="0" smtClean="0"/>
              <a:t> </a:t>
            </a:r>
            <a:r>
              <a:rPr lang="en-US" dirty="0" err="1" smtClean="0"/>
              <a:t>nhất</a:t>
            </a:r>
            <a:r>
              <a:rPr lang="en-US" dirty="0" smtClean="0"/>
              <a:t> </a:t>
            </a:r>
            <a:r>
              <a:rPr lang="en-US" dirty="0" err="1" smtClean="0"/>
              <a:t>các</a:t>
            </a:r>
            <a:r>
              <a:rPr lang="en-US" dirty="0" smtClean="0"/>
              <a:t> </a:t>
            </a:r>
            <a:r>
              <a:rPr lang="en-US" dirty="0" err="1" smtClean="0"/>
              <a:t>khối</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tương</a:t>
            </a:r>
            <a:r>
              <a:rPr lang="en-US" dirty="0" smtClean="0"/>
              <a:t> </a:t>
            </a:r>
            <a:r>
              <a:rPr lang="en-US" dirty="0" err="1" smtClean="0"/>
              <a:t>tự</a:t>
            </a:r>
            <a:r>
              <a:rPr lang="en-US" dirty="0" smtClean="0"/>
              <a:t> BSBI.</a:t>
            </a:r>
          </a:p>
        </p:txBody>
      </p:sp>
      <p:sp>
        <p:nvSpPr>
          <p:cNvPr id="4" name="Slide Number Placeholder 3"/>
          <p:cNvSpPr>
            <a:spLocks noGrp="1"/>
          </p:cNvSpPr>
          <p:nvPr>
            <p:ph type="sldNum" sz="quarter" idx="10"/>
          </p:nvPr>
        </p:nvSpPr>
        <p:spPr/>
        <p:txBody>
          <a:bodyPr/>
          <a:lstStyle/>
          <a:p>
            <a:fld id="{A0201EE0-6F16-42BD-9B22-8DC67DF57254}" type="slidenum">
              <a:rPr lang="vi-VN" smtClean="0"/>
              <a:pPr/>
              <a:t>16</a:t>
            </a:fld>
            <a:endParaRPr lang="vi-VN"/>
          </a:p>
        </p:txBody>
      </p:sp>
    </p:spTree>
    <p:extLst>
      <p:ext uri="{BB962C8B-B14F-4D97-AF65-F5344CB8AC3E}">
        <p14:creationId xmlns:p14="http://schemas.microsoft.com/office/powerpoint/2010/main" val="327863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Phân</a:t>
            </a:r>
            <a:r>
              <a:rPr lang="en-US" baseline="0" dirty="0" smtClean="0"/>
              <a:t> </a:t>
            </a:r>
            <a:r>
              <a:rPr lang="en-US" baseline="0" dirty="0" err="1" smtClean="0"/>
              <a:t>tán</a:t>
            </a:r>
            <a:r>
              <a:rPr lang="en-US" baseline="0" dirty="0" smtClean="0"/>
              <a:t> </a:t>
            </a:r>
            <a:r>
              <a:rPr lang="en-US" baseline="0" dirty="0" err="1" smtClean="0"/>
              <a:t>theo</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cân</a:t>
            </a:r>
            <a:r>
              <a:rPr lang="en-US" baseline="0" dirty="0" smtClean="0"/>
              <a:t> </a:t>
            </a:r>
            <a:r>
              <a:rPr lang="en-US" baseline="0" dirty="0" err="1" smtClean="0"/>
              <a:t>bằng</a:t>
            </a:r>
            <a:r>
              <a:rPr lang="en-US" baseline="0" dirty="0" smtClean="0"/>
              <a:t> </a:t>
            </a:r>
            <a:r>
              <a:rPr lang="en-US" baseline="0" dirty="0" err="1" smtClean="0"/>
              <a:t>tải</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so </a:t>
            </a:r>
            <a:r>
              <a:rPr lang="en-US" baseline="0" dirty="0" err="1" smtClean="0"/>
              <a:t>với</a:t>
            </a:r>
            <a:r>
              <a:rPr lang="en-US" baseline="0" dirty="0" smtClean="0"/>
              <a:t> </a:t>
            </a:r>
            <a:r>
              <a:rPr lang="en-US" baseline="0" dirty="0" err="1" smtClean="0"/>
              <a:t>phân</a:t>
            </a:r>
            <a:r>
              <a:rPr lang="en-US" baseline="0" dirty="0" smtClean="0"/>
              <a:t> </a:t>
            </a:r>
            <a:r>
              <a:rPr lang="en-US" baseline="0" dirty="0" err="1" smtClean="0"/>
              <a:t>tán</a:t>
            </a:r>
            <a:r>
              <a:rPr lang="en-US" baseline="0" dirty="0" smtClean="0"/>
              <a:t> </a:t>
            </a:r>
            <a:r>
              <a:rPr lang="en-US" baseline="0" dirty="0" err="1" smtClean="0"/>
              <a:t>theo</a:t>
            </a:r>
            <a:r>
              <a:rPr lang="en-US" baseline="0" dirty="0" smtClean="0"/>
              <a:t> </a:t>
            </a:r>
            <a:r>
              <a:rPr lang="en-US" baseline="0" dirty="0" err="1" smtClean="0"/>
              <a:t>từ</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22</a:t>
            </a:fld>
            <a:endParaRPr lang="vi-VN"/>
          </a:p>
        </p:txBody>
      </p:sp>
    </p:spTree>
    <p:extLst>
      <p:ext uri="{BB962C8B-B14F-4D97-AF65-F5344CB8AC3E}">
        <p14:creationId xmlns:p14="http://schemas.microsoft.com/office/powerpoint/2010/main" val="2331656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noProof="0" dirty="0" smtClean="0"/>
              <a:t>Tính</a:t>
            </a:r>
            <a:r>
              <a:rPr lang="vi-VN" baseline="0" noProof="0" dirty="0" smtClean="0"/>
              <a:t> động hay tĩnh của bộ dữ liệu chỉ mang tính chất tương đối. Vấn đề cơ bản là chi phí để xây dựng chỉ mục ngược. Nếu thời gian xây dựng chỉ mục là rất nhỏ so với chu kỳ cập nhật bộ dữ liệu, thì có thể áp dụng phương pháp xây dựng lại chỉ mục.</a:t>
            </a:r>
            <a:endParaRPr lang="vi-VN" noProof="0" dirty="0"/>
          </a:p>
        </p:txBody>
      </p:sp>
      <p:sp>
        <p:nvSpPr>
          <p:cNvPr id="4" name="Slide Number Placeholder 3"/>
          <p:cNvSpPr>
            <a:spLocks noGrp="1"/>
          </p:cNvSpPr>
          <p:nvPr>
            <p:ph type="sldNum" sz="quarter" idx="10"/>
          </p:nvPr>
        </p:nvSpPr>
        <p:spPr/>
        <p:txBody>
          <a:bodyPr/>
          <a:lstStyle/>
          <a:p>
            <a:fld id="{A0201EE0-6F16-42BD-9B22-8DC67DF57254}" type="slidenum">
              <a:rPr lang="vi-VN" smtClean="0"/>
              <a:pPr/>
              <a:t>25</a:t>
            </a:fld>
            <a:endParaRPr lang="vi-VN"/>
          </a:p>
        </p:txBody>
      </p:sp>
    </p:spTree>
    <p:extLst>
      <p:ext uri="{BB962C8B-B14F-4D97-AF65-F5344CB8AC3E}">
        <p14:creationId xmlns:p14="http://schemas.microsoft.com/office/powerpoint/2010/main" val="419244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5F75AE0-7FCF-4D1B-9F38-7510DB08EB20}"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050B5E33-A907-46C8-8252-EC0E9CFC892E}" type="slidenum">
              <a:rPr lang="vi-VN"/>
              <a:pPr/>
              <a:t>‹#›</a:t>
            </a:fld>
            <a:endParaRPr lang="vi-VN"/>
          </a:p>
        </p:txBody>
      </p:sp>
    </p:spTree>
    <p:extLst>
      <p:ext uri="{BB962C8B-B14F-4D97-AF65-F5344CB8AC3E}">
        <p14:creationId xmlns:p14="http://schemas.microsoft.com/office/powerpoint/2010/main" val="124581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996C7441-98C7-4F40-9FFA-82217EE2302C}" type="slidenum">
              <a:rPr lang="vi-VN"/>
              <a:pPr/>
              <a:t>‹#›</a:t>
            </a:fld>
            <a:endParaRPr lang="vi-VN"/>
          </a:p>
        </p:txBody>
      </p:sp>
    </p:spTree>
    <p:extLst>
      <p:ext uri="{BB962C8B-B14F-4D97-AF65-F5344CB8AC3E}">
        <p14:creationId xmlns:p14="http://schemas.microsoft.com/office/powerpoint/2010/main" val="136378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034ABDEC-9D26-4667-92B3-C201340774DF}" type="slidenum">
              <a:rPr lang="vi-VN"/>
              <a:pPr/>
              <a:t>‹#›</a:t>
            </a:fld>
            <a:endParaRPr lang="vi-VN"/>
          </a:p>
        </p:txBody>
      </p:sp>
    </p:spTree>
    <p:extLst>
      <p:ext uri="{BB962C8B-B14F-4D97-AF65-F5344CB8AC3E}">
        <p14:creationId xmlns:p14="http://schemas.microsoft.com/office/powerpoint/2010/main" val="242817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4C1DB4BC-E718-4E2D-8CEB-4C8E3CD79662}" type="slidenum">
              <a:rPr lang="vi-VN"/>
              <a:pPr/>
              <a:t>‹#›</a:t>
            </a:fld>
            <a:endParaRPr lang="vi-VN"/>
          </a:p>
        </p:txBody>
      </p:sp>
    </p:spTree>
    <p:extLst>
      <p:ext uri="{BB962C8B-B14F-4D97-AF65-F5344CB8AC3E}">
        <p14:creationId xmlns:p14="http://schemas.microsoft.com/office/powerpoint/2010/main" val="10719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E3FD7852-AB64-4A5D-AC9C-CE5D7E72A224}" type="slidenum">
              <a:rPr lang="vi-VN"/>
              <a:pPr/>
              <a:t>‹#›</a:t>
            </a:fld>
            <a:endParaRPr lang="vi-VN"/>
          </a:p>
        </p:txBody>
      </p:sp>
    </p:spTree>
    <p:extLst>
      <p:ext uri="{BB962C8B-B14F-4D97-AF65-F5344CB8AC3E}">
        <p14:creationId xmlns:p14="http://schemas.microsoft.com/office/powerpoint/2010/main" val="162551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4EF93845-576F-46A2-BEB4-2258C6D754BC}" type="slidenum">
              <a:rPr lang="vi-VN"/>
              <a:pPr/>
              <a:t>‹#›</a:t>
            </a:fld>
            <a:endParaRPr lang="vi-VN"/>
          </a:p>
        </p:txBody>
      </p:sp>
    </p:spTree>
    <p:extLst>
      <p:ext uri="{BB962C8B-B14F-4D97-AF65-F5344CB8AC3E}">
        <p14:creationId xmlns:p14="http://schemas.microsoft.com/office/powerpoint/2010/main" val="96412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08507030-0574-416B-BEDC-1FCB627B10DB}" type="slidenum">
              <a:rPr lang="vi-VN"/>
              <a:pPr/>
              <a:t>‹#›</a:t>
            </a:fld>
            <a:endParaRPr lang="vi-VN"/>
          </a:p>
        </p:txBody>
      </p:sp>
    </p:spTree>
    <p:extLst>
      <p:ext uri="{BB962C8B-B14F-4D97-AF65-F5344CB8AC3E}">
        <p14:creationId xmlns:p14="http://schemas.microsoft.com/office/powerpoint/2010/main" val="88079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C349DFAD-36E9-49C0-8FBA-97BD80DB0899}" type="slidenum">
              <a:rPr lang="vi-VN"/>
              <a:pPr/>
              <a:t>‹#›</a:t>
            </a:fld>
            <a:endParaRPr lang="vi-VN"/>
          </a:p>
        </p:txBody>
      </p:sp>
    </p:spTree>
    <p:extLst>
      <p:ext uri="{BB962C8B-B14F-4D97-AF65-F5344CB8AC3E}">
        <p14:creationId xmlns:p14="http://schemas.microsoft.com/office/powerpoint/2010/main" val="179126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DFAE5537-98E2-498F-B11A-93236D1D9CCD}" type="slidenum">
              <a:rPr lang="vi-VN"/>
              <a:pPr/>
              <a:t>‹#›</a:t>
            </a:fld>
            <a:endParaRPr lang="vi-VN"/>
          </a:p>
        </p:txBody>
      </p:sp>
    </p:spTree>
    <p:extLst>
      <p:ext uri="{BB962C8B-B14F-4D97-AF65-F5344CB8AC3E}">
        <p14:creationId xmlns:p14="http://schemas.microsoft.com/office/powerpoint/2010/main" val="333285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3EE23D5C-9DF9-42C6-B01D-B6F4D7050557}" type="slidenum">
              <a:rPr lang="vi-VN"/>
              <a:pPr/>
              <a:t>‹#›</a:t>
            </a:fld>
            <a:endParaRPr lang="vi-VN"/>
          </a:p>
        </p:txBody>
      </p:sp>
    </p:spTree>
    <p:extLst>
      <p:ext uri="{BB962C8B-B14F-4D97-AF65-F5344CB8AC3E}">
        <p14:creationId xmlns:p14="http://schemas.microsoft.com/office/powerpoint/2010/main" val="144992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D50B97FC-A5C6-4E8C-8E72-528049C78E51}"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vi-VN" sz="3200" dirty="0" smtClean="0"/>
              <a:t>IT4853</a:t>
            </a:r>
            <a:br>
              <a:rPr lang="vi-VN" sz="3200" dirty="0" smtClean="0"/>
            </a:br>
            <a:r>
              <a:rPr lang="vi-VN" sz="3200" dirty="0" smtClean="0"/>
              <a:t>Tìm kiếm và trình diễn thông tin</a:t>
            </a:r>
            <a:endParaRPr lang="vi-VN" sz="3200" dirty="0"/>
          </a:p>
        </p:txBody>
      </p:sp>
      <p:sp>
        <p:nvSpPr>
          <p:cNvPr id="243715" name="Rectangle 3"/>
          <p:cNvSpPr>
            <a:spLocks noGrp="1" noChangeArrowheads="1"/>
          </p:cNvSpPr>
          <p:nvPr>
            <p:ph type="subTitle" idx="1"/>
          </p:nvPr>
        </p:nvSpPr>
        <p:spPr>
          <a:xfrm>
            <a:off x="539552" y="3573016"/>
            <a:ext cx="8280920" cy="1008112"/>
          </a:xfrm>
        </p:spPr>
        <p:txBody>
          <a:bodyPr/>
          <a:lstStyle/>
          <a:p>
            <a:pPr algn="just"/>
            <a:r>
              <a:rPr lang="vi-VN" smtClean="0"/>
              <a:t>Bài 12</a:t>
            </a:r>
            <a:r>
              <a:rPr lang="vi-VN" dirty="0" smtClean="0"/>
              <a:t>. Các phương pháp xây dựng chỉ </a:t>
            </a:r>
            <a:r>
              <a:rPr lang="vi-VN" smtClean="0"/>
              <a:t>mục ngược</a:t>
            </a:r>
          </a:p>
          <a:p>
            <a:pPr algn="just"/>
            <a:r>
              <a:rPr lang="vi-VN" smtClean="0"/>
              <a:t>IIR.C4. Index Construction</a:t>
            </a:r>
            <a:endParaRPr lang="vi-VN" dirty="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vi-VN" altLang="ru-RU" dirty="0" smtClean="0"/>
              <a:t>Hà Nội, 2016</a:t>
            </a:r>
            <a:endParaRPr lang="vi-VN" altLang="ru-RU"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B5A283F-F240-4DA3-B28D-0D3FED9D9B36}" type="slidenum">
              <a:rPr lang="vi-VN"/>
              <a:pPr/>
              <a:t>10</a:t>
            </a:fld>
            <a:endParaRPr lang="vi-VN"/>
          </a:p>
        </p:txBody>
      </p:sp>
      <p:sp>
        <p:nvSpPr>
          <p:cNvPr id="429058" name="Rectangle 1026"/>
          <p:cNvSpPr>
            <a:spLocks noGrp="1" noChangeArrowheads="1"/>
          </p:cNvSpPr>
          <p:nvPr>
            <p:ph type="title" idx="4294967295"/>
          </p:nvPr>
        </p:nvSpPr>
        <p:spPr/>
        <p:txBody>
          <a:bodyPr/>
          <a:lstStyle/>
          <a:p>
            <a:r>
              <a:rPr lang="vi-VN" dirty="0" smtClean="0"/>
              <a:t>Hợp nhất chỉ mục (2)</a:t>
            </a:r>
            <a:endParaRPr lang="vi-VN" dirty="0"/>
          </a:p>
        </p:txBody>
      </p:sp>
      <p:sp>
        <p:nvSpPr>
          <p:cNvPr id="429059" name="Rectangle 1027"/>
          <p:cNvSpPr>
            <a:spLocks noGrp="1" noChangeArrowheads="1"/>
          </p:cNvSpPr>
          <p:nvPr>
            <p:ph type="body" idx="4294967295"/>
          </p:nvPr>
        </p:nvSpPr>
        <p:spPr>
          <a:xfrm>
            <a:off x="611560" y="1924051"/>
            <a:ext cx="8075240" cy="4629149"/>
          </a:xfrm>
        </p:spPr>
        <p:txBody>
          <a:bodyPr/>
          <a:lstStyle/>
          <a:p>
            <a:pPr marL="0" indent="0" algn="just">
              <a:buNone/>
            </a:pPr>
            <a:r>
              <a:rPr lang="vi-VN" dirty="0" smtClean="0"/>
              <a:t>Phương pháp hợp nhất đồng thời:</a:t>
            </a:r>
          </a:p>
          <a:p>
            <a:pPr marL="400050" lvl="1" indent="0" algn="just">
              <a:buNone/>
            </a:pPr>
            <a:r>
              <a:rPr lang="vi-VN" dirty="0" smtClean="0"/>
              <a:t>1. Sử dụng bộ nhớ đệm cho từng khối;</a:t>
            </a:r>
          </a:p>
          <a:p>
            <a:pPr marL="400050" lvl="1" indent="0" algn="just">
              <a:buNone/>
            </a:pPr>
            <a:r>
              <a:rPr lang="vi-VN" dirty="0" smtClean="0"/>
              <a:t>2. Đọc dữ liệu vào bộ nhớ đệm từ các tệp tạm thời;</a:t>
            </a:r>
          </a:p>
          <a:p>
            <a:pPr marL="400050" lvl="1" indent="0" algn="just">
              <a:buNone/>
            </a:pPr>
            <a:r>
              <a:rPr lang="vi-VN" dirty="0" smtClean="0"/>
              <a:t>3. Tại mỗi bước lựa chọn từ nhỏ nhất và hợp nhất tất cả các danh sách thẻ định vị, nạp thêm dữ liệu vào bộ nhớ đệm nếu cần;</a:t>
            </a:r>
          </a:p>
          <a:p>
            <a:pPr marL="400050" lvl="1" indent="0" algn="just">
              <a:buNone/>
            </a:pPr>
            <a:r>
              <a:rPr lang="vi-VN" dirty="0" smtClean="0"/>
              <a:t>4. Lưu kết quả hợp nhất lên đĩa.</a:t>
            </a:r>
          </a:p>
        </p:txBody>
      </p:sp>
      <p:sp>
        <p:nvSpPr>
          <p:cNvPr id="42906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4.2</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3429D53D-B495-44D8-91B3-2407480B19D1}" type="slidenum">
              <a:rPr lang="vi-VN"/>
              <a:pPr/>
              <a:t>11</a:t>
            </a:fld>
            <a:endParaRPr lang="vi-VN"/>
          </a:p>
        </p:txBody>
      </p:sp>
      <p:sp>
        <p:nvSpPr>
          <p:cNvPr id="532482" name="Rectangle 2"/>
          <p:cNvSpPr>
            <a:spLocks noGrp="1" noChangeArrowheads="1"/>
          </p:cNvSpPr>
          <p:nvPr>
            <p:ph type="title"/>
          </p:nvPr>
        </p:nvSpPr>
        <p:spPr/>
        <p:txBody>
          <a:bodyPr/>
          <a:lstStyle/>
          <a:p>
            <a:r>
              <a:rPr lang="vi-VN" dirty="0" smtClean="0"/>
              <a:t>Hợp nhất danh sách thẻ định vị</a:t>
            </a:r>
            <a:endParaRPr lang="vi-VN" dirty="0"/>
          </a:p>
        </p:txBody>
      </p:sp>
      <p:sp>
        <p:nvSpPr>
          <p:cNvPr id="532484" name="Rectangle 1028"/>
          <p:cNvSpPr>
            <a:spLocks noChangeArrowheads="1"/>
          </p:cNvSpPr>
          <p:nvPr/>
        </p:nvSpPr>
        <p:spPr bwMode="auto">
          <a:xfrm>
            <a:off x="2438400" y="2438400"/>
            <a:ext cx="609600" cy="1295400"/>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endParaRPr lang="ru-RU" sz="2400" b="1">
              <a:latin typeface="Lucida Sans" pitchFamily="34" charset="0"/>
              <a:ea typeface="Arial Unicode MS" panose="020B0604020202020204" pitchFamily="34" charset="-128"/>
              <a:cs typeface="Arial Unicode MS" panose="020B0604020202020204" pitchFamily="34" charset="-128"/>
            </a:endParaRPr>
          </a:p>
        </p:txBody>
      </p:sp>
      <p:sp>
        <p:nvSpPr>
          <p:cNvPr id="532485" name="Line 1029"/>
          <p:cNvSpPr>
            <a:spLocks noChangeShapeType="1"/>
          </p:cNvSpPr>
          <p:nvPr/>
        </p:nvSpPr>
        <p:spPr bwMode="auto">
          <a:xfrm flipV="1">
            <a:off x="2438400" y="3048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486" name="Rectangle 1030"/>
          <p:cNvSpPr>
            <a:spLocks noChangeArrowheads="1"/>
          </p:cNvSpPr>
          <p:nvPr/>
        </p:nvSpPr>
        <p:spPr bwMode="auto">
          <a:xfrm>
            <a:off x="3276600" y="2438400"/>
            <a:ext cx="609600" cy="1295400"/>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487" name="Line 1031"/>
          <p:cNvSpPr>
            <a:spLocks noChangeShapeType="1"/>
          </p:cNvSpPr>
          <p:nvPr/>
        </p:nvSpPr>
        <p:spPr bwMode="auto">
          <a:xfrm flipV="1">
            <a:off x="3276600" y="3048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488" name="Rectangle 1032"/>
          <p:cNvSpPr>
            <a:spLocks noChangeArrowheads="1"/>
          </p:cNvSpPr>
          <p:nvPr/>
        </p:nvSpPr>
        <p:spPr bwMode="auto">
          <a:xfrm>
            <a:off x="3276600" y="4724400"/>
            <a:ext cx="2514600" cy="914400"/>
          </a:xfrm>
          <a:prstGeom prst="rect">
            <a:avLst/>
          </a:prstGeom>
          <a:solidFill>
            <a:schemeClr val="accent2"/>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b="1">
                <a:latin typeface="Lucida Sans" pitchFamily="34" charset="0"/>
                <a:ea typeface="Arial Unicode MS" panose="020B0604020202020204" pitchFamily="34" charset="-128"/>
                <a:cs typeface="Arial Unicode MS" panose="020B0604020202020204" pitchFamily="34" charset="-128"/>
              </a:rPr>
              <a:t>Ổ đĩa</a:t>
            </a:r>
          </a:p>
        </p:txBody>
      </p:sp>
      <p:sp>
        <p:nvSpPr>
          <p:cNvPr id="532489" name="Oval 1033"/>
          <p:cNvSpPr>
            <a:spLocks noChangeArrowheads="1"/>
          </p:cNvSpPr>
          <p:nvPr/>
        </p:nvSpPr>
        <p:spPr bwMode="auto">
          <a:xfrm>
            <a:off x="3276600" y="4572000"/>
            <a:ext cx="2514600" cy="304800"/>
          </a:xfrm>
          <a:prstGeom prst="ellipse">
            <a:avLst/>
          </a:prstGeom>
          <a:solidFill>
            <a:schemeClr val="accent2"/>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490" name="Line 1034"/>
          <p:cNvSpPr>
            <a:spLocks noChangeShapeType="1"/>
          </p:cNvSpPr>
          <p:nvPr/>
        </p:nvSpPr>
        <p:spPr bwMode="auto">
          <a:xfrm flipH="1" flipV="1">
            <a:off x="3200400" y="3886200"/>
            <a:ext cx="5334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1" name="Line 1035"/>
          <p:cNvSpPr>
            <a:spLocks noChangeShapeType="1"/>
          </p:cNvSpPr>
          <p:nvPr/>
        </p:nvSpPr>
        <p:spPr bwMode="auto">
          <a:xfrm>
            <a:off x="4038600" y="3048000"/>
            <a:ext cx="1676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2" name="Line 1036"/>
          <p:cNvSpPr>
            <a:spLocks noChangeShapeType="1"/>
          </p:cNvSpPr>
          <p:nvPr/>
        </p:nvSpPr>
        <p:spPr bwMode="auto">
          <a:xfrm flipH="1">
            <a:off x="5257800" y="3886200"/>
            <a:ext cx="4572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32493" name="Text Box 1037"/>
          <p:cNvSpPr txBox="1">
            <a:spLocks noChangeArrowheads="1"/>
          </p:cNvSpPr>
          <p:nvPr/>
        </p:nvSpPr>
        <p:spPr bwMode="auto">
          <a:xfrm>
            <a:off x="2592388" y="2552700"/>
            <a:ext cx="379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1</a:t>
            </a:r>
          </a:p>
        </p:txBody>
      </p:sp>
      <p:sp>
        <p:nvSpPr>
          <p:cNvPr id="532494" name="Text Box 1038"/>
          <p:cNvSpPr txBox="1">
            <a:spLocks noChangeArrowheads="1"/>
          </p:cNvSpPr>
          <p:nvPr/>
        </p:nvSpPr>
        <p:spPr bwMode="auto">
          <a:xfrm>
            <a:off x="2578100" y="31242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3</a:t>
            </a:r>
          </a:p>
        </p:txBody>
      </p:sp>
      <p:sp>
        <p:nvSpPr>
          <p:cNvPr id="532495" name="Text Box 1039"/>
          <p:cNvSpPr txBox="1">
            <a:spLocks noChangeArrowheads="1"/>
          </p:cNvSpPr>
          <p:nvPr/>
        </p:nvSpPr>
        <p:spPr bwMode="auto">
          <a:xfrm>
            <a:off x="3416300" y="31242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4</a:t>
            </a:r>
          </a:p>
        </p:txBody>
      </p:sp>
      <p:sp>
        <p:nvSpPr>
          <p:cNvPr id="532496" name="Text Box 1040"/>
          <p:cNvSpPr txBox="1">
            <a:spLocks noChangeArrowheads="1"/>
          </p:cNvSpPr>
          <p:nvPr/>
        </p:nvSpPr>
        <p:spPr bwMode="auto">
          <a:xfrm>
            <a:off x="3416300" y="25146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2</a:t>
            </a:r>
          </a:p>
        </p:txBody>
      </p:sp>
      <p:grpSp>
        <p:nvGrpSpPr>
          <p:cNvPr id="532497" name="Group 1041"/>
          <p:cNvGrpSpPr>
            <a:grpSpLocks/>
          </p:cNvGrpSpPr>
          <p:nvPr/>
        </p:nvGrpSpPr>
        <p:grpSpPr bwMode="auto">
          <a:xfrm>
            <a:off x="5943600" y="2133600"/>
            <a:ext cx="609600" cy="2590800"/>
            <a:chOff x="4080" y="2016"/>
            <a:chExt cx="384" cy="1632"/>
          </a:xfrm>
        </p:grpSpPr>
        <p:grpSp>
          <p:nvGrpSpPr>
            <p:cNvPr id="532498" name="Group 1042"/>
            <p:cNvGrpSpPr>
              <a:grpSpLocks/>
            </p:cNvGrpSpPr>
            <p:nvPr/>
          </p:nvGrpSpPr>
          <p:grpSpPr bwMode="auto">
            <a:xfrm>
              <a:off x="4080" y="2016"/>
              <a:ext cx="384" cy="816"/>
              <a:chOff x="3168" y="2160"/>
              <a:chExt cx="384" cy="816"/>
            </a:xfrm>
          </p:grpSpPr>
          <p:sp>
            <p:nvSpPr>
              <p:cNvPr id="532499" name="Rectangle 1043"/>
              <p:cNvSpPr>
                <a:spLocks noChangeArrowheads="1"/>
              </p:cNvSpPr>
              <p:nvPr/>
            </p:nvSpPr>
            <p:spPr bwMode="auto">
              <a:xfrm>
                <a:off x="3168" y="2160"/>
                <a:ext cx="384" cy="816"/>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500" name="Line 1044"/>
              <p:cNvSpPr>
                <a:spLocks noChangeShapeType="1"/>
              </p:cNvSpPr>
              <p:nvPr/>
            </p:nvSpPr>
            <p:spPr bwMode="auto">
              <a:xfrm flipV="1">
                <a:off x="3168"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501" name="Text Box 1045"/>
              <p:cNvSpPr txBox="1">
                <a:spLocks noChangeArrowheads="1"/>
              </p:cNvSpPr>
              <p:nvPr/>
            </p:nvSpPr>
            <p:spPr bwMode="auto">
              <a:xfrm>
                <a:off x="3256" y="2592"/>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2</a:t>
                </a:r>
              </a:p>
            </p:txBody>
          </p:sp>
          <p:sp>
            <p:nvSpPr>
              <p:cNvPr id="532502" name="Text Box 1046"/>
              <p:cNvSpPr txBox="1">
                <a:spLocks noChangeArrowheads="1"/>
              </p:cNvSpPr>
              <p:nvPr/>
            </p:nvSpPr>
            <p:spPr bwMode="auto">
              <a:xfrm>
                <a:off x="3273" y="2208"/>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1</a:t>
                </a:r>
              </a:p>
            </p:txBody>
          </p:sp>
        </p:grpSp>
        <p:grpSp>
          <p:nvGrpSpPr>
            <p:cNvPr id="532503" name="Group 1047"/>
            <p:cNvGrpSpPr>
              <a:grpSpLocks/>
            </p:cNvGrpSpPr>
            <p:nvPr/>
          </p:nvGrpSpPr>
          <p:grpSpPr bwMode="auto">
            <a:xfrm>
              <a:off x="4080" y="2832"/>
              <a:ext cx="384" cy="816"/>
              <a:chOff x="3696" y="2160"/>
              <a:chExt cx="384" cy="816"/>
            </a:xfrm>
          </p:grpSpPr>
          <p:sp>
            <p:nvSpPr>
              <p:cNvPr id="532504" name="Rectangle 1048"/>
              <p:cNvSpPr>
                <a:spLocks noChangeArrowheads="1"/>
              </p:cNvSpPr>
              <p:nvPr/>
            </p:nvSpPr>
            <p:spPr bwMode="auto">
              <a:xfrm>
                <a:off x="3696" y="2160"/>
                <a:ext cx="384" cy="816"/>
              </a:xfrm>
              <a:prstGeom prst="rect">
                <a:avLst/>
              </a:prstGeom>
              <a:solidFill>
                <a:srgbClr val="FFFFFF"/>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32505" name="Line 1049"/>
              <p:cNvSpPr>
                <a:spLocks noChangeShapeType="1"/>
              </p:cNvSpPr>
              <p:nvPr/>
            </p:nvSpPr>
            <p:spPr bwMode="auto">
              <a:xfrm flipV="1">
                <a:off x="3696"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32506" name="Text Box 1050"/>
              <p:cNvSpPr txBox="1">
                <a:spLocks noChangeArrowheads="1"/>
              </p:cNvSpPr>
              <p:nvPr/>
            </p:nvSpPr>
            <p:spPr bwMode="auto">
              <a:xfrm>
                <a:off x="3753" y="2592"/>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4</a:t>
                </a:r>
              </a:p>
            </p:txBody>
          </p:sp>
          <p:sp>
            <p:nvSpPr>
              <p:cNvPr id="532507" name="Text Box 1051"/>
              <p:cNvSpPr txBox="1">
                <a:spLocks noChangeArrowheads="1"/>
              </p:cNvSpPr>
              <p:nvPr/>
            </p:nvSpPr>
            <p:spPr bwMode="auto">
              <a:xfrm>
                <a:off x="3753" y="2208"/>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spcBef>
                    <a:spcPct val="50000"/>
                  </a:spcBef>
                </a:pPr>
                <a:r>
                  <a:rPr lang="en-US" sz="2400" b="1">
                    <a:latin typeface="Lucida Sans" pitchFamily="34" charset="0"/>
                    <a:ea typeface="Arial Unicode MS" panose="020B0604020202020204" pitchFamily="34" charset="-128"/>
                    <a:cs typeface="Arial Unicode MS" panose="020B0604020202020204" pitchFamily="34" charset="-128"/>
                  </a:rPr>
                  <a:t>3</a:t>
                </a:r>
              </a:p>
            </p:txBody>
          </p:sp>
        </p:grpSp>
      </p:grpSp>
      <p:sp>
        <p:nvSpPr>
          <p:cNvPr id="532508" name="Rectangle 1052"/>
          <p:cNvSpPr>
            <a:spLocks noChangeArrowheads="1"/>
          </p:cNvSpPr>
          <p:nvPr/>
        </p:nvSpPr>
        <p:spPr bwMode="auto">
          <a:xfrm>
            <a:off x="1150938" y="4511722"/>
            <a:ext cx="1512168" cy="1200329"/>
          </a:xfrm>
          <a:prstGeom prst="rect">
            <a:avLst/>
          </a:prstGeom>
          <a:solidFill>
            <a:schemeClr val="accent1">
              <a:alpha val="50195"/>
            </a:schemeClr>
          </a:solidFill>
          <a:ln w="9525">
            <a:solidFill>
              <a:schemeClr val="tx1"/>
            </a:solidFill>
            <a:miter lim="800000"/>
            <a:headEnd/>
            <a:tailEnd/>
          </a:ln>
        </p:spPr>
        <p:txBody>
          <a:bodyPr wrap="squar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dirty="0" err="1" smtClean="0">
                <a:latin typeface="Lucida Sans" pitchFamily="34" charset="0"/>
                <a:ea typeface="Arial Unicode MS" panose="020B0604020202020204" pitchFamily="34" charset="-128"/>
                <a:cs typeface="Arial Unicode MS" panose="020B0604020202020204" pitchFamily="34" charset="-128"/>
              </a:rPr>
              <a:t>Các</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danh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sách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thẻ</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định</a:t>
            </a:r>
            <a:r>
              <a:rPr lang="en-US" sz="2400" dirty="0" smtClean="0">
                <a:latin typeface="Lucida Sans" pitchFamily="34" charset="0"/>
                <a:ea typeface="Arial Unicode MS" panose="020B0604020202020204" pitchFamily="34" charset="-128"/>
                <a:cs typeface="Arial Unicode MS" panose="020B0604020202020204" pitchFamily="34" charset="-128"/>
              </a:rPr>
              <a:t> </a:t>
            </a:r>
            <a:r>
              <a:rPr lang="en-US" sz="2400" dirty="0" err="1" smtClean="0">
                <a:latin typeface="Lucida Sans" pitchFamily="34" charset="0"/>
                <a:ea typeface="Arial Unicode MS" panose="020B0604020202020204" pitchFamily="34" charset="-128"/>
                <a:cs typeface="Arial Unicode MS" panose="020B0604020202020204" pitchFamily="34" charset="-128"/>
              </a:rPr>
              <a:t>vị</a:t>
            </a:r>
            <a:r>
              <a:rPr lang="en-US" sz="2400" dirty="0" smtClean="0">
                <a:latin typeface="Lucida Sans" pitchFamily="34" charset="0"/>
                <a:ea typeface="Arial Unicode MS" panose="020B0604020202020204" pitchFamily="34" charset="-128"/>
                <a:cs typeface="Arial Unicode MS" panose="020B0604020202020204" pitchFamily="34" charset="-128"/>
              </a:rPr>
              <a:t>.</a:t>
            </a:r>
            <a:endParaRPr lang="en-US" sz="2400" dirty="0">
              <a:latin typeface="Lucida Sans" pitchFamily="34" charset="0"/>
              <a:ea typeface="Arial Unicode MS" panose="020B0604020202020204" pitchFamily="34" charset="-128"/>
              <a:cs typeface="Arial Unicode MS" panose="020B0604020202020204" pitchFamily="34" charset="-128"/>
            </a:endParaRPr>
          </a:p>
        </p:txBody>
      </p:sp>
      <p:cxnSp>
        <p:nvCxnSpPr>
          <p:cNvPr id="532509" name="AutoShape 1053"/>
          <p:cNvCxnSpPr>
            <a:cxnSpLocks noChangeShapeType="1"/>
            <a:stCxn id="532508" idx="0"/>
            <a:endCxn id="532484" idx="2"/>
          </p:cNvCxnSpPr>
          <p:nvPr/>
        </p:nvCxnSpPr>
        <p:spPr bwMode="auto">
          <a:xfrm flipV="1">
            <a:off x="1907022" y="3733800"/>
            <a:ext cx="836178" cy="77792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510" name="AutoShape 1054"/>
          <p:cNvCxnSpPr>
            <a:cxnSpLocks noChangeShapeType="1"/>
            <a:stCxn id="532508" idx="0"/>
            <a:endCxn id="532486" idx="2"/>
          </p:cNvCxnSpPr>
          <p:nvPr/>
        </p:nvCxnSpPr>
        <p:spPr bwMode="auto">
          <a:xfrm flipV="1">
            <a:off x="1907022" y="3733800"/>
            <a:ext cx="1674378" cy="77792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32511" name="Rectangle 1055"/>
          <p:cNvSpPr>
            <a:spLocks noChangeArrowheads="1"/>
          </p:cNvSpPr>
          <p:nvPr/>
        </p:nvSpPr>
        <p:spPr bwMode="auto">
          <a:xfrm>
            <a:off x="7018338" y="2555875"/>
            <a:ext cx="1501775" cy="831850"/>
          </a:xfrm>
          <a:prstGeom prst="rect">
            <a:avLst/>
          </a:prstGeom>
          <a:solidFill>
            <a:schemeClr val="accent2">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Kết quả </a:t>
            </a:r>
          </a:p>
          <a:p>
            <a:pPr algn="ctr"/>
            <a:r>
              <a:rPr lang="en-US" sz="2400">
                <a:latin typeface="Lucida Sans" pitchFamily="34" charset="0"/>
                <a:ea typeface="Arial Unicode MS" panose="020B0604020202020204" pitchFamily="34" charset="-128"/>
                <a:cs typeface="Arial Unicode MS" panose="020B0604020202020204" pitchFamily="34" charset="-128"/>
              </a:rPr>
              <a:t>hợp nhất</a:t>
            </a:r>
          </a:p>
        </p:txBody>
      </p:sp>
      <p:cxnSp>
        <p:nvCxnSpPr>
          <p:cNvPr id="532512" name="AutoShape 1056"/>
          <p:cNvCxnSpPr>
            <a:cxnSpLocks noChangeShapeType="1"/>
            <a:stCxn id="532511" idx="1"/>
            <a:endCxn id="532505" idx="1"/>
          </p:cNvCxnSpPr>
          <p:nvPr/>
        </p:nvCxnSpPr>
        <p:spPr bwMode="auto">
          <a:xfrm flipH="1">
            <a:off x="6553200" y="2971800"/>
            <a:ext cx="465138" cy="10668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p:txBody>
          <a:bodyPr/>
          <a:lstStyle/>
          <a:p>
            <a:fld id="{3429D53D-B495-44D8-91B3-2407480B19D1}" type="slidenum">
              <a:rPr lang="vi-VN"/>
              <a:pPr/>
              <a:t>12</a:t>
            </a:fld>
            <a:endParaRPr lang="vi-VN"/>
          </a:p>
        </p:txBody>
      </p:sp>
      <p:sp>
        <p:nvSpPr>
          <p:cNvPr id="532482" name="Rectangle 2"/>
          <p:cNvSpPr>
            <a:spLocks noGrp="1" noChangeArrowheads="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hợp</a:t>
            </a:r>
            <a:r>
              <a:rPr lang="en-US" dirty="0" smtClean="0"/>
              <a:t> </a:t>
            </a:r>
            <a:r>
              <a:rPr lang="en-US" dirty="0" err="1"/>
              <a:t>nhất</a:t>
            </a:r>
            <a:r>
              <a:rPr lang="en-US" dirty="0"/>
              <a:t> </a:t>
            </a:r>
            <a:r>
              <a:rPr lang="en-US" dirty="0" err="1" smtClean="0"/>
              <a:t>chỉ</a:t>
            </a:r>
            <a:r>
              <a:rPr lang="en-US" dirty="0" smtClean="0"/>
              <a:t> </a:t>
            </a:r>
            <a:r>
              <a:rPr lang="en-US" dirty="0" err="1" smtClean="0"/>
              <a:t>mục</a:t>
            </a:r>
            <a:endParaRPr lang="vi-VN" dirty="0"/>
          </a:p>
        </p:txBody>
      </p:sp>
      <p:sp>
        <p:nvSpPr>
          <p:cNvPr id="34" name="Rectangle 1027"/>
          <p:cNvSpPr txBox="1">
            <a:spLocks noChangeArrowheads="1"/>
          </p:cNvSpPr>
          <p:nvPr/>
        </p:nvSpPr>
        <p:spPr bwMode="auto">
          <a:xfrm>
            <a:off x="611560" y="1924051"/>
            <a:ext cx="2520280" cy="462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Khối</a:t>
            </a:r>
            <a:r>
              <a:rPr lang="en-US" dirty="0" smtClean="0"/>
              <a:t> 1</a:t>
            </a:r>
          </a:p>
          <a:p>
            <a:pPr marL="400050" lvl="1" indent="0" algn="just">
              <a:buNone/>
            </a:pPr>
            <a:r>
              <a:rPr lang="en-US" dirty="0" smtClean="0"/>
              <a:t>t1: 1, 3, 5</a:t>
            </a:r>
          </a:p>
          <a:p>
            <a:pPr marL="400050" lvl="1" indent="0" algn="just">
              <a:buNone/>
            </a:pPr>
            <a:r>
              <a:rPr lang="en-US" dirty="0" smtClean="0"/>
              <a:t>t2: 2, 6, 8</a:t>
            </a:r>
          </a:p>
          <a:p>
            <a:pPr algn="just"/>
            <a:r>
              <a:rPr lang="en-US" dirty="0" err="1" smtClean="0"/>
              <a:t>Khối</a:t>
            </a:r>
            <a:r>
              <a:rPr lang="en-US" dirty="0" smtClean="0"/>
              <a:t> 2</a:t>
            </a:r>
          </a:p>
          <a:p>
            <a:pPr marL="400050" lvl="1" indent="0" algn="just">
              <a:buNone/>
            </a:pPr>
            <a:r>
              <a:rPr lang="en-US" dirty="0" smtClean="0"/>
              <a:t>t2: 3, 5</a:t>
            </a:r>
          </a:p>
          <a:p>
            <a:pPr marL="400050" lvl="1" indent="0" algn="just">
              <a:buNone/>
            </a:pPr>
            <a:r>
              <a:rPr lang="en-US" dirty="0" smtClean="0"/>
              <a:t>t3: 2, 3, 5</a:t>
            </a:r>
          </a:p>
        </p:txBody>
      </p:sp>
      <p:sp>
        <p:nvSpPr>
          <p:cNvPr id="35" name="Rectangle 1027"/>
          <p:cNvSpPr txBox="1">
            <a:spLocks noChangeArrowheads="1"/>
          </p:cNvSpPr>
          <p:nvPr/>
        </p:nvSpPr>
        <p:spPr bwMode="auto">
          <a:xfrm>
            <a:off x="3635896" y="2136975"/>
            <a:ext cx="4198342" cy="21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Kết</a:t>
            </a:r>
            <a:r>
              <a:rPr lang="en-US" dirty="0" smtClean="0"/>
              <a:t> </a:t>
            </a:r>
            <a:r>
              <a:rPr lang="en-US" dirty="0" err="1" smtClean="0"/>
              <a:t>quả</a:t>
            </a:r>
            <a:r>
              <a:rPr lang="en-US" dirty="0" smtClean="0"/>
              <a:t> </a:t>
            </a:r>
            <a:r>
              <a:rPr lang="en-US" dirty="0" err="1" smtClean="0"/>
              <a:t>hợp</a:t>
            </a:r>
            <a:r>
              <a:rPr lang="en-US" dirty="0" smtClean="0"/>
              <a:t> </a:t>
            </a:r>
            <a:r>
              <a:rPr lang="en-US" dirty="0" err="1" smtClean="0"/>
              <a:t>nhất</a:t>
            </a:r>
            <a:endParaRPr lang="en-US" dirty="0" smtClean="0"/>
          </a:p>
          <a:p>
            <a:pPr marL="400050" lvl="1" indent="0" algn="just">
              <a:buNone/>
            </a:pPr>
            <a:r>
              <a:rPr lang="en-US" dirty="0" smtClean="0"/>
              <a:t>t1: 1, 3, 5</a:t>
            </a:r>
          </a:p>
          <a:p>
            <a:pPr marL="400050" lvl="1" indent="0" algn="just">
              <a:buNone/>
            </a:pPr>
            <a:r>
              <a:rPr lang="en-US" dirty="0" smtClean="0"/>
              <a:t>t2: 2, 3, 5, 6, 8</a:t>
            </a:r>
          </a:p>
          <a:p>
            <a:pPr marL="400050" lvl="1" indent="0" algn="just">
              <a:buNone/>
            </a:pPr>
            <a:r>
              <a:rPr lang="en-US" dirty="0" smtClean="0"/>
              <a:t>t3: 2, 3, 5</a:t>
            </a:r>
          </a:p>
        </p:txBody>
      </p:sp>
      <p:sp>
        <p:nvSpPr>
          <p:cNvPr id="4" name="Right Brace 3"/>
          <p:cNvSpPr/>
          <p:nvPr/>
        </p:nvSpPr>
        <p:spPr bwMode="auto">
          <a:xfrm>
            <a:off x="2699792" y="2060848"/>
            <a:ext cx="648072" cy="2520280"/>
          </a:xfrm>
          <a:prstGeom prst="rightBrace">
            <a:avLst>
              <a:gd name="adj1" fmla="val 41087"/>
              <a:gd name="adj2" fmla="val 50000"/>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92187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E7B9B04-01D0-4418-A291-E4EEEBF046D3}" type="slidenum">
              <a:rPr lang="vi-VN"/>
              <a:pPr/>
              <a:t>13</a:t>
            </a:fld>
            <a:endParaRPr lang="vi-VN"/>
          </a:p>
        </p:txBody>
      </p:sp>
      <p:sp>
        <p:nvSpPr>
          <p:cNvPr id="431106" name="Title 1"/>
          <p:cNvSpPr>
            <a:spLocks noGrp="1"/>
          </p:cNvSpPr>
          <p:nvPr>
            <p:ph type="title" idx="4294967295"/>
          </p:nvPr>
        </p:nvSpPr>
        <p:spPr/>
        <p:txBody>
          <a:bodyPr/>
          <a:lstStyle/>
          <a:p>
            <a:r>
              <a:rPr lang="vi-VN" dirty="0" smtClean="0"/>
              <a:t>Các hạn chế của BSBI</a:t>
            </a:r>
            <a:endParaRPr lang="vi-VN" dirty="0"/>
          </a:p>
        </p:txBody>
      </p:sp>
      <p:sp>
        <p:nvSpPr>
          <p:cNvPr id="431107" name="Content Placeholder 2"/>
          <p:cNvSpPr>
            <a:spLocks noGrp="1"/>
          </p:cNvSpPr>
          <p:nvPr>
            <p:ph idx="4294967295"/>
          </p:nvPr>
        </p:nvSpPr>
        <p:spPr>
          <a:xfrm>
            <a:off x="611560" y="1916832"/>
            <a:ext cx="8064896" cy="4464496"/>
          </a:xfrm>
        </p:spPr>
        <p:txBody>
          <a:bodyPr/>
          <a:lstStyle/>
          <a:p>
            <a:pPr algn="just"/>
            <a:r>
              <a:rPr lang="vi-VN" dirty="0" smtClean="0"/>
              <a:t>Nếu sử dụng &lt;termId,docId&gt;:</a:t>
            </a:r>
          </a:p>
          <a:p>
            <a:pPr lvl="1" algn="just"/>
            <a:r>
              <a:rPr lang="vi-VN" dirty="0" smtClean="0"/>
              <a:t>Cần lưu toàn bộ từ điển trong bộ nhớ chính;</a:t>
            </a:r>
          </a:p>
          <a:p>
            <a:pPr lvl="2" algn="just"/>
            <a:r>
              <a:rPr lang="vi-VN" dirty="0" smtClean="0"/>
              <a:t>Để chuyển đổi từ thành mã từ.</a:t>
            </a:r>
          </a:p>
          <a:p>
            <a:pPr algn="just"/>
            <a:r>
              <a:rPr lang="vi-VN" dirty="0" smtClean="0"/>
              <a:t>Nếu sử dụng &lt;term, docId&gt;:</a:t>
            </a:r>
          </a:p>
          <a:p>
            <a:pPr lvl="1" algn="just"/>
            <a:r>
              <a:rPr lang="vi-VN" dirty="0" smtClean="0"/>
              <a:t>Không cần lưu toàn bộ từ điển, nhưng...</a:t>
            </a:r>
          </a:p>
          <a:p>
            <a:pPr lvl="1" algn="just"/>
            <a:r>
              <a:rPr lang="vi-VN" dirty="0" smtClean="0"/>
              <a:t>...Dữ liệu tạm thời sẽ lớn, làm giảm tốc độ xây dựng chỉ mục;</a:t>
            </a:r>
          </a:p>
        </p:txBody>
      </p:sp>
      <p:sp>
        <p:nvSpPr>
          <p:cNvPr id="431108"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14</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75000"/>
                  </a:schemeClr>
                </a:solidFill>
              </a:rPr>
              <a:t>Phần cứng căn bản</a:t>
            </a:r>
          </a:p>
          <a:p>
            <a:r>
              <a:rPr lang="vi-VN" dirty="0" smtClean="0"/>
              <a:t>Các giải thuật xây dựng chỉ mục ngược:</a:t>
            </a:r>
          </a:p>
          <a:p>
            <a:pPr lvl="1"/>
            <a:r>
              <a:rPr lang="vi-VN" dirty="0" smtClean="0">
                <a:solidFill>
                  <a:srgbClr val="B2B2B2"/>
                </a:solidFill>
              </a:rPr>
              <a:t>BSBI</a:t>
            </a:r>
          </a:p>
          <a:p>
            <a:pPr lvl="1"/>
            <a:r>
              <a:rPr lang="vi-VN" dirty="0" smtClean="0"/>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extLst>
      <p:ext uri="{BB962C8B-B14F-4D97-AF65-F5344CB8AC3E}">
        <p14:creationId xmlns:p14="http://schemas.microsoft.com/office/powerpoint/2010/main" val="2466957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4A0DA09-DA7E-404B-96E7-C5E8F8701F13}" type="slidenum">
              <a:rPr lang="vi-VN"/>
              <a:pPr/>
              <a:t>15</a:t>
            </a:fld>
            <a:endParaRPr lang="vi-VN"/>
          </a:p>
        </p:txBody>
      </p:sp>
      <p:sp>
        <p:nvSpPr>
          <p:cNvPr id="432130" name="Title 1"/>
          <p:cNvSpPr>
            <a:spLocks noGrp="1"/>
          </p:cNvSpPr>
          <p:nvPr>
            <p:ph type="title" idx="4294967295"/>
          </p:nvPr>
        </p:nvSpPr>
        <p:spPr/>
        <p:txBody>
          <a:bodyPr/>
          <a:lstStyle/>
          <a:p>
            <a:r>
              <a:rPr lang="vi-VN" dirty="0" smtClean="0"/>
              <a:t>Giải thuật SPIMI</a:t>
            </a:r>
            <a:endParaRPr lang="vi-VN" dirty="0"/>
          </a:p>
        </p:txBody>
      </p:sp>
      <p:sp>
        <p:nvSpPr>
          <p:cNvPr id="432131" name="Content Placeholder 2"/>
          <p:cNvSpPr>
            <a:spLocks noGrp="1"/>
          </p:cNvSpPr>
          <p:nvPr>
            <p:ph idx="4294967295"/>
          </p:nvPr>
        </p:nvSpPr>
        <p:spPr>
          <a:xfrm>
            <a:off x="539552" y="1916832"/>
            <a:ext cx="8353623" cy="3024336"/>
          </a:xfrm>
        </p:spPr>
        <p:txBody>
          <a:bodyPr/>
          <a:lstStyle/>
          <a:p>
            <a:pPr algn="just"/>
            <a:r>
              <a:rPr lang="vi-VN" dirty="0" smtClean="0"/>
              <a:t>Sử dụng từ điển riêng biệt cho từng khối;</a:t>
            </a:r>
          </a:p>
          <a:p>
            <a:pPr lvl="1" algn="just"/>
            <a:r>
              <a:rPr lang="vi-VN" dirty="0" smtClean="0"/>
              <a:t>Không cần cung cấp mã từ duy nhất trên toàn bộ dữ liệu;</a:t>
            </a:r>
          </a:p>
          <a:p>
            <a:pPr lvl="1" algn="just"/>
            <a:r>
              <a:rPr lang="vi-VN" dirty="0" smtClean="0"/>
              <a:t>Không </a:t>
            </a:r>
            <a:r>
              <a:rPr lang="vi-VN" dirty="0"/>
              <a:t>cần </a:t>
            </a:r>
            <a:r>
              <a:rPr lang="vi-VN" dirty="0" smtClean="0"/>
              <a:t>lưu từ </a:t>
            </a:r>
            <a:r>
              <a:rPr lang="vi-VN" dirty="0"/>
              <a:t>điển </a:t>
            </a:r>
            <a:r>
              <a:rPr lang="vi-VN" dirty="0" smtClean="0"/>
              <a:t>đầy đủ cho bộ dữ liệu trong </a:t>
            </a:r>
            <a:r>
              <a:rPr lang="vi-VN" dirty="0"/>
              <a:t>bộ nhớ</a:t>
            </a:r>
            <a:r>
              <a:rPr lang="vi-VN" dirty="0" smtClean="0"/>
              <a:t>.</a:t>
            </a:r>
          </a:p>
          <a:p>
            <a:pPr algn="just"/>
            <a:r>
              <a:rPr lang="vi-VN" dirty="0" smtClean="0"/>
              <a:t>Thêm trực tiếp thẻ định vị vào danh sách</a:t>
            </a:r>
          </a:p>
          <a:p>
            <a:pPr lvl="1" algn="just"/>
            <a:r>
              <a:rPr lang="vi-VN" dirty="0" smtClean="0"/>
              <a:t>Không cần thực hiện sắp xếp danh sách thẻ định vị.</a:t>
            </a:r>
          </a:p>
        </p:txBody>
      </p:sp>
      <p:sp>
        <p:nvSpPr>
          <p:cNvPr id="432132"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
        <p:nvSpPr>
          <p:cNvPr id="2" name="TextBox 1"/>
          <p:cNvSpPr txBox="1"/>
          <p:nvPr/>
        </p:nvSpPr>
        <p:spPr>
          <a:xfrm>
            <a:off x="708596" y="5085184"/>
            <a:ext cx="7900045" cy="1323439"/>
          </a:xfrm>
          <a:prstGeom prst="rect">
            <a:avLst/>
          </a:prstGeom>
          <a:noFill/>
        </p:spPr>
        <p:txBody>
          <a:bodyPr wrap="square" rtlCol="0">
            <a:spAutoFit/>
          </a:bodyPr>
          <a:lstStyle/>
          <a:p>
            <a:r>
              <a:rPr lang="vi-VN" sz="2000" dirty="0" smtClean="0">
                <a:solidFill>
                  <a:schemeClr val="tx2"/>
                </a:solidFill>
              </a:rPr>
              <a:t>Xây dựng chỉ mục một lượt trong bộ nhớ chính: SPIMI: Single-pass in-memory indexing;</a:t>
            </a:r>
          </a:p>
          <a:p>
            <a:r>
              <a:rPr lang="vi-VN" sz="2000" dirty="0" smtClean="0">
                <a:solidFill>
                  <a:schemeClr val="tx2"/>
                </a:solidFill>
              </a:rPr>
              <a:t>Chúng ta có thể xây dựng chỉ mục ngược đầy đủ cho mỗi khối;</a:t>
            </a:r>
          </a:p>
          <a:p>
            <a:r>
              <a:rPr lang="vi-VN" sz="2000" dirty="0" smtClean="0">
                <a:solidFill>
                  <a:schemeClr val="tx2"/>
                </a:solidFill>
              </a:rPr>
              <a:t>Sau đó có thể hợp nhất các chỉ mục con lại thành một chỉ mục.</a:t>
            </a:r>
            <a:endParaRPr lang="vi-VN" sz="2000" dirty="0">
              <a:solidFill>
                <a:schemeClr val="tx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9C4FABD7-075D-485B-A83C-4BA858CC7CB5}" type="slidenum">
              <a:rPr lang="vi-VN"/>
              <a:pPr/>
              <a:t>16</a:t>
            </a:fld>
            <a:endParaRPr lang="vi-VN"/>
          </a:p>
        </p:txBody>
      </p:sp>
      <p:sp>
        <p:nvSpPr>
          <p:cNvPr id="433154" name="Title 1"/>
          <p:cNvSpPr>
            <a:spLocks noGrp="1"/>
          </p:cNvSpPr>
          <p:nvPr>
            <p:ph type="title" idx="4294967295"/>
          </p:nvPr>
        </p:nvSpPr>
        <p:spPr/>
        <p:txBody>
          <a:bodyPr/>
          <a:lstStyle/>
          <a:p>
            <a:r>
              <a:rPr lang="en-US" dirty="0" err="1" smtClean="0"/>
              <a:t>Giải</a:t>
            </a:r>
            <a:r>
              <a:rPr lang="en-US" dirty="0" smtClean="0"/>
              <a:t> </a:t>
            </a:r>
            <a:r>
              <a:rPr lang="en-US" dirty="0" err="1" smtClean="0"/>
              <a:t>thuật</a:t>
            </a:r>
            <a:r>
              <a:rPr lang="en-US" dirty="0" smtClean="0"/>
              <a:t> SPIMI (2)</a:t>
            </a:r>
            <a:endParaRPr lang="en-US" dirty="0"/>
          </a:p>
        </p:txBody>
      </p:sp>
      <p:pic>
        <p:nvPicPr>
          <p:cNvPr id="43315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2856"/>
            <a:ext cx="85566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3157"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4.3</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17</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en-US" dirty="0" err="1" smtClean="0">
                <a:solidFill>
                  <a:schemeClr val="bg1">
                    <a:lumMod val="65000"/>
                  </a:schemeClr>
                </a:solidFill>
              </a:rPr>
              <a:t>Phần</a:t>
            </a:r>
            <a:r>
              <a:rPr lang="en-US" dirty="0" smtClean="0">
                <a:solidFill>
                  <a:schemeClr val="bg1">
                    <a:lumMod val="65000"/>
                  </a:schemeClr>
                </a:solidFill>
              </a:rPr>
              <a:t> </a:t>
            </a:r>
            <a:r>
              <a:rPr lang="en-US" dirty="0" err="1">
                <a:solidFill>
                  <a:schemeClr val="bg1">
                    <a:lumMod val="65000"/>
                  </a:schemeClr>
                </a:solidFill>
              </a:rPr>
              <a:t>cứng</a:t>
            </a:r>
            <a:r>
              <a:rPr lang="en-US" dirty="0">
                <a:solidFill>
                  <a:schemeClr val="bg1">
                    <a:lumMod val="65000"/>
                  </a:schemeClr>
                </a:solidFill>
              </a:rPr>
              <a:t> </a:t>
            </a:r>
            <a:r>
              <a:rPr lang="en-US" dirty="0" err="1">
                <a:solidFill>
                  <a:schemeClr val="bg1">
                    <a:lumMod val="65000"/>
                  </a:schemeClr>
                </a:solidFill>
              </a:rPr>
              <a:t>căn</a:t>
            </a:r>
            <a:r>
              <a:rPr lang="en-US" dirty="0">
                <a:solidFill>
                  <a:schemeClr val="bg1">
                    <a:lumMod val="65000"/>
                  </a:schemeClr>
                </a:solidFill>
              </a:rPr>
              <a:t> </a:t>
            </a:r>
            <a:r>
              <a:rPr lang="en-US" dirty="0" err="1" smtClean="0">
                <a:solidFill>
                  <a:schemeClr val="bg1">
                    <a:lumMod val="65000"/>
                  </a:schemeClr>
                </a:solidFill>
              </a:rPr>
              <a:t>bản</a:t>
            </a:r>
            <a:endParaRPr lang="en-US" dirty="0" smtClean="0">
              <a:solidFill>
                <a:schemeClr val="bg1">
                  <a:lumMod val="65000"/>
                </a:schemeClr>
              </a:solidFill>
            </a:endParaRPr>
          </a:p>
          <a:p>
            <a:r>
              <a:rPr lang="en-US" dirty="0" err="1" smtClean="0"/>
              <a:t>Các</a:t>
            </a:r>
            <a:r>
              <a:rPr lang="en-US" dirty="0" smtClean="0"/>
              <a:t> </a:t>
            </a:r>
            <a:r>
              <a:rPr lang="en-US" dirty="0" err="1" smtClean="0"/>
              <a:t>giải</a:t>
            </a:r>
            <a:r>
              <a:rPr lang="en-US" dirty="0" smtClean="0"/>
              <a:t> </a:t>
            </a:r>
            <a:r>
              <a:rPr lang="en-US" dirty="0" err="1" smtClean="0"/>
              <a:t>thuật</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chỉ</a:t>
            </a:r>
            <a:r>
              <a:rPr lang="en-US" dirty="0" smtClean="0"/>
              <a:t> </a:t>
            </a:r>
            <a:r>
              <a:rPr lang="en-US" dirty="0" err="1" smtClean="0"/>
              <a:t>mục</a:t>
            </a:r>
            <a:r>
              <a:rPr lang="en-US" dirty="0" smtClean="0"/>
              <a:t> </a:t>
            </a:r>
            <a:r>
              <a:rPr lang="en-US" dirty="0" err="1" smtClean="0"/>
              <a:t>ngược</a:t>
            </a:r>
            <a:r>
              <a:rPr lang="en-US" dirty="0" smtClean="0"/>
              <a:t>:</a:t>
            </a:r>
            <a:endParaRPr lang="en-US" dirty="0"/>
          </a:p>
          <a:p>
            <a:pPr lvl="1"/>
            <a:r>
              <a:rPr lang="en-US" dirty="0">
                <a:solidFill>
                  <a:srgbClr val="B2B2B2"/>
                </a:solidFill>
              </a:rPr>
              <a:t>BSBI</a:t>
            </a:r>
          </a:p>
          <a:p>
            <a:pPr lvl="1"/>
            <a:r>
              <a:rPr lang="en-US" dirty="0">
                <a:solidFill>
                  <a:srgbClr val="B2B2B2"/>
                </a:solidFill>
              </a:rPr>
              <a:t>SPIMI</a:t>
            </a:r>
          </a:p>
          <a:p>
            <a:pPr lvl="1"/>
            <a:r>
              <a:rPr lang="en-US" dirty="0" err="1" smtClean="0"/>
              <a:t>MapReduce</a:t>
            </a:r>
            <a:r>
              <a:rPr lang="en-US" dirty="0" smtClean="0"/>
              <a:t> </a:t>
            </a:r>
            <a:endParaRPr lang="en-US" dirty="0"/>
          </a:p>
          <a:p>
            <a:r>
              <a:rPr lang="en-US" dirty="0" err="1" smtClean="0">
                <a:solidFill>
                  <a:srgbClr val="B2B2B2"/>
                </a:solidFill>
              </a:rPr>
              <a:t>Quản</a:t>
            </a:r>
            <a:r>
              <a:rPr lang="en-US" dirty="0" smtClean="0">
                <a:solidFill>
                  <a:srgbClr val="B2B2B2"/>
                </a:solidFill>
              </a:rPr>
              <a:t> </a:t>
            </a:r>
            <a:r>
              <a:rPr lang="en-US" dirty="0" err="1" smtClean="0">
                <a:solidFill>
                  <a:srgbClr val="B2B2B2"/>
                </a:solidFill>
              </a:rPr>
              <a:t>lý</a:t>
            </a:r>
            <a:r>
              <a:rPr lang="en-US" dirty="0" smtClean="0">
                <a:solidFill>
                  <a:srgbClr val="B2B2B2"/>
                </a:solidFill>
              </a:rPr>
              <a:t> </a:t>
            </a:r>
            <a:r>
              <a:rPr lang="en-US" dirty="0" err="1" smtClean="0">
                <a:solidFill>
                  <a:srgbClr val="B2B2B2"/>
                </a:solidFill>
              </a:rPr>
              <a:t>bộ</a:t>
            </a:r>
            <a:r>
              <a:rPr lang="en-US" dirty="0" smtClean="0">
                <a:solidFill>
                  <a:srgbClr val="B2B2B2"/>
                </a:solidFill>
              </a:rPr>
              <a:t> </a:t>
            </a:r>
            <a:r>
              <a:rPr lang="en-US" dirty="0" err="1" smtClean="0">
                <a:solidFill>
                  <a:srgbClr val="B2B2B2"/>
                </a:solidFill>
              </a:rPr>
              <a:t>dữ</a:t>
            </a:r>
            <a:r>
              <a:rPr lang="en-US" dirty="0" smtClean="0">
                <a:solidFill>
                  <a:srgbClr val="B2B2B2"/>
                </a:solidFill>
              </a:rPr>
              <a:t> </a:t>
            </a:r>
            <a:r>
              <a:rPr lang="en-US" dirty="0" err="1" smtClean="0">
                <a:solidFill>
                  <a:srgbClr val="B2B2B2"/>
                </a:solidFill>
              </a:rPr>
              <a:t>liệu</a:t>
            </a:r>
            <a:r>
              <a:rPr lang="en-US" dirty="0" smtClean="0">
                <a:solidFill>
                  <a:srgbClr val="B2B2B2"/>
                </a:solidFill>
              </a:rPr>
              <a:t> </a:t>
            </a:r>
            <a:r>
              <a:rPr lang="en-US" dirty="0" err="1" smtClean="0">
                <a:solidFill>
                  <a:srgbClr val="B2B2B2"/>
                </a:solidFill>
              </a:rPr>
              <a:t>động</a:t>
            </a:r>
            <a:endParaRPr lang="en-US" dirty="0">
              <a:solidFill>
                <a:srgbClr val="B2B2B2"/>
              </a:solidFill>
            </a:endParaRPr>
          </a:p>
        </p:txBody>
      </p:sp>
    </p:spTree>
    <p:extLst>
      <p:ext uri="{BB962C8B-B14F-4D97-AF65-F5344CB8AC3E}">
        <p14:creationId xmlns:p14="http://schemas.microsoft.com/office/powerpoint/2010/main" val="2246345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B700C4BC-A356-45DA-A58E-EC1A3EA18825}" type="slidenum">
              <a:rPr lang="vi-VN"/>
              <a:pPr/>
              <a:t>18</a:t>
            </a:fld>
            <a:endParaRPr lang="vi-VN"/>
          </a:p>
        </p:txBody>
      </p:sp>
      <p:sp>
        <p:nvSpPr>
          <p:cNvPr id="443394" name="Rectangle 2"/>
          <p:cNvSpPr>
            <a:spLocks noGrp="1" noChangeArrowheads="1"/>
          </p:cNvSpPr>
          <p:nvPr>
            <p:ph type="title" idx="4294967295"/>
          </p:nvPr>
        </p:nvSpPr>
        <p:spPr/>
        <p:txBody>
          <a:bodyPr/>
          <a:lstStyle/>
          <a:p>
            <a:r>
              <a:rPr lang="en-US"/>
              <a:t>MapReduce</a:t>
            </a:r>
          </a:p>
        </p:txBody>
      </p:sp>
      <p:sp>
        <p:nvSpPr>
          <p:cNvPr id="443395" name="Rectangle 3"/>
          <p:cNvSpPr>
            <a:spLocks noGrp="1" noChangeArrowheads="1"/>
          </p:cNvSpPr>
          <p:nvPr>
            <p:ph type="body" idx="4294967295"/>
          </p:nvPr>
        </p:nvSpPr>
        <p:spPr>
          <a:xfrm>
            <a:off x="611560" y="2060575"/>
            <a:ext cx="8075240" cy="4492625"/>
          </a:xfrm>
        </p:spPr>
        <p:txBody>
          <a:bodyPr/>
          <a:lstStyle/>
          <a:p>
            <a:r>
              <a:rPr lang="vi-VN" dirty="0" smtClean="0"/>
              <a:t>MapReduce (Dean and Ghemawat 2004) là một kiến trúc tính toán phân tán:</a:t>
            </a:r>
          </a:p>
          <a:p>
            <a:pPr lvl="1"/>
            <a:r>
              <a:rPr lang="vi-VN" dirty="0" smtClean="0"/>
              <a:t>Đơn giản: Không cần lập trình tương tác giữa các nút để phân chia công việc, trao đổi dữ liệu, v.v.</a:t>
            </a:r>
          </a:p>
          <a:p>
            <a:pPr lvl="1"/>
            <a:r>
              <a:rPr lang="vi-VN" dirty="0" smtClean="0"/>
              <a:t>Độ tin cậy cao: Đảm bảo tính kết thúc trên hệ thống máy tính sử dụng phần cứng phổ thông.</a:t>
            </a:r>
          </a:p>
          <a:p>
            <a:endParaRPr lang="vi-VN" dirty="0" smtClean="0"/>
          </a:p>
          <a:p>
            <a:endParaRPr lang="vi-VN" dirty="0"/>
          </a:p>
        </p:txBody>
      </p:sp>
      <p:sp>
        <p:nvSpPr>
          <p:cNvPr id="44339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extLst>
      <p:ext uri="{BB962C8B-B14F-4D97-AF65-F5344CB8AC3E}">
        <p14:creationId xmlns:p14="http://schemas.microsoft.com/office/powerpoint/2010/main" val="3845057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379B9DAA-57C7-4F10-8210-B11EBBAD054F}" type="slidenum">
              <a:rPr lang="vi-VN"/>
              <a:pPr/>
              <a:t>19</a:t>
            </a:fld>
            <a:endParaRPr lang="vi-VN"/>
          </a:p>
        </p:txBody>
      </p:sp>
      <p:sp>
        <p:nvSpPr>
          <p:cNvPr id="440322" name="Rectangle 2"/>
          <p:cNvSpPr>
            <a:spLocks noGrp="1" noChangeArrowheads="1"/>
          </p:cNvSpPr>
          <p:nvPr>
            <p:ph type="title" idx="4294967295"/>
          </p:nvPr>
        </p:nvSpPr>
        <p:spPr/>
        <p:txBody>
          <a:bodyPr/>
          <a:lstStyle/>
          <a:p>
            <a:r>
              <a:rPr lang="en-US" dirty="0" err="1" smtClean="0"/>
              <a:t>Pha</a:t>
            </a:r>
            <a:r>
              <a:rPr lang="en-US" dirty="0" smtClean="0"/>
              <a:t> Map: </a:t>
            </a:r>
            <a:r>
              <a:rPr lang="en-US" dirty="0" err="1" smtClean="0"/>
              <a:t>Đọc</a:t>
            </a:r>
            <a:r>
              <a:rPr lang="en-US" dirty="0" smtClean="0"/>
              <a:t> </a:t>
            </a:r>
            <a:r>
              <a:rPr lang="en-US" dirty="0" err="1"/>
              <a:t>dữ</a:t>
            </a:r>
            <a:r>
              <a:rPr lang="en-US" dirty="0"/>
              <a:t> </a:t>
            </a:r>
            <a:r>
              <a:rPr lang="en-US" dirty="0" err="1"/>
              <a:t>liệu</a:t>
            </a:r>
            <a:endParaRPr lang="en-US" dirty="0"/>
          </a:p>
        </p:txBody>
      </p:sp>
      <p:sp>
        <p:nvSpPr>
          <p:cNvPr id="440323" name="Rectangle 3"/>
          <p:cNvSpPr>
            <a:spLocks noGrp="1" noChangeArrowheads="1"/>
          </p:cNvSpPr>
          <p:nvPr>
            <p:ph type="body" idx="4294967295"/>
          </p:nvPr>
        </p:nvSpPr>
        <p:spPr>
          <a:xfrm>
            <a:off x="611560" y="2060575"/>
            <a:ext cx="8075240" cy="4492625"/>
          </a:xfrm>
        </p:spPr>
        <p:txBody>
          <a:bodyPr/>
          <a:lstStyle/>
          <a:p>
            <a:r>
              <a:rPr lang="vi-VN" dirty="0" smtClean="0"/>
              <a:t>Nút điều khiển thực hiện phân chia công việc đọc dữ liệu:</a:t>
            </a:r>
          </a:p>
          <a:p>
            <a:pPr lvl="1"/>
            <a:r>
              <a:rPr lang="vi-VN" dirty="0" smtClean="0"/>
              <a:t>Chia bộ dữ liệu thành nhiêu khối và phân chia cho các nút đọc dữ liệu;</a:t>
            </a:r>
          </a:p>
          <a:p>
            <a:pPr lvl="1"/>
            <a:r>
              <a:rPr lang="vi-VN" dirty="0" smtClean="0"/>
              <a:t>Nút đọc xử lý tuần tự từng văn bản và sinh thẻ định vị, vd, theo dạng cặp &lt;từ, mã văn bản&gt;</a:t>
            </a:r>
          </a:p>
          <a:p>
            <a:pPr lvl="1"/>
            <a:r>
              <a:rPr lang="vi-VN" dirty="0" smtClean="0"/>
              <a:t>Sau đó phân chia thẻ định vị vào j phân đoạn: Mỗi phân đoạn ứng với một khoảng từ (ví dụ, j = 3, ứng với ba khoảng: </a:t>
            </a:r>
            <a:r>
              <a:rPr lang="vi-VN" b="1" i="1" dirty="0" smtClean="0"/>
              <a:t>a-f, g-p, q-z</a:t>
            </a:r>
            <a:r>
              <a:rPr lang="vi-VN" dirty="0" smtClean="0"/>
              <a:t>).</a:t>
            </a:r>
            <a:endParaRPr lang="vi-VN" dirty="0"/>
          </a:p>
        </p:txBody>
      </p:sp>
      <p:sp>
        <p:nvSpPr>
          <p:cNvPr id="44032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2</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t>Phần cứng căn bản</a:t>
            </a:r>
          </a:p>
          <a:p>
            <a:r>
              <a:rPr lang="vi-VN" dirty="0" smtClean="0">
                <a:solidFill>
                  <a:schemeClr val="bg1">
                    <a:lumMod val="65000"/>
                  </a:schemeClr>
                </a:solidFill>
              </a:rPr>
              <a:t>Các giải thuật xây dựng chỉ mục ngược:</a:t>
            </a:r>
          </a:p>
          <a:p>
            <a:pPr lvl="1"/>
            <a:r>
              <a:rPr lang="vi-VN" dirty="0" smtClean="0">
                <a:solidFill>
                  <a:srgbClr val="B2B2B2"/>
                </a:solidFill>
              </a:rPr>
              <a:t>BSBI</a:t>
            </a:r>
          </a:p>
          <a:p>
            <a:pPr lvl="1"/>
            <a:r>
              <a:rPr lang="vi-VN" dirty="0" smtClean="0">
                <a:solidFill>
                  <a:srgbClr val="B2B2B2"/>
                </a:solidFill>
              </a:rPr>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A3F7F74A-DDD3-49FA-8F61-E5F7034E8AA0}" type="slidenum">
              <a:rPr lang="vi-VN"/>
              <a:pPr/>
              <a:t>20</a:t>
            </a:fld>
            <a:endParaRPr lang="vi-VN"/>
          </a:p>
        </p:txBody>
      </p:sp>
      <p:sp>
        <p:nvSpPr>
          <p:cNvPr id="441346" name="Title 1"/>
          <p:cNvSpPr>
            <a:spLocks noGrp="1"/>
          </p:cNvSpPr>
          <p:nvPr>
            <p:ph type="title" idx="4294967295"/>
          </p:nvPr>
        </p:nvSpPr>
        <p:spPr/>
        <p:txBody>
          <a:bodyPr/>
          <a:lstStyle/>
          <a:p>
            <a:r>
              <a:rPr lang="en-US" dirty="0" err="1" smtClean="0"/>
              <a:t>Pha</a:t>
            </a:r>
            <a:r>
              <a:rPr lang="en-US" dirty="0" smtClean="0"/>
              <a:t> Reduce: </a:t>
            </a:r>
            <a:r>
              <a:rPr lang="en-US" dirty="0" err="1" smtClean="0"/>
              <a:t>Nghịch</a:t>
            </a:r>
            <a:r>
              <a:rPr lang="en-US" dirty="0" smtClean="0"/>
              <a:t> </a:t>
            </a:r>
            <a:r>
              <a:rPr lang="en-US" dirty="0" err="1"/>
              <a:t>đảo</a:t>
            </a:r>
            <a:endParaRPr lang="en-US" dirty="0"/>
          </a:p>
        </p:txBody>
      </p:sp>
      <p:sp>
        <p:nvSpPr>
          <p:cNvPr id="441347" name="Content Placeholder 2"/>
          <p:cNvSpPr>
            <a:spLocks noGrp="1"/>
          </p:cNvSpPr>
          <p:nvPr>
            <p:ph idx="4294967295"/>
          </p:nvPr>
        </p:nvSpPr>
        <p:spPr>
          <a:xfrm>
            <a:off x="611560" y="2060575"/>
            <a:ext cx="8075240" cy="4492625"/>
          </a:xfrm>
        </p:spPr>
        <p:txBody>
          <a:bodyPr/>
          <a:lstStyle/>
          <a:p>
            <a:pPr algn="just"/>
            <a:r>
              <a:rPr lang="vi-VN" dirty="0" smtClean="0"/>
              <a:t>Số lượng nút nghịch đảo bẳng số lượng phân đoạn j;</a:t>
            </a:r>
          </a:p>
          <a:p>
            <a:pPr algn="just"/>
            <a:r>
              <a:rPr lang="vi-VN" dirty="0" smtClean="0"/>
              <a:t>Nhiệm vụ của nút nghịch đảo:</a:t>
            </a:r>
          </a:p>
          <a:p>
            <a:pPr lvl="1" algn="just"/>
            <a:r>
              <a:rPr lang="vi-VN" dirty="0" smtClean="0"/>
              <a:t>Tiếp nhận tất cả các phân đoạn tương ứng thu được sau khi đọc dữ liệu;</a:t>
            </a:r>
          </a:p>
          <a:p>
            <a:pPr lvl="1" algn="just"/>
            <a:r>
              <a:rPr lang="vi-VN" dirty="0" smtClean="0"/>
              <a:t>Sắp xếp và thiết lập danh sách thẻ định vị.</a:t>
            </a:r>
          </a:p>
          <a:p>
            <a:pPr lvl="1" algn="just"/>
            <a:endParaRPr lang="vi-VN" dirty="0"/>
          </a:p>
        </p:txBody>
      </p:sp>
      <p:sp>
        <p:nvSpPr>
          <p:cNvPr id="441348"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3"/>
          <p:cNvSpPr>
            <a:spLocks noGrp="1"/>
          </p:cNvSpPr>
          <p:nvPr>
            <p:ph type="sldNum" sz="quarter" idx="12"/>
          </p:nvPr>
        </p:nvSpPr>
        <p:spPr/>
        <p:txBody>
          <a:bodyPr/>
          <a:lstStyle/>
          <a:p>
            <a:fld id="{CE07962E-AA5C-4B31-9FD3-363D1600A265}" type="slidenum">
              <a:rPr lang="vi-VN"/>
              <a:pPr/>
              <a:t>21</a:t>
            </a:fld>
            <a:endParaRPr lang="vi-VN"/>
          </a:p>
        </p:txBody>
      </p:sp>
      <p:sp>
        <p:nvSpPr>
          <p:cNvPr id="442370" name="Rectangle 4"/>
          <p:cNvSpPr>
            <a:spLocks noGrp="1" noChangeArrowheads="1"/>
          </p:cNvSpPr>
          <p:nvPr>
            <p:ph type="title" idx="4294967295"/>
          </p:nvPr>
        </p:nvSpPr>
        <p:spPr/>
        <p:txBody>
          <a:bodyPr/>
          <a:lstStyle/>
          <a:p>
            <a:r>
              <a:rPr lang="vi-VN" dirty="0" smtClean="0"/>
              <a:t>Sơ đồ luồng dữ liệu</a:t>
            </a:r>
            <a:endParaRPr lang="vi-VN" dirty="0"/>
          </a:p>
        </p:txBody>
      </p:sp>
      <p:sp>
        <p:nvSpPr>
          <p:cNvPr id="442371" name="Rectangle 5"/>
          <p:cNvSpPr>
            <a:spLocks noChangeArrowheads="1"/>
          </p:cNvSpPr>
          <p:nvPr/>
        </p:nvSpPr>
        <p:spPr bwMode="auto">
          <a:xfrm>
            <a:off x="457200" y="23574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2" name="Rectangle 6"/>
          <p:cNvSpPr>
            <a:spLocks noChangeArrowheads="1"/>
          </p:cNvSpPr>
          <p:nvPr/>
        </p:nvSpPr>
        <p:spPr bwMode="auto">
          <a:xfrm>
            <a:off x="457200" y="29670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3" name="Rectangle 7"/>
          <p:cNvSpPr>
            <a:spLocks noChangeArrowheads="1"/>
          </p:cNvSpPr>
          <p:nvPr/>
        </p:nvSpPr>
        <p:spPr bwMode="auto">
          <a:xfrm>
            <a:off x="457200" y="35766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4" name="Rectangle 8"/>
          <p:cNvSpPr>
            <a:spLocks noChangeArrowheads="1"/>
          </p:cNvSpPr>
          <p:nvPr/>
        </p:nvSpPr>
        <p:spPr bwMode="auto">
          <a:xfrm>
            <a:off x="457200" y="5329238"/>
            <a:ext cx="193675"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5" name="Oval 9"/>
          <p:cNvSpPr>
            <a:spLocks noChangeArrowheads="1"/>
          </p:cNvSpPr>
          <p:nvPr/>
        </p:nvSpPr>
        <p:spPr bwMode="auto">
          <a:xfrm>
            <a:off x="8556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6" name="Oval 10"/>
          <p:cNvSpPr>
            <a:spLocks noChangeArrowheads="1"/>
          </p:cNvSpPr>
          <p:nvPr/>
        </p:nvSpPr>
        <p:spPr bwMode="auto">
          <a:xfrm>
            <a:off x="8556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7" name="Oval 11"/>
          <p:cNvSpPr>
            <a:spLocks noChangeArrowheads="1"/>
          </p:cNvSpPr>
          <p:nvPr/>
        </p:nvSpPr>
        <p:spPr bwMode="auto">
          <a:xfrm>
            <a:off x="8556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78" name="Text Box 12"/>
          <p:cNvSpPr txBox="1">
            <a:spLocks noChangeArrowheads="1"/>
          </p:cNvSpPr>
          <p:nvPr/>
        </p:nvSpPr>
        <p:spPr bwMode="auto">
          <a:xfrm>
            <a:off x="517525" y="4572000"/>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Khối</a:t>
            </a:r>
          </a:p>
        </p:txBody>
      </p:sp>
      <p:sp>
        <p:nvSpPr>
          <p:cNvPr id="442379" name="Oval 13"/>
          <p:cNvSpPr>
            <a:spLocks noChangeArrowheads="1"/>
          </p:cNvSpPr>
          <p:nvPr/>
        </p:nvSpPr>
        <p:spPr bwMode="auto">
          <a:xfrm>
            <a:off x="855663" y="4757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0" name="Oval 15"/>
          <p:cNvSpPr>
            <a:spLocks noChangeArrowheads="1"/>
          </p:cNvSpPr>
          <p:nvPr/>
        </p:nvSpPr>
        <p:spPr bwMode="auto">
          <a:xfrm>
            <a:off x="1965325" y="2700338"/>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1" name="Oval 17"/>
          <p:cNvSpPr>
            <a:spLocks noChangeArrowheads="1"/>
          </p:cNvSpPr>
          <p:nvPr/>
        </p:nvSpPr>
        <p:spPr bwMode="auto">
          <a:xfrm>
            <a:off x="1971675" y="3497263"/>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2" name="Oval 18"/>
          <p:cNvSpPr>
            <a:spLocks noChangeArrowheads="1"/>
          </p:cNvSpPr>
          <p:nvPr/>
        </p:nvSpPr>
        <p:spPr bwMode="auto">
          <a:xfrm>
            <a:off x="1955800" y="4792663"/>
            <a:ext cx="1484313"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Parser</a:t>
            </a:r>
          </a:p>
        </p:txBody>
      </p:sp>
      <p:sp>
        <p:nvSpPr>
          <p:cNvPr id="442383" name="Oval 19"/>
          <p:cNvSpPr>
            <a:spLocks noChangeArrowheads="1"/>
          </p:cNvSpPr>
          <p:nvPr/>
        </p:nvSpPr>
        <p:spPr bwMode="auto">
          <a:xfrm>
            <a:off x="26082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4" name="Oval 20"/>
          <p:cNvSpPr>
            <a:spLocks noChangeArrowheads="1"/>
          </p:cNvSpPr>
          <p:nvPr/>
        </p:nvSpPr>
        <p:spPr bwMode="auto">
          <a:xfrm>
            <a:off x="26082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385" name="Oval 21"/>
          <p:cNvSpPr>
            <a:spLocks noChangeArrowheads="1"/>
          </p:cNvSpPr>
          <p:nvPr/>
        </p:nvSpPr>
        <p:spPr bwMode="auto">
          <a:xfrm>
            <a:off x="26082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386" name="AutoShape 22"/>
          <p:cNvCxnSpPr>
            <a:cxnSpLocks noChangeShapeType="1"/>
            <a:stCxn id="442371" idx="3"/>
            <a:endCxn id="442380" idx="2"/>
          </p:cNvCxnSpPr>
          <p:nvPr/>
        </p:nvCxnSpPr>
        <p:spPr bwMode="auto">
          <a:xfrm>
            <a:off x="650875" y="2590800"/>
            <a:ext cx="1314450" cy="4191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387" name="AutoShape 23"/>
          <p:cNvCxnSpPr>
            <a:cxnSpLocks noChangeShapeType="1"/>
            <a:stCxn id="442372" idx="3"/>
            <a:endCxn id="442382" idx="1"/>
          </p:cNvCxnSpPr>
          <p:nvPr/>
        </p:nvCxnSpPr>
        <p:spPr bwMode="auto">
          <a:xfrm>
            <a:off x="650875" y="3200400"/>
            <a:ext cx="1522413" cy="168275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388" name="AutoShape 24"/>
          <p:cNvCxnSpPr>
            <a:cxnSpLocks noChangeShapeType="1"/>
            <a:stCxn id="442374" idx="3"/>
            <a:endCxn id="442381" idx="3"/>
          </p:cNvCxnSpPr>
          <p:nvPr/>
        </p:nvCxnSpPr>
        <p:spPr bwMode="auto">
          <a:xfrm flipV="1">
            <a:off x="650875" y="4024313"/>
            <a:ext cx="1538288" cy="15382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389" name="AutoShape 25"/>
          <p:cNvSpPr>
            <a:spLocks noChangeArrowheads="1"/>
          </p:cNvSpPr>
          <p:nvPr/>
        </p:nvSpPr>
        <p:spPr bwMode="auto">
          <a:xfrm>
            <a:off x="3663950" y="1676400"/>
            <a:ext cx="1244600" cy="522288"/>
          </a:xfrm>
          <a:prstGeom prst="roundRect">
            <a:avLst>
              <a:gd name="adj" fmla="val 16667"/>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Master</a:t>
            </a:r>
          </a:p>
        </p:txBody>
      </p:sp>
      <p:sp>
        <p:nvSpPr>
          <p:cNvPr id="442390" name="Rectangle 26"/>
          <p:cNvSpPr>
            <a:spLocks noChangeArrowheads="1"/>
          </p:cNvSpPr>
          <p:nvPr/>
        </p:nvSpPr>
        <p:spPr bwMode="auto">
          <a:xfrm>
            <a:off x="4044950" y="2743200"/>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1" name="Rectangle 27"/>
          <p:cNvSpPr>
            <a:spLocks noChangeArrowheads="1"/>
          </p:cNvSpPr>
          <p:nvPr/>
        </p:nvSpPr>
        <p:spPr bwMode="auto">
          <a:xfrm>
            <a:off x="4587875" y="2743200"/>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2" name="Rectangle 28"/>
          <p:cNvSpPr>
            <a:spLocks noChangeArrowheads="1"/>
          </p:cNvSpPr>
          <p:nvPr/>
        </p:nvSpPr>
        <p:spPr bwMode="auto">
          <a:xfrm>
            <a:off x="5229225" y="2743200"/>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3" name="Rectangle 29"/>
          <p:cNvSpPr>
            <a:spLocks noChangeArrowheads="1"/>
          </p:cNvSpPr>
          <p:nvPr/>
        </p:nvSpPr>
        <p:spPr bwMode="auto">
          <a:xfrm>
            <a:off x="4060825" y="3571875"/>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4" name="Rectangle 30"/>
          <p:cNvSpPr>
            <a:spLocks noChangeArrowheads="1"/>
          </p:cNvSpPr>
          <p:nvPr/>
        </p:nvSpPr>
        <p:spPr bwMode="auto">
          <a:xfrm>
            <a:off x="4603750" y="3571875"/>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5" name="Rectangle 31"/>
          <p:cNvSpPr>
            <a:spLocks noChangeArrowheads="1"/>
          </p:cNvSpPr>
          <p:nvPr/>
        </p:nvSpPr>
        <p:spPr bwMode="auto">
          <a:xfrm>
            <a:off x="5229225" y="3571875"/>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6" name="Rectangle 32"/>
          <p:cNvSpPr>
            <a:spLocks noChangeArrowheads="1"/>
          </p:cNvSpPr>
          <p:nvPr/>
        </p:nvSpPr>
        <p:spPr bwMode="auto">
          <a:xfrm>
            <a:off x="4060825" y="4867275"/>
            <a:ext cx="5730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397" name="Rectangle 33"/>
          <p:cNvSpPr>
            <a:spLocks noChangeArrowheads="1"/>
          </p:cNvSpPr>
          <p:nvPr/>
        </p:nvSpPr>
        <p:spPr bwMode="auto">
          <a:xfrm>
            <a:off x="4603750" y="4867275"/>
            <a:ext cx="674688"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398" name="Rectangle 34"/>
          <p:cNvSpPr>
            <a:spLocks noChangeArrowheads="1"/>
          </p:cNvSpPr>
          <p:nvPr/>
        </p:nvSpPr>
        <p:spPr bwMode="auto">
          <a:xfrm>
            <a:off x="5229225" y="4867275"/>
            <a:ext cx="6588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399" name="Oval 35"/>
          <p:cNvSpPr>
            <a:spLocks noChangeArrowheads="1"/>
          </p:cNvSpPr>
          <p:nvPr/>
        </p:nvSpPr>
        <p:spPr bwMode="auto">
          <a:xfrm>
            <a:off x="48180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00" name="Oval 36"/>
          <p:cNvSpPr>
            <a:spLocks noChangeArrowheads="1"/>
          </p:cNvSpPr>
          <p:nvPr/>
        </p:nvSpPr>
        <p:spPr bwMode="auto">
          <a:xfrm>
            <a:off x="48180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01" name="Oval 37"/>
          <p:cNvSpPr>
            <a:spLocks noChangeArrowheads="1"/>
          </p:cNvSpPr>
          <p:nvPr/>
        </p:nvSpPr>
        <p:spPr bwMode="auto">
          <a:xfrm>
            <a:off x="48180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402" name="AutoShape 38"/>
          <p:cNvCxnSpPr>
            <a:cxnSpLocks noChangeShapeType="1"/>
            <a:stCxn id="442380" idx="6"/>
            <a:endCxn id="442390" idx="1"/>
          </p:cNvCxnSpPr>
          <p:nvPr/>
        </p:nvCxnSpPr>
        <p:spPr bwMode="auto">
          <a:xfrm flipV="1">
            <a:off x="3449638" y="2976563"/>
            <a:ext cx="595312" cy="333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3" name="AutoShape 39"/>
          <p:cNvCxnSpPr>
            <a:cxnSpLocks noChangeShapeType="1"/>
            <a:stCxn id="442381" idx="6"/>
            <a:endCxn id="442393" idx="1"/>
          </p:cNvCxnSpPr>
          <p:nvPr/>
        </p:nvCxnSpPr>
        <p:spPr bwMode="auto">
          <a:xfrm flipV="1">
            <a:off x="3455988" y="3805238"/>
            <a:ext cx="604837" cy="15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4" name="AutoShape 40"/>
          <p:cNvCxnSpPr>
            <a:cxnSpLocks noChangeShapeType="1"/>
            <a:stCxn id="442382" idx="6"/>
            <a:endCxn id="442396" idx="1"/>
          </p:cNvCxnSpPr>
          <p:nvPr/>
        </p:nvCxnSpPr>
        <p:spPr bwMode="auto">
          <a:xfrm flipV="1">
            <a:off x="3440113" y="5100638"/>
            <a:ext cx="620712" cy="158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05" name="Oval 41"/>
          <p:cNvSpPr>
            <a:spLocks noChangeArrowheads="1"/>
          </p:cNvSpPr>
          <p:nvPr/>
        </p:nvSpPr>
        <p:spPr bwMode="auto">
          <a:xfrm>
            <a:off x="6226175" y="2700338"/>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sp>
        <p:nvSpPr>
          <p:cNvPr id="442406" name="Oval 42"/>
          <p:cNvSpPr>
            <a:spLocks noChangeArrowheads="1"/>
          </p:cNvSpPr>
          <p:nvPr/>
        </p:nvSpPr>
        <p:spPr bwMode="auto">
          <a:xfrm>
            <a:off x="6249988" y="3649663"/>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sp>
        <p:nvSpPr>
          <p:cNvPr id="442407" name="Oval 43"/>
          <p:cNvSpPr>
            <a:spLocks noChangeArrowheads="1"/>
          </p:cNvSpPr>
          <p:nvPr/>
        </p:nvSpPr>
        <p:spPr bwMode="auto">
          <a:xfrm>
            <a:off x="6249988" y="4564063"/>
            <a:ext cx="1803400" cy="617537"/>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400">
                <a:latin typeface="Lucida Sans" pitchFamily="34" charset="0"/>
                <a:ea typeface="Arial Unicode MS" panose="020B0604020202020204" pitchFamily="34" charset="-128"/>
                <a:cs typeface="Arial Unicode MS" panose="020B0604020202020204" pitchFamily="34" charset="-128"/>
              </a:rPr>
              <a:t>Inverter</a:t>
            </a:r>
          </a:p>
        </p:txBody>
      </p:sp>
      <p:cxnSp>
        <p:nvCxnSpPr>
          <p:cNvPr id="442408" name="AutoShape 46"/>
          <p:cNvCxnSpPr>
            <a:cxnSpLocks noChangeShapeType="1"/>
            <a:stCxn id="442390" idx="0"/>
            <a:endCxn id="442405" idx="1"/>
          </p:cNvCxnSpPr>
          <p:nvPr/>
        </p:nvCxnSpPr>
        <p:spPr bwMode="auto">
          <a:xfrm rot="5400000" flipV="1">
            <a:off x="5387181" y="1688307"/>
            <a:ext cx="47625" cy="2157412"/>
          </a:xfrm>
          <a:prstGeom prst="bentConnector3">
            <a:avLst>
              <a:gd name="adj1" fmla="val -57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09" name="AutoShape 47"/>
          <p:cNvCxnSpPr>
            <a:cxnSpLocks noChangeShapeType="1"/>
            <a:stCxn id="442393" idx="0"/>
            <a:endCxn id="442405" idx="3"/>
          </p:cNvCxnSpPr>
          <p:nvPr/>
        </p:nvCxnSpPr>
        <p:spPr bwMode="auto">
          <a:xfrm rot="16200000">
            <a:off x="5246688" y="2328863"/>
            <a:ext cx="344487" cy="2141537"/>
          </a:xfrm>
          <a:prstGeom prst="bentConnector3">
            <a:avLst>
              <a:gd name="adj1" fmla="val 3686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10" name="AutoShape 50"/>
          <p:cNvCxnSpPr>
            <a:cxnSpLocks noChangeShapeType="1"/>
            <a:stCxn id="442396" idx="0"/>
            <a:endCxn id="442405" idx="3"/>
          </p:cNvCxnSpPr>
          <p:nvPr/>
        </p:nvCxnSpPr>
        <p:spPr bwMode="auto">
          <a:xfrm rot="16200000">
            <a:off x="4598988" y="2976563"/>
            <a:ext cx="1639887" cy="2141537"/>
          </a:xfrm>
          <a:prstGeom prst="curvedConnector3">
            <a:avLst>
              <a:gd name="adj1" fmla="val 4724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11" name="AutoShape 51"/>
          <p:cNvSpPr>
            <a:spLocks noChangeArrowheads="1"/>
          </p:cNvSpPr>
          <p:nvPr/>
        </p:nvSpPr>
        <p:spPr bwMode="auto">
          <a:xfrm>
            <a:off x="8229600" y="26336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2" name="AutoShape 52"/>
          <p:cNvSpPr>
            <a:spLocks noChangeArrowheads="1"/>
          </p:cNvSpPr>
          <p:nvPr/>
        </p:nvSpPr>
        <p:spPr bwMode="auto">
          <a:xfrm>
            <a:off x="8229600" y="36242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3" name="AutoShape 53"/>
          <p:cNvSpPr>
            <a:spLocks noChangeArrowheads="1"/>
          </p:cNvSpPr>
          <p:nvPr/>
        </p:nvSpPr>
        <p:spPr bwMode="auto">
          <a:xfrm>
            <a:off x="8229600" y="4538663"/>
            <a:ext cx="193675" cy="685800"/>
          </a:xfrm>
          <a:prstGeom prst="can">
            <a:avLst>
              <a:gd name="adj" fmla="val 8852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14" name="Text Box 54"/>
          <p:cNvSpPr txBox="1">
            <a:spLocks noChangeArrowheads="1"/>
          </p:cNvSpPr>
          <p:nvPr/>
        </p:nvSpPr>
        <p:spPr bwMode="auto">
          <a:xfrm>
            <a:off x="7239000" y="1944688"/>
            <a:ext cx="172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Danh sách</a:t>
            </a:r>
          </a:p>
        </p:txBody>
      </p:sp>
      <p:cxnSp>
        <p:nvCxnSpPr>
          <p:cNvPr id="442415" name="AutoShape 55"/>
          <p:cNvCxnSpPr>
            <a:cxnSpLocks noChangeShapeType="1"/>
            <a:stCxn id="442405" idx="6"/>
            <a:endCxn id="442411" idx="2"/>
          </p:cNvCxnSpPr>
          <p:nvPr/>
        </p:nvCxnSpPr>
        <p:spPr bwMode="auto">
          <a:xfrm flipV="1">
            <a:off x="8029575" y="2976563"/>
            <a:ext cx="200025" cy="33337"/>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16" name="Text Box 56"/>
          <p:cNvSpPr txBox="1">
            <a:spLocks noChangeArrowheads="1"/>
          </p:cNvSpPr>
          <p:nvPr/>
        </p:nvSpPr>
        <p:spPr bwMode="auto">
          <a:xfrm>
            <a:off x="8299450" y="2819400"/>
            <a:ext cx="563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a-f</a:t>
            </a:r>
          </a:p>
        </p:txBody>
      </p:sp>
      <p:sp>
        <p:nvSpPr>
          <p:cNvPr id="442417" name="Text Box 57"/>
          <p:cNvSpPr txBox="1">
            <a:spLocks noChangeArrowheads="1"/>
          </p:cNvSpPr>
          <p:nvPr/>
        </p:nvSpPr>
        <p:spPr bwMode="auto">
          <a:xfrm>
            <a:off x="8299450" y="3810000"/>
            <a:ext cx="66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g-p</a:t>
            </a:r>
          </a:p>
        </p:txBody>
      </p:sp>
      <p:sp>
        <p:nvSpPr>
          <p:cNvPr id="442418" name="Text Box 58"/>
          <p:cNvSpPr txBox="1">
            <a:spLocks noChangeArrowheads="1"/>
          </p:cNvSpPr>
          <p:nvPr/>
        </p:nvSpPr>
        <p:spPr bwMode="auto">
          <a:xfrm>
            <a:off x="8289925" y="464820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q-z</a:t>
            </a:r>
          </a:p>
        </p:txBody>
      </p:sp>
      <p:sp>
        <p:nvSpPr>
          <p:cNvPr id="442419" name="Oval 59"/>
          <p:cNvSpPr>
            <a:spLocks noChangeArrowheads="1"/>
          </p:cNvSpPr>
          <p:nvPr/>
        </p:nvSpPr>
        <p:spPr bwMode="auto">
          <a:xfrm>
            <a:off x="6037263" y="39957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20" name="Oval 60"/>
          <p:cNvSpPr>
            <a:spLocks noChangeArrowheads="1"/>
          </p:cNvSpPr>
          <p:nvPr/>
        </p:nvSpPr>
        <p:spPr bwMode="auto">
          <a:xfrm>
            <a:off x="6037263" y="41481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442421" name="Oval 61"/>
          <p:cNvSpPr>
            <a:spLocks noChangeArrowheads="1"/>
          </p:cNvSpPr>
          <p:nvPr/>
        </p:nvSpPr>
        <p:spPr bwMode="auto">
          <a:xfrm>
            <a:off x="6037263" y="4300538"/>
            <a:ext cx="193675" cy="617537"/>
          </a:xfrm>
          <a:prstGeom prst="ellipse">
            <a:avLst/>
          </a:prstGeom>
          <a:solidFill>
            <a:schemeClr val="accent1">
              <a:alpha val="50195"/>
            </a:scheme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442422" name="AutoShape 62"/>
          <p:cNvCxnSpPr>
            <a:cxnSpLocks noChangeShapeType="1"/>
            <a:stCxn id="442406" idx="6"/>
            <a:endCxn id="442412" idx="2"/>
          </p:cNvCxnSpPr>
          <p:nvPr/>
        </p:nvCxnSpPr>
        <p:spPr bwMode="auto">
          <a:xfrm>
            <a:off x="8053388" y="3959225"/>
            <a:ext cx="176212" cy="793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42423" name="AutoShape 63"/>
          <p:cNvCxnSpPr>
            <a:cxnSpLocks noChangeShapeType="1"/>
            <a:stCxn id="442407" idx="6"/>
            <a:endCxn id="442413" idx="2"/>
          </p:cNvCxnSpPr>
          <p:nvPr/>
        </p:nvCxnSpPr>
        <p:spPr bwMode="auto">
          <a:xfrm>
            <a:off x="8053388" y="4873625"/>
            <a:ext cx="176212" cy="7938"/>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42424" name="Line 67"/>
          <p:cNvSpPr>
            <a:spLocks noChangeShapeType="1"/>
          </p:cNvSpPr>
          <p:nvPr/>
        </p:nvSpPr>
        <p:spPr bwMode="auto">
          <a:xfrm flipH="1">
            <a:off x="2667000" y="1981200"/>
            <a:ext cx="990600" cy="457200"/>
          </a:xfrm>
          <a:prstGeom prst="line">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442425" name="Line 68"/>
          <p:cNvSpPr>
            <a:spLocks noChangeShapeType="1"/>
          </p:cNvSpPr>
          <p:nvPr/>
        </p:nvSpPr>
        <p:spPr bwMode="auto">
          <a:xfrm>
            <a:off x="4876800" y="1905000"/>
            <a:ext cx="2133600" cy="533400"/>
          </a:xfrm>
          <a:prstGeom prst="line">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vi-VN"/>
          </a:p>
        </p:txBody>
      </p:sp>
      <p:sp>
        <p:nvSpPr>
          <p:cNvPr id="442426" name="Text Box 69"/>
          <p:cNvSpPr txBox="1">
            <a:spLocks noChangeArrowheads="1"/>
          </p:cNvSpPr>
          <p:nvPr/>
        </p:nvSpPr>
        <p:spPr bwMode="auto">
          <a:xfrm>
            <a:off x="2362200" y="1752600"/>
            <a:ext cx="74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gán</a:t>
            </a:r>
          </a:p>
        </p:txBody>
      </p:sp>
      <p:sp>
        <p:nvSpPr>
          <p:cNvPr id="442427" name="Text Box 70"/>
          <p:cNvSpPr txBox="1">
            <a:spLocks noChangeArrowheads="1"/>
          </p:cNvSpPr>
          <p:nvPr/>
        </p:nvSpPr>
        <p:spPr bwMode="auto">
          <a:xfrm>
            <a:off x="5638800" y="1752600"/>
            <a:ext cx="744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gán</a:t>
            </a:r>
          </a:p>
        </p:txBody>
      </p:sp>
      <p:sp>
        <p:nvSpPr>
          <p:cNvPr id="442428" name="TextBox 61"/>
          <p:cNvSpPr txBox="1">
            <a:spLocks noChangeArrowheads="1"/>
          </p:cNvSpPr>
          <p:nvPr/>
        </p:nvSpPr>
        <p:spPr bwMode="auto">
          <a:xfrm>
            <a:off x="2133600" y="5791200"/>
            <a:ext cx="121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Map</a:t>
            </a:r>
          </a:p>
          <a:p>
            <a:r>
              <a:rPr lang="en-US" sz="2400" i="1">
                <a:latin typeface="Lucida Sans" pitchFamily="34" charset="0"/>
                <a:ea typeface="Arial Unicode MS" panose="020B0604020202020204" pitchFamily="34" charset="-128"/>
                <a:cs typeface="Arial Unicode MS" panose="020B0604020202020204" pitchFamily="34" charset="-128"/>
              </a:rPr>
              <a:t>phase</a:t>
            </a:r>
          </a:p>
        </p:txBody>
      </p:sp>
      <p:sp>
        <p:nvSpPr>
          <p:cNvPr id="442429" name="TextBox 62"/>
          <p:cNvSpPr txBox="1">
            <a:spLocks noChangeArrowheads="1"/>
          </p:cNvSpPr>
          <p:nvPr/>
        </p:nvSpPr>
        <p:spPr bwMode="auto">
          <a:xfrm>
            <a:off x="3810000" y="5943600"/>
            <a:ext cx="238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Tệp phân đoạn</a:t>
            </a:r>
          </a:p>
        </p:txBody>
      </p:sp>
      <p:sp>
        <p:nvSpPr>
          <p:cNvPr id="442430" name="TextBox 63"/>
          <p:cNvSpPr txBox="1">
            <a:spLocks noChangeArrowheads="1"/>
          </p:cNvSpPr>
          <p:nvPr/>
        </p:nvSpPr>
        <p:spPr bwMode="auto">
          <a:xfrm>
            <a:off x="6477000" y="5799138"/>
            <a:ext cx="1228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i="1">
                <a:latin typeface="Lucida Sans" pitchFamily="34" charset="0"/>
                <a:ea typeface="Arial Unicode MS" panose="020B0604020202020204" pitchFamily="34" charset="-128"/>
                <a:cs typeface="Arial Unicode MS" panose="020B0604020202020204" pitchFamily="34" charset="-128"/>
              </a:rPr>
              <a:t>Reduce</a:t>
            </a:r>
          </a:p>
          <a:p>
            <a:r>
              <a:rPr lang="en-US" sz="2400" i="1">
                <a:latin typeface="Lucida Sans" pitchFamily="34" charset="0"/>
                <a:ea typeface="Arial Unicode MS" panose="020B0604020202020204" pitchFamily="34" charset="-128"/>
                <a:cs typeface="Arial Unicode MS" panose="020B0604020202020204" pitchFamily="34" charset="-128"/>
              </a:rPr>
              <a:t>phase</a:t>
            </a:r>
          </a:p>
        </p:txBody>
      </p:sp>
      <p:sp>
        <p:nvSpPr>
          <p:cNvPr id="442431"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DD9FD39-A30C-4A94-838C-B830816623A1}" type="slidenum">
              <a:rPr lang="vi-VN"/>
              <a:pPr/>
              <a:t>22</a:t>
            </a:fld>
            <a:endParaRPr lang="vi-VN"/>
          </a:p>
        </p:txBody>
      </p:sp>
      <p:sp>
        <p:nvSpPr>
          <p:cNvPr id="444418" name="Rectangle 2"/>
          <p:cNvSpPr>
            <a:spLocks noGrp="1" noChangeArrowheads="1"/>
          </p:cNvSpPr>
          <p:nvPr>
            <p:ph type="title" idx="4294967295"/>
          </p:nvPr>
        </p:nvSpPr>
        <p:spPr/>
        <p:txBody>
          <a:bodyPr/>
          <a:lstStyle/>
          <a:p>
            <a:r>
              <a:rPr lang="vi-VN" dirty="0" smtClean="0"/>
              <a:t>Các phương pháp phân tán chỉ mục</a:t>
            </a:r>
            <a:endParaRPr lang="vi-VN" dirty="0"/>
          </a:p>
        </p:txBody>
      </p:sp>
      <p:sp>
        <p:nvSpPr>
          <p:cNvPr id="444419" name="Rectangle 3"/>
          <p:cNvSpPr>
            <a:spLocks noGrp="1" noChangeArrowheads="1"/>
          </p:cNvSpPr>
          <p:nvPr>
            <p:ph type="body" idx="4294967295"/>
          </p:nvPr>
        </p:nvSpPr>
        <p:spPr>
          <a:xfrm>
            <a:off x="611560" y="1910439"/>
            <a:ext cx="8069524" cy="4790399"/>
          </a:xfrm>
        </p:spPr>
        <p:txBody>
          <a:bodyPr/>
          <a:lstStyle/>
          <a:p>
            <a:pPr algn="just"/>
            <a:r>
              <a:rPr lang="vi-VN" i="1" dirty="0" smtClean="0"/>
              <a:t>Phân tán theo từ:</a:t>
            </a:r>
            <a:r>
              <a:rPr lang="vi-VN" dirty="0" smtClean="0"/>
              <a:t> mỗi máy xử lý một khoảng từ</a:t>
            </a:r>
          </a:p>
          <a:p>
            <a:pPr algn="just"/>
            <a:r>
              <a:rPr lang="vi-VN" i="1" dirty="0" smtClean="0"/>
              <a:t>Phân tán theo văn bản: </a:t>
            </a:r>
            <a:r>
              <a:rPr lang="vi-VN" dirty="0" smtClean="0"/>
              <a:t>mỗi máy xử lý một tập con của bộ văn bản văn bản</a:t>
            </a:r>
          </a:p>
          <a:p>
            <a:pPr algn="just"/>
            <a:r>
              <a:rPr lang="vi-VN" dirty="0" smtClean="0"/>
              <a:t>Hầu hết công cụ tìm kiếm sử dụng chỉ mục phân đoạn theo văn bản.</a:t>
            </a:r>
          </a:p>
          <a:p>
            <a:pPr lvl="1" algn="just"/>
            <a:r>
              <a:rPr lang="vi-VN" dirty="0" smtClean="0"/>
              <a:t>Có thể chuyển đổi chỉ mục phân tán theo từ thành chỉ mục phân tán theo văn bản.</a:t>
            </a:r>
          </a:p>
          <a:p>
            <a:pPr lvl="1" algn="just"/>
            <a:endParaRPr lang="vi-VN" dirty="0"/>
          </a:p>
        </p:txBody>
      </p:sp>
      <p:sp>
        <p:nvSpPr>
          <p:cNvPr id="44442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4.4</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ADBA8C12-28CC-42DA-928A-9B3FC1A7DB40}" type="slidenum">
              <a:rPr lang="vi-VN"/>
              <a:pPr/>
              <a:t>23</a:t>
            </a:fld>
            <a:endParaRPr lang="vi-VN"/>
          </a:p>
        </p:txBody>
      </p:sp>
      <p:sp>
        <p:nvSpPr>
          <p:cNvPr id="446466" name="Title 1"/>
          <p:cNvSpPr>
            <a:spLocks noGrp="1"/>
          </p:cNvSpPr>
          <p:nvPr>
            <p:ph type="title" idx="4294967295"/>
          </p:nvPr>
        </p:nvSpPr>
        <p:spPr/>
        <p:txBody>
          <a:bodyPr/>
          <a:lstStyle/>
          <a:p>
            <a:r>
              <a:rPr lang="en-US" dirty="0" err="1"/>
              <a:t>Ví</a:t>
            </a:r>
            <a:r>
              <a:rPr lang="en-US" dirty="0"/>
              <a:t> </a:t>
            </a:r>
            <a:r>
              <a:rPr lang="en-US" dirty="0" err="1"/>
              <a:t>dụ</a:t>
            </a:r>
            <a:r>
              <a:rPr lang="en-US" dirty="0"/>
              <a:t> </a:t>
            </a:r>
            <a:r>
              <a:rPr lang="en-US" dirty="0" err="1"/>
              <a:t>xây</a:t>
            </a:r>
            <a:r>
              <a:rPr lang="en-US" dirty="0"/>
              <a:t> </a:t>
            </a:r>
            <a:r>
              <a:rPr lang="en-US" dirty="0" err="1"/>
              <a:t>dựng</a:t>
            </a:r>
            <a:r>
              <a:rPr lang="en-US" dirty="0"/>
              <a:t> </a:t>
            </a:r>
            <a:r>
              <a:rPr lang="en-US" dirty="0" err="1"/>
              <a:t>chỉ</a:t>
            </a:r>
            <a:r>
              <a:rPr lang="en-US" dirty="0"/>
              <a:t> </a:t>
            </a:r>
            <a:r>
              <a:rPr lang="en-US" dirty="0" err="1" smtClean="0"/>
              <a:t>mục</a:t>
            </a:r>
            <a:r>
              <a:rPr lang="en-US" dirty="0" smtClean="0"/>
              <a:t> </a:t>
            </a:r>
            <a:r>
              <a:rPr lang="en-US" dirty="0" err="1" smtClean="0"/>
              <a:t>theo</a:t>
            </a:r>
            <a:r>
              <a:rPr lang="en-US" dirty="0" smtClean="0"/>
              <a:t> MapReduce</a:t>
            </a:r>
            <a:endParaRPr lang="en-US" dirty="0"/>
          </a:p>
        </p:txBody>
      </p:sp>
      <p:sp>
        <p:nvSpPr>
          <p:cNvPr id="446467" name="Content Placeholder 2"/>
          <p:cNvSpPr>
            <a:spLocks noGrp="1"/>
          </p:cNvSpPr>
          <p:nvPr>
            <p:ph idx="4294967295"/>
          </p:nvPr>
        </p:nvSpPr>
        <p:spPr>
          <a:xfrm>
            <a:off x="611559" y="2060575"/>
            <a:ext cx="8332415" cy="4492625"/>
          </a:xfrm>
        </p:spPr>
        <p:txBody>
          <a:bodyPr/>
          <a:lstStyle/>
          <a:p>
            <a:r>
              <a:rPr lang="en-US" dirty="0"/>
              <a:t>Map</a:t>
            </a:r>
            <a:r>
              <a:rPr lang="en-US" sz="2400" dirty="0"/>
              <a:t>:</a:t>
            </a:r>
          </a:p>
          <a:p>
            <a:pPr marL="400050" lvl="1" indent="0">
              <a:buNone/>
            </a:pPr>
            <a:r>
              <a:rPr lang="en-US" dirty="0"/>
              <a:t>d1 : C ca, C </a:t>
            </a:r>
            <a:r>
              <a:rPr lang="en-US" dirty="0" err="1"/>
              <a:t>ce</a:t>
            </a:r>
            <a:r>
              <a:rPr lang="en-US" dirty="0"/>
              <a:t>. </a:t>
            </a:r>
          </a:p>
          <a:p>
            <a:pPr marL="400050" lvl="1" indent="0">
              <a:buNone/>
            </a:pPr>
            <a:r>
              <a:rPr lang="en-US" dirty="0"/>
              <a:t>d2 : C d. </a:t>
            </a:r>
          </a:p>
          <a:p>
            <a:pPr marL="400050" lvl="1" indent="0">
              <a:buNone/>
            </a:pPr>
            <a:r>
              <a:rPr lang="en-US" dirty="0" smtClean="0"/>
              <a:t>→</a:t>
            </a:r>
            <a:endParaRPr lang="en-US" dirty="0"/>
          </a:p>
          <a:p>
            <a:pPr marL="400050" lvl="1" indent="0">
              <a:buNone/>
            </a:pPr>
            <a:r>
              <a:rPr lang="en-US" dirty="0"/>
              <a:t>&lt;C,d1&gt;, &lt;ca,d1&gt;, &lt;C,d1&gt;, &lt;</a:t>
            </a:r>
            <a:r>
              <a:rPr lang="en-US" dirty="0" err="1"/>
              <a:t>ce</a:t>
            </a:r>
            <a:r>
              <a:rPr lang="en-US" dirty="0"/>
              <a:t>, d1&gt;, &lt;C, d2&gt;, &lt;d,d2&gt;</a:t>
            </a:r>
          </a:p>
          <a:p>
            <a:r>
              <a:rPr lang="en-US" dirty="0"/>
              <a:t>Reduce:</a:t>
            </a:r>
          </a:p>
          <a:p>
            <a:pPr marL="400050" lvl="1" indent="0">
              <a:buNone/>
            </a:pPr>
            <a:r>
              <a:rPr lang="en-US" dirty="0"/>
              <a:t>(&lt;C,(d1,d2,d1)&gt;, &lt;d,(d2)&gt;, &lt;ca,(d1)&gt;, &lt;</a:t>
            </a:r>
            <a:r>
              <a:rPr lang="en-US" dirty="0" err="1"/>
              <a:t>ce</a:t>
            </a:r>
            <a:r>
              <a:rPr lang="en-US" dirty="0"/>
              <a:t>,(d1)&gt;)  </a:t>
            </a:r>
            <a:endParaRPr lang="en-US" dirty="0" smtClean="0"/>
          </a:p>
          <a:p>
            <a:pPr marL="400050" lvl="1" indent="0">
              <a:buNone/>
            </a:pPr>
            <a:r>
              <a:rPr lang="en-US" dirty="0" smtClean="0"/>
              <a:t>→  </a:t>
            </a:r>
          </a:p>
          <a:p>
            <a:pPr marL="400050" lvl="1" indent="0">
              <a:buNone/>
            </a:pPr>
            <a:r>
              <a:rPr lang="en-US" dirty="0" smtClean="0"/>
              <a:t>(&lt;</a:t>
            </a:r>
            <a:r>
              <a:rPr lang="en-US" dirty="0"/>
              <a:t>C,(d1:2,d2:1)&gt;, &lt;d,(d2:1)&gt;, &lt;ca,(d1:1)&gt;, &lt;</a:t>
            </a:r>
            <a:r>
              <a:rPr lang="en-US" dirty="0" err="1"/>
              <a:t>ce</a:t>
            </a:r>
            <a:r>
              <a:rPr lang="en-US" dirty="0"/>
              <a:t>,(d1:1)&gt;)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24</a:t>
            </a:fld>
            <a:endParaRPr lang="vi-VN"/>
          </a:p>
        </p:txBody>
      </p:sp>
      <p:sp>
        <p:nvSpPr>
          <p:cNvPr id="503810" name="Rectangle 2"/>
          <p:cNvSpPr>
            <a:spLocks noGrp="1" noChangeArrowheads="1"/>
          </p:cNvSpPr>
          <p:nvPr>
            <p:ph type="title"/>
          </p:nvPr>
        </p:nvSpPr>
        <p:spPr/>
        <p:txBody>
          <a:bodyPr/>
          <a:lstStyle/>
          <a:p>
            <a:r>
              <a:rPr lang="en-US"/>
              <a:t>Nội dung chính</a:t>
            </a:r>
            <a:endParaRPr lang="vi-VN"/>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65000"/>
                  </a:schemeClr>
                </a:solidFill>
              </a:rPr>
              <a:t>Phần cứng căn bản</a:t>
            </a:r>
          </a:p>
          <a:p>
            <a:r>
              <a:rPr lang="vi-VN" dirty="0" smtClean="0">
                <a:solidFill>
                  <a:schemeClr val="bg1">
                    <a:lumMod val="65000"/>
                  </a:schemeClr>
                </a:solidFill>
              </a:rPr>
              <a:t>Các giải thuật xây dựng chỉ mục ngược:</a:t>
            </a:r>
          </a:p>
          <a:p>
            <a:pPr lvl="1"/>
            <a:r>
              <a:rPr lang="vi-VN" dirty="0" smtClean="0">
                <a:solidFill>
                  <a:srgbClr val="B2B2B2"/>
                </a:solidFill>
              </a:rPr>
              <a:t>BSBI</a:t>
            </a:r>
          </a:p>
          <a:p>
            <a:pPr lvl="1"/>
            <a:r>
              <a:rPr lang="vi-VN" dirty="0" smtClean="0">
                <a:solidFill>
                  <a:srgbClr val="B2B2B2"/>
                </a:solidFill>
              </a:rPr>
              <a:t>SPIMI</a:t>
            </a:r>
          </a:p>
          <a:p>
            <a:pPr lvl="1"/>
            <a:r>
              <a:rPr lang="vi-VN" dirty="0" smtClean="0">
                <a:solidFill>
                  <a:srgbClr val="B2B2B2"/>
                </a:solidFill>
              </a:rPr>
              <a:t>MapReduce </a:t>
            </a:r>
          </a:p>
          <a:p>
            <a:r>
              <a:rPr lang="vi-VN" dirty="0" smtClean="0"/>
              <a:t>Quản lý bộ dữ liệu động</a:t>
            </a:r>
            <a:endParaRPr lang="vi-VN" dirty="0"/>
          </a:p>
        </p:txBody>
      </p:sp>
    </p:spTree>
    <p:extLst>
      <p:ext uri="{BB962C8B-B14F-4D97-AF65-F5344CB8AC3E}">
        <p14:creationId xmlns:p14="http://schemas.microsoft.com/office/powerpoint/2010/main" val="2039090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68142A1-0B85-4112-877E-C236F8831223}" type="slidenum">
              <a:rPr lang="vi-VN"/>
              <a:pPr/>
              <a:t>25</a:t>
            </a:fld>
            <a:endParaRPr lang="vi-VN"/>
          </a:p>
        </p:txBody>
      </p:sp>
      <p:sp>
        <p:nvSpPr>
          <p:cNvPr id="447490" name="Rectangle 2"/>
          <p:cNvSpPr>
            <a:spLocks noGrp="1" noChangeArrowheads="1"/>
          </p:cNvSpPr>
          <p:nvPr>
            <p:ph type="title" idx="4294967295"/>
          </p:nvPr>
        </p:nvSpPr>
        <p:spPr/>
        <p:txBody>
          <a:bodyPr/>
          <a:lstStyle/>
          <a:p>
            <a:r>
              <a:rPr lang="vi-VN" dirty="0" smtClean="0"/>
              <a:t>Bộ dữ liệu tĩnh</a:t>
            </a:r>
            <a:endParaRPr lang="vi-VN" dirty="0"/>
          </a:p>
        </p:txBody>
      </p:sp>
      <p:sp>
        <p:nvSpPr>
          <p:cNvPr id="447491" name="Rectangle 3"/>
          <p:cNvSpPr>
            <a:spLocks noGrp="1" noChangeArrowheads="1"/>
          </p:cNvSpPr>
          <p:nvPr>
            <p:ph type="body" idx="4294967295"/>
          </p:nvPr>
        </p:nvSpPr>
        <p:spPr>
          <a:xfrm>
            <a:off x="611560" y="1916113"/>
            <a:ext cx="8389565" cy="3241079"/>
          </a:xfrm>
        </p:spPr>
        <p:txBody>
          <a:bodyPr/>
          <a:lstStyle/>
          <a:p>
            <a:pPr algn="just"/>
            <a:r>
              <a:rPr lang="vi-VN" dirty="0" smtClean="0"/>
              <a:t>Bộ dữ liệu tĩnh: Là bộ dữ liệu không thay đổi hoặc rất ít khi thay đổi.</a:t>
            </a:r>
          </a:p>
          <a:p>
            <a:pPr algn="just"/>
            <a:r>
              <a:rPr lang="vi-VN" dirty="0" smtClean="0"/>
              <a:t>Đối với bộ dữ liệu tĩnh khi có sự thay đổi chỉ cần thực hiện xây dựng lại chỉ mục:</a:t>
            </a:r>
          </a:p>
          <a:p>
            <a:pPr lvl="1" algn="just"/>
            <a:r>
              <a:rPr lang="vi-VN" dirty="0" smtClean="0"/>
              <a:t>Cập nhật lại bộ từ vựng;</a:t>
            </a:r>
          </a:p>
          <a:p>
            <a:pPr lvl="1" algn="just"/>
            <a:r>
              <a:rPr lang="vi-VN" dirty="0" smtClean="0"/>
              <a:t>Cập nhật lại danh sách thẻ định vị.</a:t>
            </a:r>
          </a:p>
        </p:txBody>
      </p:sp>
      <p:sp>
        <p:nvSpPr>
          <p:cNvPr id="447492"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
        <p:nvSpPr>
          <p:cNvPr id="2" name="TextBox 1"/>
          <p:cNvSpPr txBox="1"/>
          <p:nvPr/>
        </p:nvSpPr>
        <p:spPr>
          <a:xfrm>
            <a:off x="734741" y="5299155"/>
            <a:ext cx="7848872" cy="954107"/>
          </a:xfrm>
          <a:prstGeom prst="rect">
            <a:avLst/>
          </a:prstGeom>
          <a:noFill/>
        </p:spPr>
        <p:txBody>
          <a:bodyPr wrap="square" rtlCol="0">
            <a:spAutoFit/>
          </a:bodyPr>
          <a:lstStyle/>
          <a:p>
            <a:pPr algn="just"/>
            <a:r>
              <a:rPr lang="vi-VN" sz="2800" i="1" dirty="0">
                <a:solidFill>
                  <a:schemeClr val="tx2"/>
                </a:solidFill>
              </a:rPr>
              <a:t>Đ</a:t>
            </a:r>
            <a:r>
              <a:rPr lang="vi-VN" sz="2800" i="1" dirty="0" smtClean="0">
                <a:solidFill>
                  <a:schemeClr val="tx2"/>
                </a:solidFill>
              </a:rPr>
              <a:t>ối với những bộ dữ liệu thay đổi thường xuyên cần phải có giải pháp quản lý hiệu quả hơn.</a:t>
            </a:r>
            <a:endParaRPr lang="vi-VN" sz="2800" i="1" dirty="0">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750A413-11BD-4D98-9E63-74EAA50B9FB2}" type="slidenum">
              <a:rPr lang="vi-VN"/>
              <a:pPr/>
              <a:t>26</a:t>
            </a:fld>
            <a:endParaRPr lang="vi-VN"/>
          </a:p>
        </p:txBody>
      </p:sp>
      <p:sp>
        <p:nvSpPr>
          <p:cNvPr id="448514" name="Rectangle 2"/>
          <p:cNvSpPr>
            <a:spLocks noGrp="1" noChangeArrowheads="1"/>
          </p:cNvSpPr>
          <p:nvPr>
            <p:ph type="title" idx="4294967295"/>
          </p:nvPr>
        </p:nvSpPr>
        <p:spPr/>
        <p:txBody>
          <a:bodyPr/>
          <a:lstStyle/>
          <a:p>
            <a:r>
              <a:rPr lang="vi-VN" dirty="0" smtClean="0"/>
              <a:t>Các thao tác quản lý chỉ mục động</a:t>
            </a:r>
            <a:endParaRPr lang="vi-VN" dirty="0"/>
          </a:p>
        </p:txBody>
      </p:sp>
      <p:sp>
        <p:nvSpPr>
          <p:cNvPr id="448515" name="Rectangle 3"/>
          <p:cNvSpPr>
            <a:spLocks noGrp="1" noChangeArrowheads="1"/>
          </p:cNvSpPr>
          <p:nvPr>
            <p:ph type="body" idx="4294967295"/>
          </p:nvPr>
        </p:nvSpPr>
        <p:spPr>
          <a:xfrm>
            <a:off x="611560" y="1916832"/>
            <a:ext cx="8075240" cy="4492625"/>
          </a:xfrm>
        </p:spPr>
        <p:txBody>
          <a:bodyPr/>
          <a:lstStyle/>
          <a:p>
            <a:r>
              <a:rPr lang="vi-VN" dirty="0" smtClean="0"/>
              <a:t>Xóa (delete). Thường chỉ thực hiện xóa ảo vì xóa thực đòi hỏi xây dựng lại chỉ mục.</a:t>
            </a:r>
          </a:p>
          <a:p>
            <a:pPr lvl="1"/>
            <a:r>
              <a:rPr lang="vi-VN" dirty="0" smtClean="0"/>
              <a:t>Đánh dấu văn bản muốn xóa;</a:t>
            </a:r>
          </a:p>
          <a:p>
            <a:pPr lvl="1"/>
            <a:r>
              <a:rPr lang="vi-VN" dirty="0" smtClean="0"/>
              <a:t>Lọc những văn bản đã đánh dấu khỏi danh sách kết quả.</a:t>
            </a:r>
          </a:p>
          <a:p>
            <a:r>
              <a:rPr lang="vi-VN" dirty="0" smtClean="0"/>
              <a:t>Cập nhật (update). Thường được thực hiện thông qua hai thao tác: xóa và thêm mới.</a:t>
            </a:r>
          </a:p>
          <a:p>
            <a:r>
              <a:rPr lang="vi-VN" dirty="0" smtClean="0"/>
              <a:t>Thêm mới (insert). Có nhiều phương pháp với độ phức tạp khác nhau để cho phép thêm mới văn bản vào chỉ mục.</a:t>
            </a:r>
          </a:p>
        </p:txBody>
      </p:sp>
      <p:sp>
        <p:nvSpPr>
          <p:cNvPr id="44851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extLst>
      <p:ext uri="{BB962C8B-B14F-4D97-AF65-F5344CB8AC3E}">
        <p14:creationId xmlns:p14="http://schemas.microsoft.com/office/powerpoint/2010/main" val="124248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2750A413-11BD-4D98-9E63-74EAA50B9FB2}" type="slidenum">
              <a:rPr lang="vi-VN"/>
              <a:pPr/>
              <a:t>27</a:t>
            </a:fld>
            <a:endParaRPr lang="vi-VN"/>
          </a:p>
        </p:txBody>
      </p:sp>
      <p:sp>
        <p:nvSpPr>
          <p:cNvPr id="448514" name="Rectangle 2"/>
          <p:cNvSpPr>
            <a:spLocks noGrp="1" noChangeArrowheads="1"/>
          </p:cNvSpPr>
          <p:nvPr>
            <p:ph type="title" idx="4294967295"/>
          </p:nvPr>
        </p:nvSpPr>
        <p:spPr/>
        <p:txBody>
          <a:bodyPr/>
          <a:lstStyle/>
          <a:p>
            <a:r>
              <a:rPr lang="vi-VN" dirty="0" smtClean="0"/>
              <a:t>Chỉ mục chính phụ</a:t>
            </a:r>
            <a:endParaRPr lang="vi-VN" dirty="0"/>
          </a:p>
        </p:txBody>
      </p:sp>
      <p:sp>
        <p:nvSpPr>
          <p:cNvPr id="448515" name="Rectangle 3"/>
          <p:cNvSpPr>
            <a:spLocks noGrp="1" noChangeArrowheads="1"/>
          </p:cNvSpPr>
          <p:nvPr>
            <p:ph type="body" idx="4294967295"/>
          </p:nvPr>
        </p:nvSpPr>
        <p:spPr>
          <a:xfrm>
            <a:off x="611560" y="2060575"/>
            <a:ext cx="8075240" cy="4492625"/>
          </a:xfrm>
        </p:spPr>
        <p:txBody>
          <a:bodyPr/>
          <a:lstStyle/>
          <a:p>
            <a:r>
              <a:rPr lang="vi-VN" dirty="0" smtClean="0"/>
              <a:t>Sử dụng chỉ mục chính và chỉ mục phụ:</a:t>
            </a:r>
          </a:p>
          <a:p>
            <a:pPr lvl="1"/>
            <a:r>
              <a:rPr lang="vi-VN" dirty="0" smtClean="0"/>
              <a:t>Thêm văn bản mới vào chỉ mục phụ;</a:t>
            </a:r>
          </a:p>
          <a:p>
            <a:r>
              <a:rPr lang="vi-VN" dirty="0" smtClean="0"/>
              <a:t>Thực hiện truy vấn trên cả hai chỉ mục và tổng hợp kết quả.</a:t>
            </a:r>
          </a:p>
          <a:p>
            <a:r>
              <a:rPr lang="vi-VN" dirty="0" smtClean="0"/>
              <a:t>Định kỳ xây dựng lại toàn bộ chỉ mục.</a:t>
            </a:r>
            <a:endParaRPr lang="vi-VN" dirty="0"/>
          </a:p>
        </p:txBody>
      </p:sp>
      <p:sp>
        <p:nvSpPr>
          <p:cNvPr id="448516"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0E6B5B5F-7742-468D-A8C5-87B524B21ABA}" type="slidenum">
              <a:rPr lang="vi-VN"/>
              <a:pPr/>
              <a:t>28</a:t>
            </a:fld>
            <a:endParaRPr lang="vi-VN"/>
          </a:p>
        </p:txBody>
      </p:sp>
      <p:sp>
        <p:nvSpPr>
          <p:cNvPr id="449538" name="Title 1"/>
          <p:cNvSpPr>
            <a:spLocks noGrp="1"/>
          </p:cNvSpPr>
          <p:nvPr>
            <p:ph type="title" idx="4294967295"/>
          </p:nvPr>
        </p:nvSpPr>
        <p:spPr>
          <a:xfrm>
            <a:off x="1258888" y="485775"/>
            <a:ext cx="7732712" cy="1143000"/>
          </a:xfrm>
        </p:spPr>
        <p:txBody>
          <a:bodyPr/>
          <a:lstStyle/>
          <a:p>
            <a:r>
              <a:rPr lang="vi-VN" dirty="0" smtClean="0"/>
              <a:t>Nhược điểm của giải pháp chỉ mục chính phụ</a:t>
            </a:r>
            <a:endParaRPr lang="vi-VN" dirty="0"/>
          </a:p>
        </p:txBody>
      </p:sp>
      <p:sp>
        <p:nvSpPr>
          <p:cNvPr id="449539" name="Content Placeholder 2"/>
          <p:cNvSpPr>
            <a:spLocks noGrp="1"/>
          </p:cNvSpPr>
          <p:nvPr>
            <p:ph idx="4294967295"/>
          </p:nvPr>
        </p:nvSpPr>
        <p:spPr>
          <a:xfrm>
            <a:off x="611560" y="1988839"/>
            <a:ext cx="8227640" cy="4275435"/>
          </a:xfrm>
          <a:solidFill>
            <a:schemeClr val="bg1"/>
          </a:solidFill>
        </p:spPr>
        <p:txBody>
          <a:bodyPr/>
          <a:lstStyle/>
          <a:p>
            <a:pPr algn="just"/>
            <a:r>
              <a:rPr lang="vi-VN" dirty="0" smtClean="0"/>
              <a:t>Nếu bộ dữ liệu thay đổi rất thường xuyên, thì kích thước chỉ mục phụ có thể tăng nhanh.</a:t>
            </a:r>
          </a:p>
          <a:p>
            <a:pPr lvl="1" algn="just"/>
            <a:r>
              <a:rPr lang="vi-VN" dirty="0" smtClean="0"/>
              <a:t>Cần nhiều thời gian để hợp nhất chỉ mục chính và chỉ mục phụ;</a:t>
            </a:r>
          </a:p>
          <a:p>
            <a:pPr lvl="2" algn="just"/>
            <a:r>
              <a:rPr lang="vi-VN" b="1" dirty="0" smtClean="0"/>
              <a:t>Giải pháp:</a:t>
            </a:r>
            <a:r>
              <a:rPr lang="vi-VN" dirty="0" smtClean="0"/>
              <a:t> Sử dụng nhiều chỉ mục có thể giảm thời gian hợp nhất chỉ mục (</a:t>
            </a:r>
            <a:r>
              <a:rPr lang="vi-VN" i="1" dirty="0" smtClean="0"/>
              <a:t>*tuy nhiên thực hiện truy vấn sẽ phức tạp hơn</a:t>
            </a:r>
            <a:r>
              <a:rPr lang="vi-VN" dirty="0" smtClean="0"/>
              <a:t>).</a:t>
            </a:r>
            <a:endParaRPr lang="vi-VN" dirty="0"/>
          </a:p>
        </p:txBody>
      </p:sp>
      <p:sp>
        <p:nvSpPr>
          <p:cNvPr id="449540"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A1AB9F53-19C0-48F0-AB11-BAEEF1667C51}" type="slidenum">
              <a:rPr lang="vi-VN"/>
              <a:pPr/>
              <a:t>29</a:t>
            </a:fld>
            <a:endParaRPr lang="vi-VN"/>
          </a:p>
        </p:txBody>
      </p:sp>
      <p:pic>
        <p:nvPicPr>
          <p:cNvPr id="45158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610600" cy="614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587"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354E409E-765B-48AF-920E-4591F92670B9}" type="slidenum">
              <a:rPr lang="vi-VN"/>
              <a:pPr/>
              <a:t>3</a:t>
            </a:fld>
            <a:endParaRPr lang="vi-VN"/>
          </a:p>
        </p:txBody>
      </p:sp>
      <p:sp>
        <p:nvSpPr>
          <p:cNvPr id="410626" name="Title 1"/>
          <p:cNvSpPr>
            <a:spLocks noGrp="1"/>
          </p:cNvSpPr>
          <p:nvPr>
            <p:ph type="title" idx="4294967295"/>
          </p:nvPr>
        </p:nvSpPr>
        <p:spPr/>
        <p:txBody>
          <a:bodyPr/>
          <a:lstStyle/>
          <a:p>
            <a:r>
              <a:rPr lang="en-US"/>
              <a:t>Phần cứng căn bản</a:t>
            </a:r>
          </a:p>
        </p:txBody>
      </p:sp>
      <p:sp>
        <p:nvSpPr>
          <p:cNvPr id="410627" name="Content Placeholder 2"/>
          <p:cNvSpPr>
            <a:spLocks noGrp="1"/>
          </p:cNvSpPr>
          <p:nvPr>
            <p:ph idx="4294967295"/>
          </p:nvPr>
        </p:nvSpPr>
        <p:spPr>
          <a:xfrm>
            <a:off x="611560" y="1916832"/>
            <a:ext cx="7992888" cy="4464495"/>
          </a:xfrm>
        </p:spPr>
        <p:txBody>
          <a:bodyPr/>
          <a:lstStyle/>
          <a:p>
            <a:pPr algn="just"/>
            <a:r>
              <a:rPr lang="vi-VN" dirty="0" smtClean="0"/>
              <a:t>Tốc độ trao đổi dữ liệu (đọc/ghi) trong bộ nhớ RAM nhanh hơn nhiều so với trên ổ đĩa;</a:t>
            </a:r>
          </a:p>
          <a:p>
            <a:pPr algn="just"/>
            <a:r>
              <a:rPr lang="vi-VN" dirty="0" smtClean="0"/>
              <a:t>Không thể trao đổi dữ liệu với ổ đĩa khi đang định vị đầu đọc;</a:t>
            </a:r>
          </a:p>
          <a:p>
            <a:pPr algn="just"/>
            <a:r>
              <a:rPr lang="vi-VN" dirty="0" smtClean="0"/>
              <a:t>Thời gian đọc/ghi nguyên một khối dữ liệu (block) hoặc một lượng nhỏ hơn là như nhau;</a:t>
            </a:r>
          </a:p>
          <a:p>
            <a:pPr lvl="1" algn="just"/>
            <a:r>
              <a:rPr lang="vi-VN" dirty="0" smtClean="0"/>
              <a:t>Kích thước khối được xác định trong quá trình định dạng ổ đĩa, phổ biến là 8, 16, 32, 64 Kb.</a:t>
            </a:r>
          </a:p>
          <a:p>
            <a:pPr algn="just"/>
            <a:r>
              <a:rPr lang="vi-VN" dirty="0"/>
              <a:t>BUS hệ thống </a:t>
            </a:r>
            <a:r>
              <a:rPr lang="vi-VN" dirty="0" smtClean="0"/>
              <a:t>điều khiển trao đổi dữ liệu giữa ổ đĩa và bộ nhớ RAM. Không sử dụng CPU.</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09FCE1E-61F3-4ECB-9018-211D5A752018}" type="slidenum">
              <a:rPr lang="vi-VN"/>
              <a:pPr/>
              <a:t>30</a:t>
            </a:fld>
            <a:endParaRPr lang="vi-VN"/>
          </a:p>
        </p:txBody>
      </p:sp>
      <p:sp>
        <p:nvSpPr>
          <p:cNvPr id="450562" name="Title 1"/>
          <p:cNvSpPr>
            <a:spLocks noGrp="1"/>
          </p:cNvSpPr>
          <p:nvPr>
            <p:ph type="title" idx="4294967295"/>
          </p:nvPr>
        </p:nvSpPr>
        <p:spPr/>
        <p:txBody>
          <a:bodyPr/>
          <a:lstStyle/>
          <a:p>
            <a:r>
              <a:rPr lang="vi-VN" dirty="0" smtClean="0"/>
              <a:t>Hợp nhất chỉ mục với độ phức tạp Logarithm</a:t>
            </a:r>
            <a:endParaRPr lang="vi-VN" dirty="0"/>
          </a:p>
        </p:txBody>
      </p:sp>
      <p:sp>
        <p:nvSpPr>
          <p:cNvPr id="450563" name="Content Placeholder 2"/>
          <p:cNvSpPr>
            <a:spLocks noGrp="1"/>
          </p:cNvSpPr>
          <p:nvPr>
            <p:ph idx="4294967295"/>
          </p:nvPr>
        </p:nvSpPr>
        <p:spPr>
          <a:xfrm>
            <a:off x="611560" y="2060848"/>
            <a:ext cx="8208590" cy="4563790"/>
          </a:xfrm>
        </p:spPr>
        <p:txBody>
          <a:bodyPr/>
          <a:lstStyle/>
          <a:p>
            <a:r>
              <a:rPr lang="vi-VN" dirty="0" smtClean="0"/>
              <a:t>Sử dụng nhiều cấp chỉ mục:</a:t>
            </a:r>
          </a:p>
          <a:p>
            <a:pPr lvl="1"/>
            <a:r>
              <a:rPr lang="vi-VN" dirty="0" smtClean="0"/>
              <a:t>Lưu chỉ mục nhỏ nhất (Z</a:t>
            </a:r>
            <a:r>
              <a:rPr lang="vi-VN" baseline="-25000" dirty="0" smtClean="0"/>
              <a:t>0</a:t>
            </a:r>
            <a:r>
              <a:rPr lang="vi-VN" dirty="0" smtClean="0"/>
              <a:t>) trong bộ nhớ;</a:t>
            </a:r>
          </a:p>
          <a:p>
            <a:pPr lvl="1"/>
            <a:r>
              <a:rPr lang="vi-VN" dirty="0" smtClean="0"/>
              <a:t>Khi Z</a:t>
            </a:r>
            <a:r>
              <a:rPr lang="vi-VN" baseline="-25000" dirty="0" smtClean="0"/>
              <a:t>0</a:t>
            </a:r>
            <a:r>
              <a:rPr lang="vi-VN" dirty="0" smtClean="0"/>
              <a:t> trở nên quá lớn, sẽ ghi Z</a:t>
            </a:r>
            <a:r>
              <a:rPr lang="vi-VN" baseline="-25000" dirty="0" smtClean="0"/>
              <a:t>0</a:t>
            </a:r>
            <a:r>
              <a:rPr lang="vi-VN" dirty="0" smtClean="0"/>
              <a:t> lên đĩa và thực hiện hợp nhất với những chỉ mục đã tồn tại.</a:t>
            </a:r>
          </a:p>
          <a:p>
            <a:pPr lvl="2"/>
            <a:r>
              <a:rPr lang="vi-VN" dirty="0" smtClean="0"/>
              <a:t>Các chỉ mục trên đĩa ký hiệu là I</a:t>
            </a:r>
            <a:r>
              <a:rPr lang="vi-VN" baseline="-25000" dirty="0" smtClean="0"/>
              <a:t>0</a:t>
            </a:r>
            <a:r>
              <a:rPr lang="vi-VN" dirty="0" smtClean="0"/>
              <a:t>, I</a:t>
            </a:r>
            <a:r>
              <a:rPr lang="vi-VN" baseline="-25000" dirty="0" smtClean="0"/>
              <a:t>1</a:t>
            </a:r>
            <a:r>
              <a:rPr lang="vi-VN" dirty="0" smtClean="0"/>
              <a:t>, ..., I</a:t>
            </a:r>
            <a:r>
              <a:rPr lang="vi-VN" baseline="-25000" dirty="0" smtClean="0"/>
              <a:t>n</a:t>
            </a:r>
          </a:p>
          <a:p>
            <a:pPr lvl="2"/>
            <a:r>
              <a:rPr lang="vi-VN" dirty="0" smtClean="0"/>
              <a:t>Các chỉ mục tạm trên đĩa ký hiệu là Z</a:t>
            </a:r>
            <a:r>
              <a:rPr lang="vi-VN" baseline="-25000" dirty="0" smtClean="0"/>
              <a:t>1</a:t>
            </a:r>
            <a:r>
              <a:rPr lang="vi-VN" dirty="0" smtClean="0"/>
              <a:t>, Z</a:t>
            </a:r>
            <a:r>
              <a:rPr lang="vi-VN" baseline="-25000" dirty="0" smtClean="0"/>
              <a:t>2</a:t>
            </a:r>
            <a:r>
              <a:rPr lang="vi-VN" dirty="0" smtClean="0"/>
              <a:t>, ..., Z</a:t>
            </a:r>
            <a:r>
              <a:rPr lang="vi-VN" baseline="-25000" dirty="0" smtClean="0"/>
              <a:t>n</a:t>
            </a:r>
            <a:endParaRPr lang="vi-VN" dirty="0"/>
          </a:p>
        </p:txBody>
      </p:sp>
      <p:sp>
        <p:nvSpPr>
          <p:cNvPr id="45056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909FCE1E-61F3-4ECB-9018-211D5A752018}" type="slidenum">
              <a:rPr lang="vi-VN"/>
              <a:pPr/>
              <a:t>31</a:t>
            </a:fld>
            <a:endParaRPr lang="vi-VN"/>
          </a:p>
        </p:txBody>
      </p:sp>
      <p:sp>
        <p:nvSpPr>
          <p:cNvPr id="450562" name="Title 1"/>
          <p:cNvSpPr>
            <a:spLocks noGrp="1"/>
          </p:cNvSpPr>
          <p:nvPr>
            <p:ph type="title" idx="4294967295"/>
          </p:nvPr>
        </p:nvSpPr>
        <p:spPr/>
        <p:txBody>
          <a:bodyPr/>
          <a:lstStyle/>
          <a:p>
            <a:r>
              <a:rPr lang="vi-VN" dirty="0" smtClean="0"/>
              <a:t>Bài tập 1</a:t>
            </a:r>
            <a:endParaRPr lang="vi-VN" dirty="0"/>
          </a:p>
        </p:txBody>
      </p:sp>
      <p:sp>
        <p:nvSpPr>
          <p:cNvPr id="450563" name="Content Placeholder 2"/>
          <p:cNvSpPr>
            <a:spLocks noGrp="1"/>
          </p:cNvSpPr>
          <p:nvPr>
            <p:ph idx="4294967295"/>
          </p:nvPr>
        </p:nvSpPr>
        <p:spPr>
          <a:xfrm>
            <a:off x="611560" y="2060848"/>
            <a:ext cx="8208590" cy="2808312"/>
          </a:xfrm>
        </p:spPr>
        <p:txBody>
          <a:bodyPr/>
          <a:lstStyle/>
          <a:p>
            <a:r>
              <a:rPr lang="vi-VN" dirty="0" smtClean="0"/>
              <a:t>Cho n = 2, và 1 &lt;= T &lt;= 30, hãy thực hiện giải </a:t>
            </a:r>
            <a:r>
              <a:rPr lang="vi-VN" smtClean="0"/>
              <a:t>thuật LogarithMerge</a:t>
            </a:r>
            <a:r>
              <a:rPr lang="vi-VN"/>
              <a:t> </a:t>
            </a:r>
            <a:r>
              <a:rPr lang="vi-VN" smtClean="0"/>
              <a:t>và </a:t>
            </a:r>
            <a:r>
              <a:rPr lang="vi-VN" dirty="0" smtClean="0"/>
              <a:t>vẽ bảng </a:t>
            </a:r>
            <a:r>
              <a:rPr lang="vi-VN" smtClean="0"/>
              <a:t>thể hiện </a:t>
            </a:r>
            <a:r>
              <a:rPr lang="vi-VN" dirty="0" smtClean="0"/>
              <a:t>ở mỗi thời điểm khi T = 2 * k từ đã được xử lý (1 &lt;= k &lt;= 15), các chỉ mục nào trong số bốn chỉ mục I</a:t>
            </a:r>
            <a:r>
              <a:rPr lang="vi-VN" baseline="-25000" dirty="0" smtClean="0"/>
              <a:t>0</a:t>
            </a:r>
            <a:r>
              <a:rPr lang="vi-VN" dirty="0" smtClean="0"/>
              <a:t>...I</a:t>
            </a:r>
            <a:r>
              <a:rPr lang="vi-VN" baseline="-25000" dirty="0" smtClean="0"/>
              <a:t>4</a:t>
            </a:r>
            <a:r>
              <a:rPr lang="vi-VN" dirty="0" smtClean="0"/>
              <a:t> được sử dụng. Phần đầu của bảng như sau:</a:t>
            </a:r>
            <a:endParaRPr lang="vi-VN" dirty="0"/>
          </a:p>
        </p:txBody>
      </p:sp>
      <p:sp>
        <p:nvSpPr>
          <p:cNvPr id="450564"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4.5</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365104"/>
            <a:ext cx="3528392" cy="1889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03725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2275E6C-F7D3-44BD-9F93-EAD73DC7EBB7}" type="slidenum">
              <a:rPr lang="vi-VN"/>
              <a:pPr/>
              <a:t>32</a:t>
            </a:fld>
            <a:endParaRPr lang="vi-VN"/>
          </a:p>
        </p:txBody>
      </p:sp>
      <p:sp>
        <p:nvSpPr>
          <p:cNvPr id="530434" name="Rectangle 2"/>
          <p:cNvSpPr>
            <a:spLocks noGrp="1" noChangeArrowheads="1"/>
          </p:cNvSpPr>
          <p:nvPr>
            <p:ph type="title"/>
          </p:nvPr>
        </p:nvSpPr>
        <p:spPr/>
        <p:txBody>
          <a:bodyPr/>
          <a:lstStyle/>
          <a:p>
            <a:endParaRPr lang="ru-RU"/>
          </a:p>
        </p:txBody>
      </p:sp>
      <p:pic>
        <p:nvPicPr>
          <p:cNvPr id="53043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30435"/>
                                        </p:tgtEl>
                                        <p:attrNameLst>
                                          <p:attrName>style.visibility</p:attrName>
                                        </p:attrNameLst>
                                      </p:cBhvr>
                                      <p:to>
                                        <p:strVal val="visible"/>
                                      </p:to>
                                    </p:set>
                                    <p:anim calcmode="lin" valueType="num">
                                      <p:cBhvr additive="base">
                                        <p:cTn id="7" dur="500" fill="hold"/>
                                        <p:tgtEl>
                                          <p:spTgt spid="530435"/>
                                        </p:tgtEl>
                                        <p:attrNameLst>
                                          <p:attrName>ppt_x</p:attrName>
                                        </p:attrNameLst>
                                      </p:cBhvr>
                                      <p:tavLst>
                                        <p:tav tm="0">
                                          <p:val>
                                            <p:strVal val="#ppt_x"/>
                                          </p:val>
                                        </p:tav>
                                        <p:tav tm="100000">
                                          <p:val>
                                            <p:strVal val="#ppt_x"/>
                                          </p:val>
                                        </p:tav>
                                      </p:tavLst>
                                    </p:anim>
                                    <p:anim calcmode="lin" valueType="num">
                                      <p:cBhvr additive="base">
                                        <p:cTn id="8" dur="500" fill="hold"/>
                                        <p:tgtEl>
                                          <p:spTgt spid="530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01B5243C-F186-462E-96F3-E9A140EF0EB1}" type="slidenum">
              <a:rPr lang="vi-VN"/>
              <a:pPr/>
              <a:t>4</a:t>
            </a:fld>
            <a:endParaRPr lang="vi-VN"/>
          </a:p>
        </p:txBody>
      </p:sp>
      <p:sp>
        <p:nvSpPr>
          <p:cNvPr id="412674" name="Title 1"/>
          <p:cNvSpPr>
            <a:spLocks noGrp="1"/>
          </p:cNvSpPr>
          <p:nvPr>
            <p:ph type="title" idx="4294967295"/>
          </p:nvPr>
        </p:nvSpPr>
        <p:spPr/>
        <p:txBody>
          <a:bodyPr/>
          <a:lstStyle/>
          <a:p>
            <a:r>
              <a:rPr lang="vi-VN" dirty="0" smtClean="0"/>
              <a:t>Các đặc trưng phần cứng cơ bản</a:t>
            </a:r>
            <a:endParaRPr lang="vi-VN" dirty="0"/>
          </a:p>
        </p:txBody>
      </p:sp>
      <p:graphicFrame>
        <p:nvGraphicFramePr>
          <p:cNvPr id="2" name="Table 1"/>
          <p:cNvGraphicFramePr>
            <a:graphicFrameLocks noGrp="1"/>
          </p:cNvGraphicFramePr>
          <p:nvPr>
            <p:extLst>
              <p:ext uri="{D42A27DB-BD31-4B8C-83A1-F6EECF244321}">
                <p14:modId xmlns:p14="http://schemas.microsoft.com/office/powerpoint/2010/main" val="4009102144"/>
              </p:ext>
            </p:extLst>
          </p:nvPr>
        </p:nvGraphicFramePr>
        <p:xfrm>
          <a:off x="611560" y="2276872"/>
          <a:ext cx="8136903" cy="2382375"/>
        </p:xfrm>
        <a:graphic>
          <a:graphicData uri="http://schemas.openxmlformats.org/drawingml/2006/table">
            <a:tbl>
              <a:tblPr firstRow="1" bandRow="1">
                <a:tableStyleId>{5C22544A-7EE6-4342-B048-85BDC9FD1C3A}</a:tableStyleId>
              </a:tblPr>
              <a:tblGrid>
                <a:gridCol w="1296144"/>
                <a:gridCol w="4248472"/>
                <a:gridCol w="2592287"/>
              </a:tblGrid>
              <a:tr h="300376">
                <a:tc>
                  <a:txBody>
                    <a:bodyPr/>
                    <a:lstStyle/>
                    <a:p>
                      <a:r>
                        <a:rPr lang="vi-VN" sz="2000" noProof="0" dirty="0" smtClean="0"/>
                        <a:t>Ký</a:t>
                      </a:r>
                      <a:r>
                        <a:rPr lang="vi-VN" sz="2000" baseline="0" noProof="0" dirty="0" smtClean="0"/>
                        <a:t> hiệu</a:t>
                      </a:r>
                      <a:endParaRPr lang="vi-VN" sz="2000" noProof="0" dirty="0"/>
                    </a:p>
                  </a:txBody>
                  <a:tcPr/>
                </a:tc>
                <a:tc>
                  <a:txBody>
                    <a:bodyPr/>
                    <a:lstStyle/>
                    <a:p>
                      <a:r>
                        <a:rPr lang="vi-VN" sz="2000" noProof="0" dirty="0" smtClean="0"/>
                        <a:t>Đặc</a:t>
                      </a:r>
                      <a:r>
                        <a:rPr lang="vi-VN" sz="2000" baseline="0" noProof="0" dirty="0" smtClean="0"/>
                        <a:t> trưng</a:t>
                      </a:r>
                      <a:endParaRPr lang="vi-VN" sz="2000" noProof="0" dirty="0"/>
                    </a:p>
                  </a:txBody>
                  <a:tcPr/>
                </a:tc>
                <a:tc>
                  <a:txBody>
                    <a:bodyPr/>
                    <a:lstStyle/>
                    <a:p>
                      <a:r>
                        <a:rPr lang="vi-VN" sz="2000" noProof="0" dirty="0" smtClean="0"/>
                        <a:t>Giá</a:t>
                      </a:r>
                      <a:r>
                        <a:rPr lang="vi-VN" sz="2000" baseline="0" noProof="0" dirty="0" smtClean="0"/>
                        <a:t> trị</a:t>
                      </a:r>
                      <a:endParaRPr lang="vi-VN" sz="2000" noProof="0" dirty="0"/>
                    </a:p>
                  </a:txBody>
                  <a:tcPr/>
                </a:tc>
              </a:tr>
              <a:tr h="300376">
                <a:tc>
                  <a:txBody>
                    <a:bodyPr/>
                    <a:lstStyle/>
                    <a:p>
                      <a:r>
                        <a:rPr lang="en-US" sz="2000" dirty="0" smtClean="0"/>
                        <a:t>s</a:t>
                      </a:r>
                      <a:endParaRPr lang="vi-VN" sz="2000" dirty="0"/>
                    </a:p>
                  </a:txBody>
                  <a:tcPr/>
                </a:tc>
                <a:tc>
                  <a:txBody>
                    <a:bodyPr/>
                    <a:lstStyle/>
                    <a:p>
                      <a:r>
                        <a:rPr lang="vi-VN" sz="2000" noProof="0" dirty="0" smtClean="0"/>
                        <a:t>Thời</a:t>
                      </a:r>
                      <a:r>
                        <a:rPr lang="vi-VN" sz="2000" baseline="0" noProof="0" dirty="0" smtClean="0"/>
                        <a:t> gian định vị đầu đọc</a:t>
                      </a:r>
                      <a:endParaRPr lang="vi-VN" sz="2000" noProof="0" dirty="0"/>
                    </a:p>
                  </a:txBody>
                  <a:tcPr/>
                </a:tc>
                <a:tc>
                  <a:txBody>
                    <a:bodyPr/>
                    <a:lstStyle/>
                    <a:p>
                      <a:r>
                        <a:rPr lang="vi-VN" sz="2000" noProof="0" dirty="0" smtClean="0"/>
                        <a:t>5 ms = 5 x 10</a:t>
                      </a:r>
                      <a:r>
                        <a:rPr lang="vi-VN" sz="2000" baseline="30000" noProof="0" dirty="0" smtClean="0"/>
                        <a:t>−3</a:t>
                      </a:r>
                      <a:r>
                        <a:rPr lang="vi-VN" sz="2000" noProof="0" dirty="0" smtClean="0"/>
                        <a:t> s</a:t>
                      </a:r>
                      <a:endParaRPr lang="vi-VN" sz="2000" noProof="0" dirty="0"/>
                    </a:p>
                  </a:txBody>
                  <a:tcPr/>
                </a:tc>
              </a:tr>
              <a:tr h="492615">
                <a:tc>
                  <a:txBody>
                    <a:bodyPr/>
                    <a:lstStyle/>
                    <a:p>
                      <a:r>
                        <a:rPr lang="en-US" sz="2000" dirty="0" smtClean="0"/>
                        <a:t>b</a:t>
                      </a:r>
                      <a:endParaRPr lang="vi-VN" sz="2000" dirty="0"/>
                    </a:p>
                  </a:txBody>
                  <a:tcPr/>
                </a:tc>
                <a:tc>
                  <a:txBody>
                    <a:bodyPr/>
                    <a:lstStyle/>
                    <a:p>
                      <a:r>
                        <a:rPr lang="vi-VN" sz="2000" noProof="0" dirty="0" smtClean="0"/>
                        <a:t>Thời</a:t>
                      </a:r>
                      <a:r>
                        <a:rPr lang="vi-VN" sz="2000" baseline="0" noProof="0" dirty="0" smtClean="0"/>
                        <a:t> gian trung bình đọc/ghi 1 byte</a:t>
                      </a:r>
                      <a:endParaRPr lang="vi-VN" sz="20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000" noProof="0" dirty="0" smtClean="0"/>
                        <a:t>0.02 μs = 2 x 10</a:t>
                      </a:r>
                      <a:r>
                        <a:rPr lang="vi-VN" sz="2000" baseline="30000" noProof="0" dirty="0" smtClean="0"/>
                        <a:t>−8</a:t>
                      </a:r>
                      <a:r>
                        <a:rPr lang="vi-VN" sz="2000" noProof="0" dirty="0" smtClean="0"/>
                        <a:t> s</a:t>
                      </a:r>
                      <a:endParaRPr lang="vi-VN" sz="2000" noProof="0" dirty="0"/>
                    </a:p>
                  </a:txBody>
                  <a:tcPr/>
                </a:tc>
              </a:tr>
              <a:tr h="300376">
                <a:tc>
                  <a:txBody>
                    <a:bodyPr/>
                    <a:lstStyle/>
                    <a:p>
                      <a:endParaRPr lang="vi-VN" sz="2000"/>
                    </a:p>
                  </a:txBody>
                  <a:tcPr/>
                </a:tc>
                <a:tc>
                  <a:txBody>
                    <a:bodyPr/>
                    <a:lstStyle/>
                    <a:p>
                      <a:r>
                        <a:rPr lang="vi-VN" sz="2000" noProof="0" dirty="0" smtClean="0"/>
                        <a:t>Chu kỳ</a:t>
                      </a:r>
                      <a:r>
                        <a:rPr lang="vi-VN" sz="2000" baseline="0" noProof="0" dirty="0" smtClean="0"/>
                        <a:t> đồng hồ bộ vi xử lý</a:t>
                      </a:r>
                      <a:endParaRPr lang="vi-VN" sz="2000" noProof="0" dirty="0"/>
                    </a:p>
                  </a:txBody>
                  <a:tcPr/>
                </a:tc>
                <a:tc>
                  <a:txBody>
                    <a:bodyPr/>
                    <a:lstStyle/>
                    <a:p>
                      <a:r>
                        <a:rPr lang="vi-VN" sz="2000" noProof="0" dirty="0" smtClean="0"/>
                        <a:t>10</a:t>
                      </a:r>
                      <a:r>
                        <a:rPr lang="vi-VN" sz="2000" baseline="30000" noProof="0" dirty="0" smtClean="0"/>
                        <a:t>-9</a:t>
                      </a:r>
                      <a:r>
                        <a:rPr lang="vi-VN" sz="2000" noProof="0" dirty="0" smtClean="0"/>
                        <a:t> s</a:t>
                      </a:r>
                      <a:endParaRPr lang="vi-VN" sz="2000" noProof="0" dirty="0"/>
                    </a:p>
                  </a:txBody>
                  <a:tcPr/>
                </a:tc>
              </a:tr>
              <a:tr h="518457">
                <a:tc>
                  <a:txBody>
                    <a:bodyPr/>
                    <a:lstStyle/>
                    <a:p>
                      <a:r>
                        <a:rPr lang="en-US" sz="2000" dirty="0" smtClean="0"/>
                        <a:t>p</a:t>
                      </a:r>
                      <a:endParaRPr lang="vi-VN" sz="2000" dirty="0"/>
                    </a:p>
                  </a:txBody>
                  <a:tcPr/>
                </a:tc>
                <a:tc>
                  <a:txBody>
                    <a:bodyPr/>
                    <a:lstStyle/>
                    <a:p>
                      <a:r>
                        <a:rPr lang="vi-VN" sz="2000" noProof="0" dirty="0" smtClean="0"/>
                        <a:t>Thời</a:t>
                      </a:r>
                      <a:r>
                        <a:rPr lang="vi-VN" sz="2000" baseline="0" noProof="0" dirty="0" smtClean="0"/>
                        <a:t> gian thực hiện một lệnh cơ bản</a:t>
                      </a:r>
                      <a:endParaRPr lang="vi-VN" sz="2000" noProof="0" dirty="0"/>
                    </a:p>
                  </a:txBody>
                  <a:tcPr/>
                </a:tc>
                <a:tc>
                  <a:txBody>
                    <a:bodyPr/>
                    <a:lstStyle/>
                    <a:p>
                      <a:r>
                        <a:rPr lang="vi-VN" sz="2000" noProof="0" dirty="0" smtClean="0"/>
                        <a:t>0.01 μs = 10</a:t>
                      </a:r>
                      <a:r>
                        <a:rPr lang="vi-VN" sz="2000" baseline="30000" noProof="0" dirty="0" smtClean="0"/>
                        <a:t>−8</a:t>
                      </a:r>
                      <a:r>
                        <a:rPr lang="vi-VN" sz="2000" noProof="0" dirty="0" smtClean="0"/>
                        <a:t> s</a:t>
                      </a:r>
                      <a:endParaRPr lang="vi-VN" sz="2000" noProof="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4835A3F1-53E7-4603-A520-AFEBD6E35D12}" type="slidenum">
              <a:rPr lang="vi-VN"/>
              <a:pPr/>
              <a:t>5</a:t>
            </a:fld>
            <a:endParaRPr lang="vi-VN"/>
          </a:p>
        </p:txBody>
      </p:sp>
      <p:sp>
        <p:nvSpPr>
          <p:cNvPr id="419842" name="Title 1"/>
          <p:cNvSpPr>
            <a:spLocks noGrp="1"/>
          </p:cNvSpPr>
          <p:nvPr>
            <p:ph type="title" idx="4294967295"/>
          </p:nvPr>
        </p:nvSpPr>
        <p:spPr/>
        <p:txBody>
          <a:bodyPr/>
          <a:lstStyle/>
          <a:p>
            <a:r>
              <a:rPr lang="vi-VN" dirty="0" smtClean="0"/>
              <a:t>Kích thước chỉ mục</a:t>
            </a:r>
            <a:endParaRPr lang="vi-VN" dirty="0"/>
          </a:p>
        </p:txBody>
      </p:sp>
      <p:sp>
        <p:nvSpPr>
          <p:cNvPr id="419843" name="Content Placeholder 2"/>
          <p:cNvSpPr>
            <a:spLocks noGrp="1"/>
          </p:cNvSpPr>
          <p:nvPr>
            <p:ph idx="4294967295"/>
          </p:nvPr>
        </p:nvSpPr>
        <p:spPr>
          <a:xfrm>
            <a:off x="611560" y="1988840"/>
            <a:ext cx="8532440" cy="4564360"/>
          </a:xfrm>
        </p:spPr>
        <p:txBody>
          <a:bodyPr/>
          <a:lstStyle/>
          <a:p>
            <a:pPr algn="just"/>
            <a:r>
              <a:rPr lang="vi-VN" dirty="0" smtClean="0"/>
              <a:t>Giải thuật xây dựng chỉ mục trong bộ nhớ chính chỉ phù hợp với những bộ dữ liệu nhỏ.</a:t>
            </a:r>
          </a:p>
          <a:p>
            <a:r>
              <a:rPr lang="vi-VN" dirty="0" smtClean="0"/>
              <a:t>Đối với những bộ dữ liệu lớn, kích thước chỉ mục có thể vượt quá dung lượng của bộ nhớ chính:</a:t>
            </a:r>
          </a:p>
          <a:p>
            <a:pPr lvl="1"/>
            <a:r>
              <a:rPr lang="vi-VN" dirty="0" smtClean="0"/>
              <a:t>Cần sử dụng ổ đĩa cứng, hoặc hơn nữa là phân tán chỉ mục trên nhiều máy.</a:t>
            </a:r>
          </a:p>
          <a:p>
            <a:endParaRPr lang="vi-V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AFCDF1-D1B0-4542-8D41-7BC6FA7A96C1}" type="slidenum">
              <a:rPr lang="vi-VN"/>
              <a:pPr/>
              <a:t>6</a:t>
            </a:fld>
            <a:endParaRPr lang="vi-VN"/>
          </a:p>
        </p:txBody>
      </p:sp>
      <p:sp>
        <p:nvSpPr>
          <p:cNvPr id="503810" name="Rectangle 2"/>
          <p:cNvSpPr>
            <a:spLocks noGrp="1" noChangeArrowheads="1"/>
          </p:cNvSpPr>
          <p:nvPr>
            <p:ph type="title"/>
          </p:nvPr>
        </p:nvSpPr>
        <p:spPr/>
        <p:txBody>
          <a:bodyPr/>
          <a:lstStyle/>
          <a:p>
            <a:r>
              <a:rPr lang="vi-VN" dirty="0" smtClean="0"/>
              <a:t>Nội dung chính</a:t>
            </a:r>
            <a:endParaRPr lang="vi-VN" dirty="0"/>
          </a:p>
        </p:txBody>
      </p:sp>
      <p:sp>
        <p:nvSpPr>
          <p:cNvPr id="503811" name="Rectangle 3"/>
          <p:cNvSpPr>
            <a:spLocks noGrp="1" noChangeArrowheads="1"/>
          </p:cNvSpPr>
          <p:nvPr>
            <p:ph type="body" idx="1"/>
          </p:nvPr>
        </p:nvSpPr>
        <p:spPr>
          <a:xfrm>
            <a:off x="611188" y="2017713"/>
            <a:ext cx="8343900" cy="4114800"/>
          </a:xfrm>
        </p:spPr>
        <p:txBody>
          <a:bodyPr/>
          <a:lstStyle/>
          <a:p>
            <a:r>
              <a:rPr lang="vi-VN" dirty="0" smtClean="0">
                <a:solidFill>
                  <a:schemeClr val="bg1">
                    <a:lumMod val="65000"/>
                  </a:schemeClr>
                </a:solidFill>
              </a:rPr>
              <a:t>Phần cứng căn bản</a:t>
            </a:r>
          </a:p>
          <a:p>
            <a:r>
              <a:rPr lang="vi-VN" dirty="0" smtClean="0"/>
              <a:t>Các giải thuật xây dựng chỉ mục ngược</a:t>
            </a:r>
          </a:p>
          <a:p>
            <a:pPr lvl="1"/>
            <a:r>
              <a:rPr lang="vi-VN" dirty="0" smtClean="0"/>
              <a:t>BSBI</a:t>
            </a:r>
          </a:p>
          <a:p>
            <a:pPr lvl="1"/>
            <a:r>
              <a:rPr lang="vi-VN" dirty="0" smtClean="0">
                <a:solidFill>
                  <a:srgbClr val="B2B2B2"/>
                </a:solidFill>
              </a:rPr>
              <a:t>SPIMI</a:t>
            </a:r>
          </a:p>
          <a:p>
            <a:pPr lvl="1"/>
            <a:r>
              <a:rPr lang="vi-VN" dirty="0" smtClean="0">
                <a:solidFill>
                  <a:srgbClr val="B2B2B2"/>
                </a:solidFill>
              </a:rPr>
              <a:t>MapReduce </a:t>
            </a:r>
          </a:p>
          <a:p>
            <a:r>
              <a:rPr lang="vi-VN" dirty="0" smtClean="0">
                <a:solidFill>
                  <a:srgbClr val="B2B2B2"/>
                </a:solidFill>
              </a:rPr>
              <a:t>Quản lý bộ dữ liệu động</a:t>
            </a:r>
            <a:endParaRPr lang="vi-VN" dirty="0">
              <a:solidFill>
                <a:srgbClr val="B2B2B2"/>
              </a:solidFill>
            </a:endParaRPr>
          </a:p>
        </p:txBody>
      </p:sp>
    </p:spTree>
    <p:extLst>
      <p:ext uri="{BB962C8B-B14F-4D97-AF65-F5344CB8AC3E}">
        <p14:creationId xmlns:p14="http://schemas.microsoft.com/office/powerpoint/2010/main" val="2063222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FE40F2F5-6EFB-4737-8D70-313FDF6F7E6A}" type="slidenum">
              <a:rPr lang="vi-VN"/>
              <a:pPr/>
              <a:t>7</a:t>
            </a:fld>
            <a:endParaRPr lang="vi-VN"/>
          </a:p>
        </p:txBody>
      </p:sp>
      <p:sp>
        <p:nvSpPr>
          <p:cNvPr id="423938" name="Rectangle 1026"/>
          <p:cNvSpPr>
            <a:spLocks noGrp="1" noChangeArrowheads="1"/>
          </p:cNvSpPr>
          <p:nvPr>
            <p:ph type="title" idx="4294967295"/>
          </p:nvPr>
        </p:nvSpPr>
        <p:spPr/>
        <p:txBody>
          <a:bodyPr/>
          <a:lstStyle/>
          <a:p>
            <a:r>
              <a:rPr lang="vi-VN" dirty="0" smtClean="0"/>
              <a:t>Giải thuật BSBI</a:t>
            </a:r>
            <a:endParaRPr lang="vi-VN" dirty="0"/>
          </a:p>
        </p:txBody>
      </p:sp>
      <p:sp>
        <p:nvSpPr>
          <p:cNvPr id="423939" name="Rectangle 1027"/>
          <p:cNvSpPr>
            <a:spLocks noGrp="1" noChangeArrowheads="1"/>
          </p:cNvSpPr>
          <p:nvPr>
            <p:ph type="body" idx="4294967295"/>
          </p:nvPr>
        </p:nvSpPr>
        <p:spPr>
          <a:xfrm>
            <a:off x="611561" y="1989138"/>
            <a:ext cx="8281614" cy="2447974"/>
          </a:xfrm>
        </p:spPr>
        <p:txBody>
          <a:bodyPr/>
          <a:lstStyle/>
          <a:p>
            <a:r>
              <a:rPr lang="vi-VN" dirty="0" smtClean="0"/>
              <a:t>Các thao tác cơ bản:</a:t>
            </a:r>
          </a:p>
          <a:p>
            <a:pPr lvl="1"/>
            <a:r>
              <a:rPr lang="vi-VN" dirty="0" smtClean="0"/>
              <a:t>Đọc dữ liệu, tách từ và sinh thẻ định vị;</a:t>
            </a:r>
          </a:p>
          <a:p>
            <a:pPr lvl="1" algn="just"/>
            <a:r>
              <a:rPr lang="vi-VN" dirty="0" smtClean="0"/>
              <a:t>Tích lũy thẻ định vị thành khối kích thước xác định; </a:t>
            </a:r>
          </a:p>
          <a:p>
            <a:pPr lvl="1" algn="just"/>
            <a:r>
              <a:rPr lang="vi-VN" dirty="0" smtClean="0"/>
              <a:t>Sinh chỉ mục cho khối và lưu tạm thời trên ổ đĩa;</a:t>
            </a:r>
          </a:p>
          <a:p>
            <a:pPr lvl="1" algn="just"/>
            <a:r>
              <a:rPr lang="vi-VN" dirty="0" smtClean="0"/>
              <a:t>Hợp nhất các chỉ mục khối thành chỉ mục bộ dữ liệu.</a:t>
            </a:r>
            <a:endParaRPr lang="vi-VN" dirty="0"/>
          </a:p>
        </p:txBody>
      </p:sp>
      <p:sp>
        <p:nvSpPr>
          <p:cNvPr id="2" name="TextBox 1"/>
          <p:cNvSpPr txBox="1"/>
          <p:nvPr/>
        </p:nvSpPr>
        <p:spPr>
          <a:xfrm>
            <a:off x="467544" y="5085184"/>
            <a:ext cx="8496944" cy="830997"/>
          </a:xfrm>
          <a:prstGeom prst="rect">
            <a:avLst/>
          </a:prstGeom>
          <a:noFill/>
        </p:spPr>
        <p:txBody>
          <a:bodyPr wrap="square" rtlCol="0">
            <a:spAutoFit/>
          </a:bodyPr>
          <a:lstStyle/>
          <a:p>
            <a:r>
              <a:rPr lang="vi-VN" sz="2400" dirty="0" smtClean="0">
                <a:solidFill>
                  <a:schemeClr val="tx2"/>
                </a:solidFill>
              </a:rPr>
              <a:t>Xây dựng chỉ mục dựa trên sắp xếp theo khối: BSBI: Blocked Sort-Based Indexing</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03712F-0AAD-44DD-8B93-B1E741208763}" type="slidenum">
              <a:rPr lang="vi-VN"/>
              <a:pPr/>
              <a:t>8</a:t>
            </a:fld>
            <a:endParaRPr lang="vi-VN"/>
          </a:p>
        </p:txBody>
      </p:sp>
      <p:pic>
        <p:nvPicPr>
          <p:cNvPr id="42701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15480"/>
            <a:ext cx="816629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26"/>
          <p:cNvSpPr txBox="1">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vi-VN" dirty="0" smtClean="0"/>
              <a:t>Giải thuật BSBI (2)</a:t>
            </a:r>
            <a:endParaRPr lang="vi-V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194B592F-0B09-4E90-A5F9-F45E30289F3A}" type="slidenum">
              <a:rPr lang="vi-VN"/>
              <a:pPr/>
              <a:t>9</a:t>
            </a:fld>
            <a:endParaRPr lang="vi-VN"/>
          </a:p>
        </p:txBody>
      </p:sp>
      <p:sp>
        <p:nvSpPr>
          <p:cNvPr id="428034" name="Rectangle 1026"/>
          <p:cNvSpPr>
            <a:spLocks noGrp="1" noChangeArrowheads="1"/>
          </p:cNvSpPr>
          <p:nvPr>
            <p:ph type="title" idx="4294967295"/>
          </p:nvPr>
        </p:nvSpPr>
        <p:spPr/>
        <p:txBody>
          <a:bodyPr/>
          <a:lstStyle/>
          <a:p>
            <a:r>
              <a:rPr lang="vi-VN" dirty="0" smtClean="0"/>
              <a:t>Hợp nhất chỉ mục</a:t>
            </a:r>
            <a:endParaRPr lang="vi-VN" dirty="0"/>
          </a:p>
        </p:txBody>
      </p:sp>
      <p:sp>
        <p:nvSpPr>
          <p:cNvPr id="428035" name="Rectangle 1027"/>
          <p:cNvSpPr>
            <a:spLocks noGrp="1" noChangeArrowheads="1"/>
          </p:cNvSpPr>
          <p:nvPr>
            <p:ph type="body" idx="4294967295"/>
          </p:nvPr>
        </p:nvSpPr>
        <p:spPr>
          <a:xfrm>
            <a:off x="611560" y="1947602"/>
            <a:ext cx="8082900" cy="648221"/>
          </a:xfrm>
        </p:spPr>
        <p:txBody>
          <a:bodyPr/>
          <a:lstStyle/>
          <a:p>
            <a:r>
              <a:rPr lang="vi-VN" dirty="0" smtClean="0"/>
              <a:t>Sơ đồ hợp nhất theo cặp:</a:t>
            </a:r>
            <a:endParaRPr lang="vi-VN" sz="3200" dirty="0"/>
          </a:p>
        </p:txBody>
      </p:sp>
      <p:sp>
        <p:nvSpPr>
          <p:cNvPr id="428065" name="TextBox 4"/>
          <p:cNvSpPr txBox="1">
            <a:spLocks noChangeArrowheads="1"/>
          </p:cNvSpPr>
          <p:nvPr/>
        </p:nvSpPr>
        <p:spPr bwMode="auto">
          <a:xfrm>
            <a:off x="7620000" y="-33338"/>
            <a:ext cx="963613"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Sec. 4.2</a:t>
            </a:r>
          </a:p>
        </p:txBody>
      </p:sp>
      <p:pic>
        <p:nvPicPr>
          <p:cNvPr id="428066"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926" y="2595823"/>
            <a:ext cx="74771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4997</TotalTime>
  <Words>1940</Words>
  <Application>Microsoft Office PowerPoint</Application>
  <PresentationFormat>On-screen Show (4:3)</PresentationFormat>
  <Paragraphs>271</Paragraphs>
  <Slides>32</Slides>
  <Notes>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Палитра</vt:lpstr>
      <vt:lpstr>IT4853 Tìm kiếm và trình diễn thông tin</vt:lpstr>
      <vt:lpstr>Nội dung chính</vt:lpstr>
      <vt:lpstr>Phần cứng căn bản</vt:lpstr>
      <vt:lpstr>Các đặc trưng phần cứng cơ bản</vt:lpstr>
      <vt:lpstr>Kích thước chỉ mục</vt:lpstr>
      <vt:lpstr>Nội dung chính</vt:lpstr>
      <vt:lpstr>Giải thuật BSBI</vt:lpstr>
      <vt:lpstr>PowerPoint Presentation</vt:lpstr>
      <vt:lpstr>Hợp nhất chỉ mục</vt:lpstr>
      <vt:lpstr>Hợp nhất chỉ mục (2)</vt:lpstr>
      <vt:lpstr>Hợp nhất danh sách thẻ định vị</vt:lpstr>
      <vt:lpstr>Ví dụ hợp nhất chỉ mục</vt:lpstr>
      <vt:lpstr>Các hạn chế của BSBI</vt:lpstr>
      <vt:lpstr>Nội dung chính</vt:lpstr>
      <vt:lpstr>Giải thuật SPIMI</vt:lpstr>
      <vt:lpstr>Giải thuật SPIMI (2)</vt:lpstr>
      <vt:lpstr>Nội dung chính</vt:lpstr>
      <vt:lpstr>MapReduce</vt:lpstr>
      <vt:lpstr>Pha Map: Đọc dữ liệu</vt:lpstr>
      <vt:lpstr>Pha Reduce: Nghịch đảo</vt:lpstr>
      <vt:lpstr>Sơ đồ luồng dữ liệu</vt:lpstr>
      <vt:lpstr>Các phương pháp phân tán chỉ mục</vt:lpstr>
      <vt:lpstr>Ví dụ xây dựng chỉ mục theo MapReduce</vt:lpstr>
      <vt:lpstr>Nội dung chính</vt:lpstr>
      <vt:lpstr>Bộ dữ liệu tĩnh</vt:lpstr>
      <vt:lpstr>Các thao tác quản lý chỉ mục động</vt:lpstr>
      <vt:lpstr>Chỉ mục chính phụ</vt:lpstr>
      <vt:lpstr>Nhược điểm của giải pháp chỉ mục chính phụ</vt:lpstr>
      <vt:lpstr>PowerPoint Presentation</vt:lpstr>
      <vt:lpstr>Hợp nhất chỉ mục với độ phức tạp Logarithm</vt:lpstr>
      <vt:lpstr>Bài tập 1</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1822</cp:revision>
  <dcterms:created xsi:type="dcterms:W3CDTF">2013-06-24T04:34:24Z</dcterms:created>
  <dcterms:modified xsi:type="dcterms:W3CDTF">2016-11-23T00:59:19Z</dcterms:modified>
</cp:coreProperties>
</file>