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sldIdLst>
    <p:sldId id="363" r:id="rId2"/>
    <p:sldId id="675" r:id="rId3"/>
    <p:sldId id="567" r:id="rId4"/>
    <p:sldId id="568" r:id="rId5"/>
    <p:sldId id="569" r:id="rId6"/>
    <p:sldId id="570" r:id="rId7"/>
    <p:sldId id="676" r:id="rId8"/>
    <p:sldId id="654" r:id="rId9"/>
    <p:sldId id="655" r:id="rId10"/>
    <p:sldId id="656" r:id="rId11"/>
    <p:sldId id="657" r:id="rId12"/>
    <p:sldId id="678" r:id="rId13"/>
    <p:sldId id="677" r:id="rId14"/>
    <p:sldId id="571" r:id="rId15"/>
    <p:sldId id="679" r:id="rId16"/>
    <p:sldId id="681" r:id="rId17"/>
    <p:sldId id="659" r:id="rId18"/>
    <p:sldId id="660" r:id="rId19"/>
    <p:sldId id="661" r:id="rId20"/>
    <p:sldId id="662" r:id="rId21"/>
    <p:sldId id="685" r:id="rId22"/>
    <p:sldId id="686" r:id="rId23"/>
    <p:sldId id="683" r:id="rId24"/>
    <p:sldId id="682" r:id="rId25"/>
    <p:sldId id="690" r:id="rId26"/>
    <p:sldId id="688" r:id="rId27"/>
    <p:sldId id="691" r:id="rId28"/>
    <p:sldId id="692" r:id="rId29"/>
    <p:sldId id="693" r:id="rId30"/>
    <p:sldId id="671" r:id="rId31"/>
    <p:sldId id="672" r:id="rId32"/>
    <p:sldId id="680" r:id="rId33"/>
    <p:sldId id="673"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3065" autoAdjust="0"/>
  </p:normalViewPr>
  <p:slideViewPr>
    <p:cSldViewPr>
      <p:cViewPr varScale="1">
        <p:scale>
          <a:sx n="60" d="100"/>
          <a:sy n="60" d="100"/>
        </p:scale>
        <p:origin x="-1422" y="-96"/>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7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04B95E1-28A0-44C7-9CBC-2C249B0EC0A3}" type="slidenum">
              <a:rPr lang="vi-VN"/>
              <a:pPr/>
              <a:t>‹#›</a:t>
            </a:fld>
            <a:endParaRPr lang="vi-VN"/>
          </a:p>
        </p:txBody>
      </p:sp>
    </p:spTree>
    <p:extLst>
      <p:ext uri="{BB962C8B-B14F-4D97-AF65-F5344CB8AC3E}">
        <p14:creationId xmlns:p14="http://schemas.microsoft.com/office/powerpoint/2010/main" val="18590447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10"/>
          <p:cNvSpPr>
            <a:spLocks noGrp="1" noChangeArrowheads="1"/>
          </p:cNvSpPr>
          <p:nvPr>
            <p:ph type="sldNum" sz="quarter"/>
          </p:nvPr>
        </p:nvSpPr>
        <p:spPr>
          <a:noFill/>
        </p:spPr>
        <p:txBody>
          <a:bodyPr/>
          <a:lstStyle/>
          <a:p>
            <a:fld id="{9FCA81AA-AA40-46D9-970F-B8CD018939F6}" type="slidenum">
              <a:rPr lang="en-US" smtClean="0">
                <a:ea typeface="ＭＳ Ｐゴシック" charset="-128"/>
              </a:rPr>
              <a:pPr/>
              <a:t>19</a:t>
            </a:fld>
            <a:endParaRPr lang="en-US" smtClean="0">
              <a:ea typeface="ＭＳ Ｐゴシック" charset="-128"/>
            </a:endParaRPr>
          </a:p>
        </p:txBody>
      </p:sp>
      <p:sp>
        <p:nvSpPr>
          <p:cNvPr id="37888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7888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271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20</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1666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21</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9825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904B95E1-28A0-44C7-9CBC-2C249B0EC0A3}" type="slidenum">
              <a:rPr lang="vi-VN" smtClean="0"/>
              <a:pPr/>
              <a:t>29</a:t>
            </a:fld>
            <a:endParaRPr lang="vi-VN"/>
          </a:p>
        </p:txBody>
      </p:sp>
    </p:spTree>
    <p:extLst>
      <p:ext uri="{BB962C8B-B14F-4D97-AF65-F5344CB8AC3E}">
        <p14:creationId xmlns:p14="http://schemas.microsoft.com/office/powerpoint/2010/main" val="5936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42FAD91-7D0B-49D9-B849-D8FEDE1EF1A3}"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A954C2D-C9AB-4B76-A3D5-1234A2EDF5FE}" type="slidenum">
              <a:rPr lang="vi-VN"/>
              <a:pPr/>
              <a:t>‹#›</a:t>
            </a:fld>
            <a:endParaRPr lang="vi-VN"/>
          </a:p>
        </p:txBody>
      </p:sp>
    </p:spTree>
    <p:extLst>
      <p:ext uri="{BB962C8B-B14F-4D97-AF65-F5344CB8AC3E}">
        <p14:creationId xmlns:p14="http://schemas.microsoft.com/office/powerpoint/2010/main" val="5621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214313"/>
            <a:ext cx="2193925"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79388" y="214313"/>
            <a:ext cx="64293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180718F1-FB1D-4338-B6C3-796BA3EA03E6}" type="slidenum">
              <a:rPr lang="vi-VN"/>
              <a:pPr/>
              <a:t>‹#›</a:t>
            </a:fld>
            <a:endParaRPr lang="vi-VN"/>
          </a:p>
        </p:txBody>
      </p:sp>
    </p:spTree>
    <p:extLst>
      <p:ext uri="{BB962C8B-B14F-4D97-AF65-F5344CB8AC3E}">
        <p14:creationId xmlns:p14="http://schemas.microsoft.com/office/powerpoint/2010/main" val="2530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D6068C68-03D6-411B-96BB-8ECF95BB1CE2}" type="slidenum">
              <a:rPr lang="vi-VN"/>
              <a:pPr/>
              <a:t>‹#›</a:t>
            </a:fld>
            <a:endParaRPr lang="vi-VN"/>
          </a:p>
        </p:txBody>
      </p:sp>
    </p:spTree>
    <p:extLst>
      <p:ext uri="{BB962C8B-B14F-4D97-AF65-F5344CB8AC3E}">
        <p14:creationId xmlns:p14="http://schemas.microsoft.com/office/powerpoint/2010/main" val="1069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B3B822E6-F7A4-4C80-A2F6-40B80B15E306}" type="slidenum">
              <a:rPr lang="vi-VN"/>
              <a:pPr/>
              <a:t>‹#›</a:t>
            </a:fld>
            <a:endParaRPr lang="vi-VN"/>
          </a:p>
        </p:txBody>
      </p:sp>
    </p:spTree>
    <p:extLst>
      <p:ext uri="{BB962C8B-B14F-4D97-AF65-F5344CB8AC3E}">
        <p14:creationId xmlns:p14="http://schemas.microsoft.com/office/powerpoint/2010/main" val="277641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7938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84478FF7-7FE6-4AB4-9FD3-4EB5F102244E}" type="slidenum">
              <a:rPr lang="vi-VN"/>
              <a:pPr/>
              <a:t>‹#›</a:t>
            </a:fld>
            <a:endParaRPr lang="vi-VN"/>
          </a:p>
        </p:txBody>
      </p:sp>
    </p:spTree>
    <p:extLst>
      <p:ext uri="{BB962C8B-B14F-4D97-AF65-F5344CB8AC3E}">
        <p14:creationId xmlns:p14="http://schemas.microsoft.com/office/powerpoint/2010/main" val="17323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612C87EA-D7A7-4388-BF80-B1F552791F10}" type="slidenum">
              <a:rPr lang="vi-VN"/>
              <a:pPr/>
              <a:t>‹#›</a:t>
            </a:fld>
            <a:endParaRPr lang="vi-VN"/>
          </a:p>
        </p:txBody>
      </p:sp>
    </p:spTree>
    <p:extLst>
      <p:ext uri="{BB962C8B-B14F-4D97-AF65-F5344CB8AC3E}">
        <p14:creationId xmlns:p14="http://schemas.microsoft.com/office/powerpoint/2010/main" val="55191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346D970-0F57-4AA3-82F1-1C3A79D506E3}" type="slidenum">
              <a:rPr lang="vi-VN"/>
              <a:pPr/>
              <a:t>‹#›</a:t>
            </a:fld>
            <a:endParaRPr lang="vi-VN"/>
          </a:p>
        </p:txBody>
      </p:sp>
    </p:spTree>
    <p:extLst>
      <p:ext uri="{BB962C8B-B14F-4D97-AF65-F5344CB8AC3E}">
        <p14:creationId xmlns:p14="http://schemas.microsoft.com/office/powerpoint/2010/main" val="8039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40332AF8-82C9-4407-8194-080623E93913}" type="slidenum">
              <a:rPr lang="vi-VN"/>
              <a:pPr/>
              <a:t>‹#›</a:t>
            </a:fld>
            <a:endParaRPr lang="vi-VN"/>
          </a:p>
        </p:txBody>
      </p:sp>
    </p:spTree>
    <p:extLst>
      <p:ext uri="{BB962C8B-B14F-4D97-AF65-F5344CB8AC3E}">
        <p14:creationId xmlns:p14="http://schemas.microsoft.com/office/powerpoint/2010/main" val="25003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96C51F1-57B6-43B4-9471-27A2209AA0DF}" type="slidenum">
              <a:rPr lang="vi-VN"/>
              <a:pPr/>
              <a:t>‹#›</a:t>
            </a:fld>
            <a:endParaRPr lang="vi-VN"/>
          </a:p>
        </p:txBody>
      </p:sp>
    </p:spTree>
    <p:extLst>
      <p:ext uri="{BB962C8B-B14F-4D97-AF65-F5344CB8AC3E}">
        <p14:creationId xmlns:p14="http://schemas.microsoft.com/office/powerpoint/2010/main" val="167183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975C1FC1-3913-4701-B191-FD92461176B0}" type="slidenum">
              <a:rPr lang="vi-VN"/>
              <a:pPr/>
              <a:t>‹#›</a:t>
            </a:fld>
            <a:endParaRPr lang="vi-VN"/>
          </a:p>
        </p:txBody>
      </p:sp>
    </p:spTree>
    <p:extLst>
      <p:ext uri="{BB962C8B-B14F-4D97-AF65-F5344CB8AC3E}">
        <p14:creationId xmlns:p14="http://schemas.microsoft.com/office/powerpoint/2010/main" val="13084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79388" y="2017713"/>
            <a:ext cx="8775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C1F5DB1-3FE9-416E-9E32-726DB67319A0}"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en-US" sz="3200" dirty="0" smtClean="0"/>
              <a:t>IT4853</a:t>
            </a:r>
            <a:br>
              <a:rPr lang="en-US" sz="3200" dirty="0" smtClean="0"/>
            </a:br>
            <a:r>
              <a:rPr lang="en-US" sz="3200" dirty="0" err="1" smtClean="0"/>
              <a:t>Tìm</a:t>
            </a:r>
            <a:r>
              <a:rPr lang="en-US" sz="3200" dirty="0" smtClean="0"/>
              <a:t> </a:t>
            </a:r>
            <a:r>
              <a:rPr lang="en-US" sz="3200" dirty="0" err="1"/>
              <a:t>kiếm</a:t>
            </a:r>
            <a:r>
              <a:rPr lang="en-US" sz="3200" dirty="0"/>
              <a:t> </a:t>
            </a:r>
            <a:r>
              <a:rPr lang="en-US" sz="3200" dirty="0" err="1"/>
              <a:t>và</a:t>
            </a:r>
            <a:r>
              <a:rPr lang="en-US" sz="3200" dirty="0"/>
              <a:t> </a:t>
            </a:r>
            <a:r>
              <a:rPr lang="en-US" sz="3200" dirty="0" err="1"/>
              <a:t>trình</a:t>
            </a:r>
            <a:r>
              <a:rPr lang="en-US" sz="3200" dirty="0"/>
              <a:t> </a:t>
            </a:r>
            <a:r>
              <a:rPr lang="en-US" sz="3200" dirty="0" err="1"/>
              <a:t>diễn</a:t>
            </a:r>
            <a:r>
              <a:rPr lang="en-US" sz="3200" dirty="0"/>
              <a:t> </a:t>
            </a:r>
            <a:r>
              <a:rPr lang="en-US" sz="3200" dirty="0" err="1"/>
              <a:t>thông</a:t>
            </a:r>
            <a:r>
              <a:rPr lang="en-US" sz="3200" dirty="0"/>
              <a:t> tin</a:t>
            </a:r>
            <a:endParaRPr lang="vi-VN" sz="3200" dirty="0"/>
          </a:p>
        </p:txBody>
      </p:sp>
      <p:sp>
        <p:nvSpPr>
          <p:cNvPr id="243715" name="Rectangle 3"/>
          <p:cNvSpPr>
            <a:spLocks noGrp="1" noChangeArrowheads="1"/>
          </p:cNvSpPr>
          <p:nvPr>
            <p:ph type="subTitle" idx="1"/>
          </p:nvPr>
        </p:nvSpPr>
        <p:spPr>
          <a:xfrm>
            <a:off x="611560" y="3429000"/>
            <a:ext cx="7704856" cy="2209800"/>
          </a:xfrm>
        </p:spPr>
        <p:txBody>
          <a:bodyPr/>
          <a:lstStyle/>
          <a:p>
            <a:pPr algn="just"/>
            <a:r>
              <a:rPr lang="en-US" sz="3200" smtClean="0"/>
              <a:t>Bài </a:t>
            </a:r>
            <a:r>
              <a:rPr lang="en-US" sz="3200" smtClean="0"/>
              <a:t>24. </a:t>
            </a:r>
            <a:r>
              <a:rPr lang="en-US" sz="3200" dirty="0" err="1" smtClean="0"/>
              <a:t>Phân</a:t>
            </a:r>
            <a:r>
              <a:rPr lang="en-US" sz="3200" dirty="0" smtClean="0"/>
              <a:t> </a:t>
            </a:r>
            <a:r>
              <a:rPr lang="en-US" sz="3200" dirty="0" err="1" smtClean="0"/>
              <a:t>tích</a:t>
            </a:r>
            <a:r>
              <a:rPr lang="en-US" sz="3200" dirty="0" smtClean="0"/>
              <a:t> </a:t>
            </a:r>
            <a:r>
              <a:rPr lang="en-US" sz="3200" dirty="0" err="1" smtClean="0"/>
              <a:t>liên</a:t>
            </a:r>
            <a:r>
              <a:rPr lang="en-US" sz="3200" dirty="0" smtClean="0"/>
              <a:t> </a:t>
            </a:r>
            <a:r>
              <a:rPr lang="en-US" sz="3200" dirty="0" err="1" smtClean="0"/>
              <a:t>kết</a:t>
            </a:r>
            <a:r>
              <a:rPr lang="en-US" sz="3200" smtClean="0"/>
              <a:t>, PageRank</a:t>
            </a:r>
          </a:p>
          <a:p>
            <a:pPr algn="just"/>
            <a:r>
              <a:rPr lang="en-US" sz="3200" smtClean="0"/>
              <a:t>IIR.C21. Link analysis</a:t>
            </a:r>
            <a:endParaRPr lang="vi-VN" sz="2400" dirty="0"/>
          </a:p>
        </p:txBody>
      </p:sp>
      <p:sp>
        <p:nvSpPr>
          <p:cNvPr id="4" name="TextBox 1"/>
          <p:cNvSpPr txBox="1">
            <a:spLocks noChangeArrowheads="1"/>
          </p:cNvSpPr>
          <p:nvPr/>
        </p:nvSpPr>
        <p:spPr bwMode="auto">
          <a:xfrm>
            <a:off x="2987824" y="6217344"/>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dirty="0">
                <a:cs typeface="Arial" panose="020B0604020202020204" pitchFamily="34" charset="0"/>
              </a:rPr>
              <a:t>, </a:t>
            </a:r>
            <a:r>
              <a:rPr lang="en-US" altLang="ru-RU" sz="1800" dirty="0" smtClean="0">
                <a:cs typeface="Arial" panose="020B0604020202020204" pitchFamily="34" charset="0"/>
              </a:rPr>
              <a:t>2016</a:t>
            </a:r>
            <a:endParaRPr lang="vi-VN" altLang="ru-RU" sz="1800" dirty="0">
              <a:cs typeface="Arial" panose="020B0604020202020204" pitchFamily="34" charset="0"/>
            </a:endParaRPr>
          </a:p>
        </p:txBody>
      </p:sp>
      <p:sp>
        <p:nvSpPr>
          <p:cNvPr id="5" name="TextBox 2"/>
          <p:cNvSpPr txBox="1">
            <a:spLocks noChangeArrowheads="1"/>
          </p:cNvSpPr>
          <p:nvPr/>
        </p:nvSpPr>
        <p:spPr bwMode="auto">
          <a:xfrm>
            <a:off x="4859487" y="4850507"/>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spcBef>
                <a:spcPct val="0"/>
              </a:spcBef>
              <a:buClrTx/>
              <a:buSzTx/>
              <a:buFontTx/>
              <a:buNone/>
            </a:pPr>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pPr>
              <a:spcBef>
                <a:spcPct val="0"/>
              </a:spcBef>
              <a:buClrTx/>
              <a:buSzTx/>
              <a:buFontTx/>
              <a:buNone/>
            </a:pPr>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730248BC-C047-4783-8BE7-8F99DA9D8875}" type="slidenum">
              <a:rPr lang="vi-VN"/>
              <a:pPr/>
              <a:t>10</a:t>
            </a:fld>
            <a:endParaRPr lang="vi-VN"/>
          </a:p>
        </p:txBody>
      </p:sp>
      <p:sp>
        <p:nvSpPr>
          <p:cNvPr id="833538" name="Rectangle 2"/>
          <p:cNvSpPr>
            <a:spLocks noGrp="1" noChangeArrowheads="1"/>
          </p:cNvSpPr>
          <p:nvPr>
            <p:ph type="title"/>
          </p:nvPr>
        </p:nvSpPr>
        <p:spPr>
          <a:xfrm>
            <a:off x="1187624" y="214313"/>
            <a:ext cx="7767464" cy="1462087"/>
          </a:xfrm>
        </p:spPr>
        <p:txBody>
          <a:bodyPr/>
          <a:lstStyle/>
          <a:p>
            <a:r>
              <a:rPr lang="en-US" dirty="0" smtClean="0"/>
              <a:t/>
            </a:r>
            <a:br>
              <a:rPr lang="en-US" dirty="0" smtClean="0"/>
            </a:br>
            <a:r>
              <a:rPr lang="vi-VN" dirty="0" smtClean="0"/>
              <a:t>Mức đồng tham chiếu</a:t>
            </a:r>
            <a:endParaRPr lang="vi-VN" dirty="0"/>
          </a:p>
        </p:txBody>
      </p:sp>
      <p:sp>
        <p:nvSpPr>
          <p:cNvPr id="833539" name="Rectangle 3"/>
          <p:cNvSpPr>
            <a:spLocks noGrp="1" noChangeArrowheads="1"/>
          </p:cNvSpPr>
          <p:nvPr>
            <p:ph type="body" idx="1"/>
          </p:nvPr>
        </p:nvSpPr>
        <p:spPr>
          <a:xfrm>
            <a:off x="683568" y="2017713"/>
            <a:ext cx="8271520" cy="1742603"/>
          </a:xfrm>
        </p:spPr>
        <p:txBody>
          <a:bodyPr/>
          <a:lstStyle/>
          <a:p>
            <a:r>
              <a:rPr lang="vi-VN" sz="2600" dirty="0" smtClean="0"/>
              <a:t>Mức đồng tham chiếu là số văn bản trích dẫn </a:t>
            </a:r>
            <a:r>
              <a:rPr lang="en-US" sz="2600" dirty="0" err="1" smtClean="0"/>
              <a:t>đồng</a:t>
            </a:r>
            <a:r>
              <a:rPr lang="en-US" sz="2600" dirty="0" smtClean="0"/>
              <a:t> </a:t>
            </a:r>
            <a:r>
              <a:rPr lang="en-US" sz="2600" dirty="0" err="1" smtClean="0"/>
              <a:t>thời</a:t>
            </a:r>
            <a:r>
              <a:rPr lang="en-US" sz="2600" dirty="0" smtClean="0"/>
              <a:t> </a:t>
            </a:r>
            <a:r>
              <a:rPr lang="vi-VN" sz="2600" dirty="0" smtClean="0"/>
              <a:t>cả </a:t>
            </a:r>
            <a:r>
              <a:rPr lang="vi-VN" sz="2600" i="1" dirty="0" smtClean="0"/>
              <a:t>A</a:t>
            </a:r>
            <a:r>
              <a:rPr lang="vi-VN" sz="2600" dirty="0" smtClean="0"/>
              <a:t> và </a:t>
            </a:r>
            <a:r>
              <a:rPr lang="vi-VN" sz="2600" i="1" dirty="0" smtClean="0"/>
              <a:t>B</a:t>
            </a:r>
            <a:r>
              <a:rPr lang="vi-VN" sz="2600" dirty="0" smtClean="0"/>
              <a:t>.</a:t>
            </a:r>
          </a:p>
          <a:p>
            <a:r>
              <a:rPr lang="vi-VN" sz="2600" dirty="0" smtClean="0"/>
              <a:t>Tương tự mức đồng tham khảo, </a:t>
            </a:r>
            <a:r>
              <a:rPr lang="en-US" sz="2600" dirty="0" err="1" smtClean="0"/>
              <a:t>được</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để</a:t>
            </a:r>
            <a:r>
              <a:rPr lang="en-US" sz="2600" dirty="0" smtClean="0"/>
              <a:t> </a:t>
            </a:r>
            <a:r>
              <a:rPr lang="en-US" sz="2600" dirty="0" err="1" smtClean="0"/>
              <a:t>đánh</a:t>
            </a:r>
            <a:r>
              <a:rPr lang="en-US" sz="2600" dirty="0" smtClean="0"/>
              <a:t> </a:t>
            </a:r>
            <a:r>
              <a:rPr lang="en-US" sz="2600" dirty="0" err="1" smtClean="0"/>
              <a:t>giá</a:t>
            </a:r>
            <a:r>
              <a:rPr lang="en-US" sz="2600" dirty="0" smtClean="0"/>
              <a:t> </a:t>
            </a:r>
            <a:r>
              <a:rPr lang="en-US" sz="2600" dirty="0" err="1" smtClean="0"/>
              <a:t>độ</a:t>
            </a:r>
            <a:r>
              <a:rPr lang="en-US" sz="2600" dirty="0" smtClean="0"/>
              <a:t> </a:t>
            </a:r>
            <a:r>
              <a:rPr lang="en-US" sz="2600" dirty="0" err="1" smtClean="0"/>
              <a:t>tương</a:t>
            </a:r>
            <a:r>
              <a:rPr lang="en-US" sz="2600" dirty="0" smtClean="0"/>
              <a:t> </a:t>
            </a:r>
            <a:r>
              <a:rPr lang="en-US" sz="2600" dirty="0" err="1" smtClean="0"/>
              <a:t>đồng</a:t>
            </a:r>
            <a:r>
              <a:rPr lang="en-US" sz="2600" dirty="0" smtClean="0"/>
              <a:t> </a:t>
            </a:r>
            <a:r>
              <a:rPr lang="en-US" sz="2600" dirty="0" err="1" smtClean="0"/>
              <a:t>giữa</a:t>
            </a:r>
            <a:r>
              <a:rPr lang="en-US" sz="2600" dirty="0" smtClean="0"/>
              <a:t> </a:t>
            </a:r>
            <a:r>
              <a:rPr lang="en-US" sz="2600" dirty="0" err="1" smtClean="0"/>
              <a:t>hai</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vi-VN" sz="2600" dirty="0" smtClean="0"/>
              <a:t>tác giả Small, công bố năm 1973.</a:t>
            </a:r>
          </a:p>
          <a:p>
            <a:pPr marL="0" indent="0">
              <a:buNone/>
            </a:pPr>
            <a:endParaRPr lang="vi-VN" sz="2600" dirty="0"/>
          </a:p>
        </p:txBody>
      </p:sp>
      <p:grpSp>
        <p:nvGrpSpPr>
          <p:cNvPr id="833540" name="Group 72"/>
          <p:cNvGrpSpPr>
            <a:grpSpLocks/>
          </p:cNvGrpSpPr>
          <p:nvPr/>
        </p:nvGrpSpPr>
        <p:grpSpPr bwMode="auto">
          <a:xfrm>
            <a:off x="5436096" y="3963312"/>
            <a:ext cx="2403475" cy="1468437"/>
            <a:chOff x="1835" y="2751"/>
            <a:chExt cx="1514" cy="925"/>
          </a:xfrm>
        </p:grpSpPr>
        <p:sp>
          <p:nvSpPr>
            <p:cNvPr id="833541" name="Oval 5"/>
            <p:cNvSpPr>
              <a:spLocks noChangeArrowheads="1"/>
            </p:cNvSpPr>
            <p:nvPr/>
          </p:nvSpPr>
          <p:spPr bwMode="auto">
            <a:xfrm>
              <a:off x="2190" y="3285"/>
              <a:ext cx="309"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3542" name="Oval 19"/>
            <p:cNvSpPr>
              <a:spLocks noChangeArrowheads="1"/>
            </p:cNvSpPr>
            <p:nvPr/>
          </p:nvSpPr>
          <p:spPr bwMode="auto">
            <a:xfrm>
              <a:off x="2734" y="3285"/>
              <a:ext cx="278"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3543" name="Oval 42"/>
            <p:cNvSpPr>
              <a:spLocks noChangeArrowheads="1"/>
            </p:cNvSpPr>
            <p:nvPr/>
          </p:nvSpPr>
          <p:spPr bwMode="auto">
            <a:xfrm>
              <a:off x="2337" y="2751"/>
              <a:ext cx="510" cy="401"/>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4" name="Oval 43"/>
            <p:cNvSpPr>
              <a:spLocks noChangeArrowheads="1"/>
            </p:cNvSpPr>
            <p:nvPr/>
          </p:nvSpPr>
          <p:spPr bwMode="auto">
            <a:xfrm>
              <a:off x="200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5" name="Oval 44"/>
            <p:cNvSpPr>
              <a:spLocks noChangeArrowheads="1"/>
            </p:cNvSpPr>
            <p:nvPr/>
          </p:nvSpPr>
          <p:spPr bwMode="auto">
            <a:xfrm>
              <a:off x="218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6" name="Oval 46"/>
            <p:cNvSpPr>
              <a:spLocks noChangeArrowheads="1"/>
            </p:cNvSpPr>
            <p:nvPr/>
          </p:nvSpPr>
          <p:spPr bwMode="auto">
            <a:xfrm>
              <a:off x="183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7" name="Oval 53"/>
            <p:cNvSpPr>
              <a:spLocks noChangeArrowheads="1"/>
            </p:cNvSpPr>
            <p:nvPr/>
          </p:nvSpPr>
          <p:spPr bwMode="auto">
            <a:xfrm>
              <a:off x="235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8" name="Oval 54"/>
            <p:cNvSpPr>
              <a:spLocks noChangeArrowheads="1"/>
            </p:cNvSpPr>
            <p:nvPr/>
          </p:nvSpPr>
          <p:spPr bwMode="auto">
            <a:xfrm>
              <a:off x="2531"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9" name="Oval 55"/>
            <p:cNvSpPr>
              <a:spLocks noChangeArrowheads="1"/>
            </p:cNvSpPr>
            <p:nvPr/>
          </p:nvSpPr>
          <p:spPr bwMode="auto">
            <a:xfrm>
              <a:off x="270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0" name="Oval 56"/>
            <p:cNvSpPr>
              <a:spLocks noChangeArrowheads="1"/>
            </p:cNvSpPr>
            <p:nvPr/>
          </p:nvSpPr>
          <p:spPr bwMode="auto">
            <a:xfrm>
              <a:off x="287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1" name="Oval 57"/>
            <p:cNvSpPr>
              <a:spLocks noChangeArrowheads="1"/>
            </p:cNvSpPr>
            <p:nvPr/>
          </p:nvSpPr>
          <p:spPr bwMode="auto">
            <a:xfrm>
              <a:off x="305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2" name="Oval 58"/>
            <p:cNvSpPr>
              <a:spLocks noChangeArrowheads="1"/>
            </p:cNvSpPr>
            <p:nvPr/>
          </p:nvSpPr>
          <p:spPr bwMode="auto">
            <a:xfrm>
              <a:off x="322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3" name="Line 59"/>
            <p:cNvSpPr>
              <a:spLocks noChangeShapeType="1"/>
            </p:cNvSpPr>
            <p:nvPr/>
          </p:nvSpPr>
          <p:spPr bwMode="auto">
            <a:xfrm>
              <a:off x="1920" y="2976"/>
              <a:ext cx="30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4" name="Line 60"/>
            <p:cNvSpPr>
              <a:spLocks noChangeShapeType="1"/>
            </p:cNvSpPr>
            <p:nvPr/>
          </p:nvSpPr>
          <p:spPr bwMode="auto">
            <a:xfrm>
              <a:off x="2064" y="2976"/>
              <a:ext cx="204"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5" name="Line 61"/>
            <p:cNvSpPr>
              <a:spLocks noChangeShapeType="1"/>
            </p:cNvSpPr>
            <p:nvPr/>
          </p:nvSpPr>
          <p:spPr bwMode="auto">
            <a:xfrm>
              <a:off x="2256" y="2928"/>
              <a:ext cx="96" cy="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6" name="Line 62"/>
            <p:cNvSpPr>
              <a:spLocks noChangeShapeType="1"/>
            </p:cNvSpPr>
            <p:nvPr/>
          </p:nvSpPr>
          <p:spPr bwMode="auto">
            <a:xfrm flipH="1">
              <a:off x="2436" y="2976"/>
              <a:ext cx="6"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7" name="Line 63"/>
            <p:cNvSpPr>
              <a:spLocks noChangeShapeType="1"/>
            </p:cNvSpPr>
            <p:nvPr/>
          </p:nvSpPr>
          <p:spPr bwMode="auto">
            <a:xfrm>
              <a:off x="2442" y="2976"/>
              <a:ext cx="33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8" name="Line 64"/>
            <p:cNvSpPr>
              <a:spLocks noChangeShapeType="1"/>
            </p:cNvSpPr>
            <p:nvPr/>
          </p:nvSpPr>
          <p:spPr bwMode="auto">
            <a:xfrm>
              <a:off x="2598" y="2970"/>
              <a:ext cx="222" cy="3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59" name="Line 65"/>
            <p:cNvSpPr>
              <a:spLocks noChangeShapeType="1"/>
            </p:cNvSpPr>
            <p:nvPr/>
          </p:nvSpPr>
          <p:spPr bwMode="auto">
            <a:xfrm>
              <a:off x="2772" y="2982"/>
              <a:ext cx="9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0" name="Line 67"/>
            <p:cNvSpPr>
              <a:spLocks noChangeShapeType="1"/>
            </p:cNvSpPr>
            <p:nvPr/>
          </p:nvSpPr>
          <p:spPr bwMode="auto">
            <a:xfrm flipH="1">
              <a:off x="2916" y="2970"/>
              <a:ext cx="30" cy="3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1" name="Line 68"/>
            <p:cNvSpPr>
              <a:spLocks noChangeShapeType="1"/>
            </p:cNvSpPr>
            <p:nvPr/>
          </p:nvSpPr>
          <p:spPr bwMode="auto">
            <a:xfrm flipH="1">
              <a:off x="2964" y="2964"/>
              <a:ext cx="15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2" name="Line 69"/>
            <p:cNvSpPr>
              <a:spLocks noChangeShapeType="1"/>
            </p:cNvSpPr>
            <p:nvPr/>
          </p:nvSpPr>
          <p:spPr bwMode="auto">
            <a:xfrm flipH="1">
              <a:off x="3000" y="2964"/>
              <a:ext cx="282" cy="4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3" name="Line 70"/>
            <p:cNvSpPr>
              <a:spLocks noChangeShapeType="1"/>
            </p:cNvSpPr>
            <p:nvPr/>
          </p:nvSpPr>
          <p:spPr bwMode="auto">
            <a:xfrm flipH="1">
              <a:off x="2460" y="2964"/>
              <a:ext cx="126"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4" name="Line 71"/>
            <p:cNvSpPr>
              <a:spLocks noChangeShapeType="1"/>
            </p:cNvSpPr>
            <p:nvPr/>
          </p:nvSpPr>
          <p:spPr bwMode="auto">
            <a:xfrm flipH="1">
              <a:off x="2484" y="2958"/>
              <a:ext cx="276" cy="4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grpSp>
      <p:sp>
        <p:nvSpPr>
          <p:cNvPr id="2" name="TextBox 1"/>
          <p:cNvSpPr txBox="1"/>
          <p:nvPr/>
        </p:nvSpPr>
        <p:spPr>
          <a:xfrm>
            <a:off x="539552" y="5589240"/>
            <a:ext cx="8064896" cy="954107"/>
          </a:xfrm>
          <a:prstGeom prst="rect">
            <a:avLst/>
          </a:prstGeom>
          <a:noFill/>
        </p:spPr>
        <p:txBody>
          <a:bodyPr wrap="square" rtlCol="0">
            <a:spAutoFit/>
          </a:bodyPr>
          <a:lstStyle/>
          <a:p>
            <a:r>
              <a:rPr lang="vi-VN" sz="2800" dirty="0" smtClean="0">
                <a:solidFill>
                  <a:schemeClr val="tx2"/>
                </a:solidFill>
              </a:rPr>
              <a:t>Có nên chuẩn hóa theo</a:t>
            </a:r>
            <a:r>
              <a:rPr lang="en-US" sz="2800" dirty="0" smtClean="0">
                <a:solidFill>
                  <a:schemeClr val="tx2"/>
                </a:solidFill>
              </a:rPr>
              <a:t> </a:t>
            </a:r>
            <a:r>
              <a:rPr lang="en-US" sz="2800" dirty="0" err="1" smtClean="0">
                <a:solidFill>
                  <a:schemeClr val="tx2"/>
                </a:solidFill>
              </a:rPr>
              <a:t>tổng</a:t>
            </a:r>
            <a:r>
              <a:rPr lang="vi-VN" sz="2800" dirty="0" smtClean="0">
                <a:solidFill>
                  <a:schemeClr val="tx2"/>
                </a:solidFill>
              </a:rPr>
              <a:t> số tài liệu trích dẫn A </a:t>
            </a:r>
            <a:r>
              <a:rPr lang="en-US" sz="2800" dirty="0" err="1" smtClean="0">
                <a:solidFill>
                  <a:schemeClr val="tx2"/>
                </a:solidFill>
              </a:rPr>
              <a:t>và</a:t>
            </a:r>
            <a:r>
              <a:rPr lang="en-US" sz="2800" dirty="0" smtClean="0">
                <a:solidFill>
                  <a:schemeClr val="tx2"/>
                </a:solidFill>
              </a:rPr>
              <a:t> </a:t>
            </a:r>
            <a:r>
              <a:rPr lang="en-US" sz="2800" dirty="0" err="1" smtClean="0">
                <a:solidFill>
                  <a:schemeClr val="tx2"/>
                </a:solidFill>
              </a:rPr>
              <a:t>số</a:t>
            </a:r>
            <a:r>
              <a:rPr lang="en-US" sz="2800" dirty="0" smtClean="0">
                <a:solidFill>
                  <a:schemeClr val="tx2"/>
                </a:solidFill>
              </a:rPr>
              <a:t> </a:t>
            </a:r>
            <a:r>
              <a:rPr lang="en-US" sz="2800" dirty="0" err="1" smtClean="0">
                <a:solidFill>
                  <a:schemeClr val="tx2"/>
                </a:solidFill>
              </a:rPr>
              <a:t>tài</a:t>
            </a:r>
            <a:r>
              <a:rPr lang="en-US" sz="2800" dirty="0" smtClean="0">
                <a:solidFill>
                  <a:schemeClr val="tx2"/>
                </a:solidFill>
              </a:rPr>
              <a:t> </a:t>
            </a:r>
            <a:r>
              <a:rPr lang="en-US" sz="2800" dirty="0" err="1" smtClean="0">
                <a:solidFill>
                  <a:schemeClr val="tx2"/>
                </a:solidFill>
              </a:rPr>
              <a:t>liệu</a:t>
            </a:r>
            <a:r>
              <a:rPr lang="en-US" sz="2800" dirty="0" smtClean="0">
                <a:solidFill>
                  <a:schemeClr val="tx2"/>
                </a:solidFill>
              </a:rPr>
              <a:t> </a:t>
            </a:r>
            <a:r>
              <a:rPr lang="en-US" sz="2800" dirty="0" err="1" smtClean="0">
                <a:solidFill>
                  <a:schemeClr val="tx2"/>
                </a:solidFill>
              </a:rPr>
              <a:t>trích</a:t>
            </a:r>
            <a:r>
              <a:rPr lang="en-US" sz="2800" dirty="0" smtClean="0">
                <a:solidFill>
                  <a:schemeClr val="tx2"/>
                </a:solidFill>
              </a:rPr>
              <a:t> </a:t>
            </a:r>
            <a:r>
              <a:rPr lang="en-US" sz="2800" dirty="0" err="1" smtClean="0">
                <a:solidFill>
                  <a:schemeClr val="tx2"/>
                </a:solidFill>
              </a:rPr>
              <a:t>dẫn</a:t>
            </a:r>
            <a:r>
              <a:rPr lang="en-US" sz="2800" dirty="0" smtClean="0">
                <a:solidFill>
                  <a:schemeClr val="tx2"/>
                </a:solidFill>
              </a:rPr>
              <a:t> </a:t>
            </a:r>
            <a:r>
              <a:rPr lang="vi-VN" sz="2800" dirty="0" smtClean="0">
                <a:solidFill>
                  <a:schemeClr val="tx2"/>
                </a:solidFill>
              </a:rPr>
              <a:t>B?</a:t>
            </a:r>
            <a:endParaRPr lang="vi-VN" sz="2800" dirty="0">
              <a:solidFill>
                <a:schemeClr val="tx2"/>
              </a:solidFill>
            </a:endParaRPr>
          </a:p>
        </p:txBody>
      </p:sp>
    </p:spTree>
    <p:extLst>
      <p:ext uri="{BB962C8B-B14F-4D97-AF65-F5344CB8AC3E}">
        <p14:creationId xmlns:p14="http://schemas.microsoft.com/office/powerpoint/2010/main" val="29894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11</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tạp</a:t>
            </a:r>
            <a:r>
              <a:rPr lang="en-US" dirty="0" smtClean="0"/>
              <a:t> </a:t>
            </a:r>
            <a:r>
              <a:rPr lang="en-US" dirty="0" err="1" smtClean="0"/>
              <a:t>trí</a:t>
            </a:r>
            <a:r>
              <a:rPr lang="en-US" dirty="0"/>
              <a:t> </a:t>
            </a:r>
            <a:r>
              <a:rPr lang="en-US" dirty="0" err="1" smtClean="0"/>
              <a:t>theo</a:t>
            </a:r>
            <a:r>
              <a:rPr lang="en-US" dirty="0" smtClean="0"/>
              <a:t> impact factor </a:t>
            </a:r>
            <a:endParaRPr lang="vi-VN" dirty="0"/>
          </a:p>
        </p:txBody>
      </p:sp>
      <p:sp>
        <p:nvSpPr>
          <p:cNvPr id="834563" name="Rectangle 3"/>
          <p:cNvSpPr>
            <a:spLocks noGrp="1" noChangeArrowheads="1"/>
          </p:cNvSpPr>
          <p:nvPr>
            <p:ph type="body" idx="1"/>
          </p:nvPr>
        </p:nvSpPr>
        <p:spPr>
          <a:xfrm>
            <a:off x="611560" y="2017713"/>
            <a:ext cx="8343528" cy="3715543"/>
          </a:xfrm>
        </p:spPr>
        <p:txBody>
          <a:bodyPr/>
          <a:lstStyle/>
          <a:p>
            <a:r>
              <a:rPr lang="vi-VN" dirty="0" smtClean="0"/>
              <a:t>Tác giả Garfield, công bố năm 1972</a:t>
            </a:r>
          </a:p>
          <a:p>
            <a:pPr algn="just"/>
            <a:r>
              <a:rPr lang="vi-VN" dirty="0" smtClean="0"/>
              <a:t>Được tính và công bố thường niên bởi Institute for Scientific Information (ISI).</a:t>
            </a:r>
          </a:p>
          <a:p>
            <a:pPr algn="just"/>
            <a:r>
              <a:rPr lang="vi-VN" dirty="0" smtClean="0"/>
              <a:t>Độ uy tín của một tạp trí </a:t>
            </a:r>
            <a:r>
              <a:rPr lang="vi-VN" i="1" dirty="0" smtClean="0"/>
              <a:t>J</a:t>
            </a:r>
            <a:r>
              <a:rPr lang="vi-VN" dirty="0" smtClean="0"/>
              <a:t> trong năm </a:t>
            </a:r>
            <a:r>
              <a:rPr lang="vi-VN" i="1" dirty="0" smtClean="0"/>
              <a:t>Y</a:t>
            </a:r>
            <a:r>
              <a:rPr lang="vi-VN" dirty="0" smtClean="0"/>
              <a:t> là số lượng trích dẫn trung bình từ các tài liệu được công bố trong năm Y tới tạp trí </a:t>
            </a:r>
            <a:r>
              <a:rPr lang="vi-VN" i="1" dirty="0" smtClean="0"/>
              <a:t>J</a:t>
            </a:r>
            <a:r>
              <a:rPr lang="vi-VN" dirty="0" smtClean="0"/>
              <a:t> trong năm </a:t>
            </a:r>
            <a:r>
              <a:rPr lang="vi-VN" i="1" dirty="0" smtClean="0"/>
              <a:t>Y</a:t>
            </a:r>
            <a:r>
              <a:rPr lang="vi-VN" dirty="0" smtClean="0">
                <a:sym typeface="Symbol" panose="05050102010706020507" pitchFamily="18" charset="2"/>
              </a:rPr>
              <a:t></a:t>
            </a:r>
            <a:r>
              <a:rPr lang="vi-VN" dirty="0" smtClean="0"/>
              <a:t>1 hoặc </a:t>
            </a:r>
            <a:r>
              <a:rPr lang="vi-VN" i="1" dirty="0" smtClean="0"/>
              <a:t>Y</a:t>
            </a:r>
            <a:r>
              <a:rPr lang="vi-VN" dirty="0" smtClean="0">
                <a:sym typeface="Symbol" panose="05050102010706020507" pitchFamily="18" charset="2"/>
              </a:rPr>
              <a:t></a:t>
            </a:r>
            <a:r>
              <a:rPr lang="vi-VN" dirty="0" smtClean="0"/>
              <a:t>2.</a:t>
            </a:r>
          </a:p>
          <a:p>
            <a:pPr lvl="1"/>
            <a:r>
              <a:rPr lang="vi-VN" dirty="0" smtClean="0"/>
              <a:t>Không tính chất lượng của báo cáo chứa trích dẫn.</a:t>
            </a:r>
            <a:endParaRPr lang="vi-VN" dirty="0"/>
          </a:p>
        </p:txBody>
      </p:sp>
      <p:sp>
        <p:nvSpPr>
          <p:cNvPr id="2" name="TextBox 1"/>
          <p:cNvSpPr txBox="1"/>
          <p:nvPr/>
        </p:nvSpPr>
        <p:spPr>
          <a:xfrm>
            <a:off x="539552" y="5949280"/>
            <a:ext cx="7848872" cy="584775"/>
          </a:xfrm>
          <a:prstGeom prst="rect">
            <a:avLst/>
          </a:prstGeom>
          <a:noFill/>
        </p:spPr>
        <p:txBody>
          <a:bodyPr wrap="square" rtlCol="0">
            <a:spAutoFit/>
          </a:bodyPr>
          <a:lstStyle/>
          <a:p>
            <a:pPr algn="ctr"/>
            <a:r>
              <a:rPr lang="en-US" sz="3200" dirty="0" err="1" smtClean="0">
                <a:solidFill>
                  <a:schemeClr val="tx2"/>
                </a:solidFill>
              </a:rPr>
              <a:t>Độ</a:t>
            </a:r>
            <a:r>
              <a:rPr lang="en-US" sz="3200" dirty="0" smtClean="0">
                <a:solidFill>
                  <a:schemeClr val="tx2"/>
                </a:solidFill>
              </a:rPr>
              <a:t> </a:t>
            </a:r>
            <a:r>
              <a:rPr lang="en-US" sz="3200" dirty="0" err="1" smtClean="0">
                <a:solidFill>
                  <a:schemeClr val="tx2"/>
                </a:solidFill>
              </a:rPr>
              <a:t>uy</a:t>
            </a:r>
            <a:r>
              <a:rPr lang="en-US" sz="3200" dirty="0" smtClean="0">
                <a:solidFill>
                  <a:schemeClr val="tx2"/>
                </a:solidFill>
              </a:rPr>
              <a:t> </a:t>
            </a:r>
            <a:r>
              <a:rPr lang="en-US" sz="3200" dirty="0" err="1" smtClean="0">
                <a:solidFill>
                  <a:schemeClr val="tx2"/>
                </a:solidFill>
              </a:rPr>
              <a:t>tín</a:t>
            </a:r>
            <a:r>
              <a:rPr lang="en-US" sz="3200" dirty="0" smtClean="0">
                <a:solidFill>
                  <a:schemeClr val="tx2"/>
                </a:solidFill>
              </a:rPr>
              <a:t>: impact factor</a:t>
            </a:r>
            <a:endParaRPr lang="vi-VN" sz="3200" dirty="0">
              <a:solidFill>
                <a:schemeClr val="tx2"/>
              </a:solidFill>
            </a:endParaRPr>
          </a:p>
        </p:txBody>
      </p:sp>
    </p:spTree>
    <p:extLst>
      <p:ext uri="{BB962C8B-B14F-4D97-AF65-F5344CB8AC3E}">
        <p14:creationId xmlns:p14="http://schemas.microsoft.com/office/powerpoint/2010/main" val="3947554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12</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trích</a:t>
            </a:r>
            <a:r>
              <a:rPr lang="en-US" dirty="0" smtClean="0"/>
              <a:t> </a:t>
            </a:r>
            <a:r>
              <a:rPr lang="en-US" dirty="0" err="1" smtClean="0"/>
              <a:t>dẫn</a:t>
            </a:r>
            <a:endParaRPr lang="vi-VN" dirty="0"/>
          </a:p>
        </p:txBody>
      </p:sp>
      <p:sp>
        <p:nvSpPr>
          <p:cNvPr id="834563" name="Rectangle 3"/>
          <p:cNvSpPr>
            <a:spLocks noGrp="1" noChangeArrowheads="1"/>
          </p:cNvSpPr>
          <p:nvPr>
            <p:ph type="body" idx="1"/>
          </p:nvPr>
        </p:nvSpPr>
        <p:spPr>
          <a:xfrm>
            <a:off x="611560" y="2017713"/>
            <a:ext cx="8343528" cy="1339279"/>
          </a:xfrm>
        </p:spPr>
        <p:txBody>
          <a:bodyPr/>
          <a:lstStyle/>
          <a:p>
            <a:pPr algn="just"/>
            <a:r>
              <a:rPr lang="vi-VN" dirty="0" smtClean="0"/>
              <a:t>Pinsk</a:t>
            </a:r>
            <a:r>
              <a:rPr lang="en-US" dirty="0" err="1" smtClean="0"/>
              <a:t>er</a:t>
            </a:r>
            <a:r>
              <a:rPr lang="vi-VN" dirty="0" smtClean="0"/>
              <a:t> và Narin [1976], xếp hạng báo cáo khoa học dựa trên phân tích trích dẫn.</a:t>
            </a:r>
          </a:p>
        </p:txBody>
      </p:sp>
      <p:sp>
        <p:nvSpPr>
          <p:cNvPr id="2" name="TextBox 1"/>
          <p:cNvSpPr txBox="1"/>
          <p:nvPr/>
        </p:nvSpPr>
        <p:spPr>
          <a:xfrm>
            <a:off x="539552" y="4365104"/>
            <a:ext cx="8404423" cy="830997"/>
          </a:xfrm>
          <a:prstGeom prst="rect">
            <a:avLst/>
          </a:prstGeom>
          <a:noFill/>
        </p:spPr>
        <p:txBody>
          <a:bodyPr wrap="square" rtlCol="0">
            <a:spAutoFit/>
          </a:bodyPr>
          <a:lstStyle/>
          <a:p>
            <a:r>
              <a:rPr lang="vi-VN" sz="2400" dirty="0">
                <a:solidFill>
                  <a:schemeClr val="tx2"/>
                </a:solidFill>
              </a:rPr>
              <a:t>PageRank được phát triển theo phương pháp </a:t>
            </a:r>
            <a:r>
              <a:rPr lang="en-US" sz="2400" dirty="0" err="1">
                <a:solidFill>
                  <a:schemeClr val="tx2"/>
                </a:solidFill>
              </a:rPr>
              <a:t>phân</a:t>
            </a:r>
            <a:r>
              <a:rPr lang="en-US" sz="2400" dirty="0">
                <a:solidFill>
                  <a:schemeClr val="tx2"/>
                </a:solidFill>
              </a:rPr>
              <a:t> </a:t>
            </a:r>
            <a:r>
              <a:rPr lang="en-US" sz="2400" dirty="0" err="1">
                <a:solidFill>
                  <a:schemeClr val="tx2"/>
                </a:solidFill>
              </a:rPr>
              <a:t>tích</a:t>
            </a:r>
            <a:r>
              <a:rPr lang="en-US" sz="2400" dirty="0">
                <a:solidFill>
                  <a:schemeClr val="tx2"/>
                </a:solidFill>
              </a:rPr>
              <a:t> </a:t>
            </a:r>
            <a:r>
              <a:rPr lang="en-US" sz="2400" dirty="0" err="1">
                <a:solidFill>
                  <a:schemeClr val="tx2"/>
                </a:solidFill>
              </a:rPr>
              <a:t>trích</a:t>
            </a:r>
            <a:r>
              <a:rPr lang="en-US" sz="2400" dirty="0">
                <a:solidFill>
                  <a:schemeClr val="tx2"/>
                </a:solidFill>
              </a:rPr>
              <a:t> </a:t>
            </a:r>
            <a:r>
              <a:rPr lang="en-US" sz="2400" dirty="0" err="1">
                <a:solidFill>
                  <a:schemeClr val="tx2"/>
                </a:solidFill>
              </a:rPr>
              <a:t>dẫn</a:t>
            </a:r>
            <a:r>
              <a:rPr lang="en-US" sz="2400" dirty="0">
                <a:solidFill>
                  <a:schemeClr val="tx2"/>
                </a:solidFill>
              </a:rPr>
              <a:t> </a:t>
            </a:r>
            <a:r>
              <a:rPr lang="vi-VN" sz="2400" dirty="0">
                <a:solidFill>
                  <a:schemeClr val="tx2"/>
                </a:solidFill>
              </a:rPr>
              <a:t>của </a:t>
            </a:r>
            <a:r>
              <a:rPr lang="vi-VN" sz="2400" dirty="0" smtClean="0">
                <a:solidFill>
                  <a:schemeClr val="tx2"/>
                </a:solidFill>
              </a:rPr>
              <a:t>Pinsk</a:t>
            </a:r>
            <a:r>
              <a:rPr lang="en-US" sz="2400" dirty="0" err="1" smtClean="0">
                <a:solidFill>
                  <a:schemeClr val="tx2"/>
                </a:solidFill>
              </a:rPr>
              <a:t>er</a:t>
            </a:r>
            <a:r>
              <a:rPr lang="vi-VN" sz="2400" dirty="0" smtClean="0">
                <a:solidFill>
                  <a:schemeClr val="tx2"/>
                </a:solidFill>
              </a:rPr>
              <a:t> </a:t>
            </a:r>
            <a:r>
              <a:rPr lang="vi-VN" sz="2400" dirty="0">
                <a:solidFill>
                  <a:schemeClr val="tx2"/>
                </a:solidFill>
              </a:rPr>
              <a:t>và Narin</a:t>
            </a:r>
            <a:r>
              <a:rPr lang="vi-VN"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221918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13</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solidFill>
                  <a:schemeClr val="bg1">
                    <a:lumMod val="65000"/>
                  </a:schemeClr>
                </a:solidFill>
              </a:rPr>
              <a:t>Phân tích trích dẫn</a:t>
            </a:r>
          </a:p>
          <a:p>
            <a:r>
              <a:rPr lang="vi-VN" dirty="0" smtClean="0"/>
              <a:t>Giải thuật PageRank</a:t>
            </a:r>
            <a:endParaRPr lang="vi-VN" dirty="0"/>
          </a:p>
        </p:txBody>
      </p:sp>
    </p:spTree>
    <p:extLst>
      <p:ext uri="{BB962C8B-B14F-4D97-AF65-F5344CB8AC3E}">
        <p14:creationId xmlns:p14="http://schemas.microsoft.com/office/powerpoint/2010/main" val="238386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14</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vi-VN" dirty="0" smtClean="0"/>
              <a:t>Quy tắc duyệt</a:t>
            </a:r>
            <a:r>
              <a:rPr lang="en-US" dirty="0" smtClean="0"/>
              <a:t> Web</a:t>
            </a:r>
            <a:r>
              <a:rPr lang="vi-VN" dirty="0" smtClean="0"/>
              <a:t>:</a:t>
            </a:r>
          </a:p>
          <a:p>
            <a:pPr lvl="1" algn="just"/>
            <a:r>
              <a:rPr lang="vi-VN" dirty="0" smtClean="0"/>
              <a:t>Bắt đầu với một trang </a:t>
            </a:r>
            <a:r>
              <a:rPr lang="en-US" dirty="0" smtClean="0"/>
              <a:t>Web </a:t>
            </a:r>
            <a:r>
              <a:rPr lang="vi-VN" dirty="0" smtClean="0"/>
              <a:t>bất kỳ</a:t>
            </a:r>
          </a:p>
          <a:p>
            <a:pPr lvl="2" algn="just"/>
            <a:r>
              <a:rPr lang="vi-VN" dirty="0" smtClean="0"/>
              <a:t>Lựa chọn ngẫu nhiên một </a:t>
            </a:r>
            <a:r>
              <a:rPr lang="en-US" dirty="0" err="1" smtClean="0"/>
              <a:t>địa</a:t>
            </a:r>
            <a:r>
              <a:rPr lang="en-US" dirty="0" smtClean="0"/>
              <a:t> </a:t>
            </a:r>
            <a:r>
              <a:rPr lang="en-US" dirty="0" err="1" smtClean="0"/>
              <a:t>chỉ</a:t>
            </a:r>
            <a:r>
              <a:rPr lang="en-US" dirty="0" smtClean="0"/>
              <a:t> </a:t>
            </a:r>
            <a:r>
              <a:rPr lang="en-US" dirty="0" err="1" smtClean="0"/>
              <a:t>để</a:t>
            </a:r>
            <a:r>
              <a:rPr lang="vi-VN" dirty="0" smtClean="0"/>
              <a:t> bắt 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a:t>
            </a:r>
            <a:endParaRPr lang="vi-VN" dirty="0" smtClean="0"/>
          </a:p>
          <a:p>
            <a:pPr lvl="1" algn="just"/>
            <a:r>
              <a:rPr lang="vi-VN" dirty="0" smtClean="0"/>
              <a:t>Lặp</a:t>
            </a:r>
            <a:r>
              <a:rPr lang="en-US" dirty="0" smtClean="0"/>
              <a:t> m</a:t>
            </a:r>
            <a:r>
              <a:rPr lang="vi-VN" dirty="0" smtClean="0"/>
              <a:t>ở ngẫu nhiên một liên kết có trong trang hiện tại</a:t>
            </a:r>
            <a:endParaRPr lang="en-US" dirty="0" smtClean="0"/>
          </a:p>
          <a:p>
            <a:pPr lvl="2" algn="just"/>
            <a:r>
              <a:rPr lang="vi-VN" dirty="0" smtClean="0"/>
              <a:t>Sau đó lại mở liên kết trong trang mới và cứ tiếp tục như vậy</a:t>
            </a:r>
            <a:r>
              <a:rPr lang="en-US" dirty="0" smtClean="0"/>
              <a:t>.</a:t>
            </a:r>
          </a:p>
          <a:p>
            <a:pPr algn="just"/>
            <a:r>
              <a:rPr lang="vi-VN" dirty="0" smtClean="0"/>
              <a:t>Mục đích:</a:t>
            </a:r>
          </a:p>
          <a:p>
            <a:pPr lvl="1" algn="just"/>
            <a:r>
              <a:rPr lang="vi-VN" dirty="0" smtClean="0"/>
              <a:t>Quan sát tỉ lệ ghé thăm mỗi trang web sau một số bước đủ lớn</a:t>
            </a:r>
            <a:r>
              <a:rPr lang="en-US" dirty="0" smtClean="0"/>
              <a:t>.</a:t>
            </a:r>
            <a:endParaRPr lang="vi-V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15</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r>
              <a:rPr lang="en-US" dirty="0" smtClean="0"/>
              <a:t> (2)</a:t>
            </a:r>
            <a:endParaRPr lang="vi-VN" dirty="0"/>
          </a:p>
        </p:txBody>
      </p:sp>
      <p:sp>
        <p:nvSpPr>
          <p:cNvPr id="844803" name="Rectangle 3"/>
          <p:cNvSpPr>
            <a:spLocks noGrp="1" noChangeArrowheads="1"/>
          </p:cNvSpPr>
          <p:nvPr>
            <p:ph type="body" idx="1"/>
          </p:nvPr>
        </p:nvSpPr>
        <p:spPr>
          <a:xfrm>
            <a:off x="611560" y="2089820"/>
            <a:ext cx="8496944" cy="1987252"/>
          </a:xfrm>
        </p:spPr>
        <p:txBody>
          <a:bodyPr/>
          <a:lstStyle/>
          <a:p>
            <a:pPr algn="just"/>
            <a:r>
              <a:rPr lang="en-US" sz="2400" dirty="0" smtClean="0"/>
              <a:t>T</a:t>
            </a:r>
            <a:r>
              <a:rPr lang="vi-VN" sz="2400" dirty="0" smtClean="0"/>
              <a:t>ỉ lệ </a:t>
            </a:r>
            <a:r>
              <a:rPr lang="en-US" sz="2400" dirty="0" err="1" smtClean="0"/>
              <a:t>ghé</a:t>
            </a:r>
            <a:r>
              <a:rPr lang="en-US" sz="2400" dirty="0" smtClean="0"/>
              <a:t> </a:t>
            </a:r>
            <a:r>
              <a:rPr lang="en-US" sz="2400" dirty="0" err="1" smtClean="0"/>
              <a:t>thăm</a:t>
            </a:r>
            <a:r>
              <a:rPr lang="en-US" sz="2400" dirty="0" smtClean="0"/>
              <a:t> </a:t>
            </a:r>
            <a:r>
              <a:rPr lang="vi-VN" sz="2400" dirty="0" smtClean="0"/>
              <a:t>mỗi trang</a:t>
            </a:r>
            <a:r>
              <a:rPr lang="en-US" sz="2400" dirty="0" smtClean="0"/>
              <a:t> web </a:t>
            </a:r>
            <a:r>
              <a:rPr lang="en-US" sz="2400" dirty="0" err="1" smtClean="0"/>
              <a:t>trong</a:t>
            </a:r>
            <a:r>
              <a:rPr lang="en-US" sz="2400" dirty="0" smtClean="0"/>
              <a:t> </a:t>
            </a:r>
            <a:r>
              <a:rPr lang="en-US" sz="2400" dirty="0" err="1" smtClean="0"/>
              <a:t>nhiều</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sẽ</a:t>
            </a:r>
            <a:r>
              <a:rPr lang="en-US" sz="2400" dirty="0" smtClean="0"/>
              <a:t> </a:t>
            </a:r>
            <a:r>
              <a:rPr lang="en-US" sz="2400" dirty="0" err="1" smtClean="0"/>
              <a:t>là</a:t>
            </a:r>
            <a:r>
              <a:rPr lang="en-US" sz="2400" dirty="0" smtClean="0"/>
              <a:t> hằng </a:t>
            </a:r>
            <a:r>
              <a:rPr lang="en-US" sz="2400" dirty="0" err="1" smtClean="0"/>
              <a:t>số</a:t>
            </a:r>
            <a:r>
              <a:rPr lang="vi-VN" sz="2400" dirty="0" smtClean="0"/>
              <a:t> sau </a:t>
            </a:r>
            <a:r>
              <a:rPr lang="en-US" sz="2400" dirty="0" err="1" smtClean="0"/>
              <a:t>một</a:t>
            </a:r>
            <a:r>
              <a:rPr lang="en-US" sz="2400" dirty="0" smtClean="0"/>
              <a:t> </a:t>
            </a:r>
            <a:r>
              <a:rPr lang="en-US" sz="2400" dirty="0" err="1" smtClean="0"/>
              <a:t>số</a:t>
            </a:r>
            <a:r>
              <a:rPr lang="en-US" sz="2400" dirty="0"/>
              <a:t> </a:t>
            </a:r>
            <a:r>
              <a:rPr lang="en-US" sz="2400" dirty="0" err="1" smtClean="0"/>
              <a:t>bước</a:t>
            </a:r>
            <a:r>
              <a:rPr lang="en-US" sz="2400" dirty="0" smtClean="0"/>
              <a:t> </a:t>
            </a:r>
            <a:r>
              <a:rPr lang="vi-VN" sz="2400" dirty="0" smtClean="0"/>
              <a:t>đủ lớn. </a:t>
            </a:r>
            <a:endParaRPr lang="en-US" sz="2400" dirty="0" smtClean="0"/>
          </a:p>
          <a:p>
            <a:pPr lvl="1" algn="just"/>
            <a:r>
              <a:rPr lang="en-US" sz="2000" dirty="0" err="1" smtClean="0"/>
              <a:t>Không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trang</a:t>
            </a:r>
            <a:r>
              <a:rPr lang="en-US" sz="2000" dirty="0" smtClean="0"/>
              <a:t> </a:t>
            </a:r>
            <a:r>
              <a:rPr lang="en-US" sz="2000" dirty="0" err="1" smtClean="0"/>
              <a:t>bắt</a:t>
            </a:r>
            <a:r>
              <a:rPr lang="en-US" sz="2000" dirty="0" smtClean="0"/>
              <a:t> </a:t>
            </a:r>
            <a:r>
              <a:rPr lang="en-US" sz="2000" dirty="0" err="1" smtClean="0"/>
              <a:t>đầu</a:t>
            </a:r>
            <a:r>
              <a:rPr lang="en-US" sz="2000" dirty="0" smtClean="0"/>
              <a:t>;</a:t>
            </a:r>
          </a:p>
          <a:p>
            <a:pPr lvl="1" algn="just"/>
            <a:r>
              <a:rPr lang="vi-VN" sz="2000" dirty="0" smtClean="0"/>
              <a:t>Tỉ lệ này là PageRank của trang Web.</a:t>
            </a:r>
          </a:p>
        </p:txBody>
      </p:sp>
      <p:sp>
        <p:nvSpPr>
          <p:cNvPr id="2" name="TextBox 1"/>
          <p:cNvSpPr txBox="1"/>
          <p:nvPr/>
        </p:nvSpPr>
        <p:spPr>
          <a:xfrm>
            <a:off x="611560" y="5733256"/>
            <a:ext cx="8136904" cy="830997"/>
          </a:xfrm>
          <a:prstGeom prst="rect">
            <a:avLst/>
          </a:prstGeom>
          <a:noFill/>
        </p:spPr>
        <p:txBody>
          <a:bodyPr wrap="square" rtlCol="0">
            <a:spAutoFit/>
          </a:bodyPr>
          <a:lstStyle/>
          <a:p>
            <a:r>
              <a:rPr lang="en-US" sz="2400" dirty="0" err="1" smtClean="0">
                <a:solidFill>
                  <a:schemeClr val="tx2"/>
                </a:solidFill>
              </a:rPr>
              <a:t>Điều</a:t>
            </a:r>
            <a:r>
              <a:rPr lang="en-US" sz="2400" dirty="0" smtClean="0">
                <a:solidFill>
                  <a:schemeClr val="tx2"/>
                </a:solidFill>
              </a:rPr>
              <a:t> </a:t>
            </a:r>
            <a:r>
              <a:rPr lang="en-US" sz="2400" dirty="0" err="1" smtClean="0">
                <a:solidFill>
                  <a:schemeClr val="tx2"/>
                </a:solidFill>
              </a:rPr>
              <a:t>kiện</a:t>
            </a:r>
            <a:r>
              <a:rPr lang="en-US" sz="2400" dirty="0" smtClean="0">
                <a:solidFill>
                  <a:schemeClr val="tx2"/>
                </a:solidFill>
              </a:rPr>
              <a:t> </a:t>
            </a:r>
            <a:r>
              <a:rPr lang="en-US" sz="2400" dirty="0" err="1" smtClean="0">
                <a:solidFill>
                  <a:schemeClr val="tx2"/>
                </a:solidFill>
              </a:rPr>
              <a:t>tồn</a:t>
            </a:r>
            <a:r>
              <a:rPr lang="en-US" sz="2400" dirty="0" smtClean="0">
                <a:solidFill>
                  <a:schemeClr val="tx2"/>
                </a:solidFill>
              </a:rPr>
              <a:t> </a:t>
            </a:r>
            <a:r>
              <a:rPr lang="en-US" sz="2400" dirty="0" err="1" smtClean="0">
                <a:solidFill>
                  <a:schemeClr val="tx2"/>
                </a:solidFill>
              </a:rPr>
              <a:t>tại</a:t>
            </a:r>
            <a:r>
              <a:rPr lang="en-US" sz="2400" dirty="0" smtClean="0">
                <a:solidFill>
                  <a:schemeClr val="tx2"/>
                </a:solidFill>
              </a:rPr>
              <a:t> </a:t>
            </a:r>
            <a:r>
              <a:rPr lang="en-US" sz="2400" dirty="0" err="1" smtClean="0">
                <a:solidFill>
                  <a:schemeClr val="tx2"/>
                </a:solidFill>
              </a:rPr>
              <a:t>tỉ</a:t>
            </a:r>
            <a:r>
              <a:rPr lang="en-US" sz="2400" dirty="0" smtClean="0">
                <a:solidFill>
                  <a:schemeClr val="tx2"/>
                </a:solidFill>
              </a:rPr>
              <a:t> </a:t>
            </a:r>
            <a:r>
              <a:rPr lang="en-US" sz="2400" dirty="0" err="1" smtClean="0">
                <a:solidFill>
                  <a:schemeClr val="tx2"/>
                </a:solidFill>
              </a:rPr>
              <a:t>lệ</a:t>
            </a:r>
            <a:r>
              <a:rPr lang="en-US" sz="2400" dirty="0" smtClean="0">
                <a:solidFill>
                  <a:schemeClr val="tx2"/>
                </a:solidFill>
              </a:rPr>
              <a:t> </a:t>
            </a:r>
            <a:r>
              <a:rPr lang="en-US" sz="2400" dirty="0" err="1" smtClean="0">
                <a:solidFill>
                  <a:schemeClr val="tx2"/>
                </a:solidFill>
              </a:rPr>
              <a:t>mở</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trang</a:t>
            </a:r>
            <a:r>
              <a:rPr lang="en-US" sz="2400" dirty="0" smtClean="0">
                <a:solidFill>
                  <a:schemeClr val="tx2"/>
                </a:solidFill>
              </a:rPr>
              <a:t> </a:t>
            </a:r>
            <a:r>
              <a:rPr lang="en-US" sz="2400" dirty="0" err="1" smtClean="0">
                <a:solidFill>
                  <a:schemeClr val="tx2"/>
                </a:solidFill>
              </a:rPr>
              <a:t>bắt</a:t>
            </a:r>
            <a:r>
              <a:rPr lang="en-US" sz="2400" dirty="0" smtClean="0">
                <a:solidFill>
                  <a:schemeClr val="tx2"/>
                </a:solidFill>
              </a:rPr>
              <a:t>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là</a:t>
            </a:r>
            <a:r>
              <a:rPr lang="en-US" sz="2400" dirty="0" smtClean="0">
                <a:solidFill>
                  <a:schemeClr val="tx2"/>
                </a:solidFill>
              </a:rPr>
              <a:t> </a:t>
            </a:r>
            <a:r>
              <a:rPr lang="en-US" sz="2400" dirty="0" err="1" smtClean="0">
                <a:solidFill>
                  <a:schemeClr val="tx2"/>
                </a:solidFill>
              </a:rPr>
              <a:t>gì</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1294823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16</a:t>
            </a:fld>
            <a:endParaRPr lang="vi-VN"/>
          </a:p>
        </p:txBody>
      </p:sp>
      <p:sp>
        <p:nvSpPr>
          <p:cNvPr id="844802" name="Rectangle 2"/>
          <p:cNvSpPr>
            <a:spLocks noGrp="1" noChangeArrowheads="1"/>
          </p:cNvSpPr>
          <p:nvPr>
            <p:ph type="title"/>
          </p:nvPr>
        </p:nvSpPr>
        <p:spPr/>
        <p:txBody>
          <a:bodyPr/>
          <a:lstStyle/>
          <a:p>
            <a:r>
              <a:rPr lang="vi-VN" dirty="0" smtClean="0"/>
              <a:t>Mô hình duyệt Web ngẫu nhiên với bước nhảy</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smtClean="0"/>
                  <a:t>Bước </a:t>
                </a:r>
                <a:r>
                  <a:rPr lang="en-US" sz="2400" dirty="0" err="1" smtClean="0"/>
                  <a:t>nhảy</a:t>
                </a:r>
                <a:r>
                  <a:rPr lang="en-US" sz="2400" dirty="0" smtClean="0"/>
                  <a:t>: Di </a:t>
                </a:r>
                <a:r>
                  <a:rPr lang="en-US" sz="2400" dirty="0" err="1" smtClean="0"/>
                  <a:t>chuyển</a:t>
                </a:r>
                <a:r>
                  <a:rPr lang="en-US" sz="2400" dirty="0" smtClean="0"/>
                  <a:t> </a:t>
                </a:r>
                <a:r>
                  <a:rPr lang="en-US" sz="2400" dirty="0" err="1" smtClean="0"/>
                  <a:t>đến</a:t>
                </a:r>
                <a:r>
                  <a:rPr lang="en-US" sz="2400" dirty="0" smtClean="0"/>
                  <a:t> </a:t>
                </a:r>
                <a:r>
                  <a:rPr lang="en-US" sz="2400" dirty="0" err="1" smtClean="0"/>
                  <a:t>một</a:t>
                </a:r>
                <a:r>
                  <a:rPr lang="en-US" sz="2400" dirty="0" smtClean="0"/>
                  <a:t> </a:t>
                </a:r>
                <a:r>
                  <a:rPr lang="en-US" sz="2400" dirty="0" err="1" smtClean="0"/>
                  <a:t>trang</a:t>
                </a:r>
                <a:r>
                  <a:rPr lang="en-US" sz="2400" dirty="0" smtClean="0"/>
                  <a:t> </a:t>
                </a:r>
                <a:r>
                  <a:rPr lang="en-US" sz="2400" dirty="0" err="1" smtClean="0"/>
                  <a:t>bất</a:t>
                </a:r>
                <a:r>
                  <a:rPr lang="en-US" sz="2400" dirty="0" smtClean="0"/>
                  <a:t> </a:t>
                </a:r>
                <a:r>
                  <a:rPr lang="en-US" sz="2400" dirty="0" err="1" smtClean="0"/>
                  <a:t>kỳ</a:t>
                </a:r>
                <a:endParaRPr lang="en-US" sz="2400" dirty="0" smtClean="0"/>
              </a:p>
              <a:p>
                <a:pPr lvl="1"/>
                <a:r>
                  <a:rPr lang="en-US" sz="2000" dirty="0" err="1" smtClean="0"/>
                  <a:t>Bổ</a:t>
                </a:r>
                <a:r>
                  <a:rPr lang="en-US" sz="2000" dirty="0" smtClean="0"/>
                  <a:t> </a:t>
                </a:r>
                <a:r>
                  <a:rPr lang="en-US" sz="2000" dirty="0" err="1" smtClean="0"/>
                  <a:t>xung</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này</a:t>
                </a:r>
                <a:r>
                  <a:rPr lang="en-US" sz="2000" dirty="0" smtClean="0"/>
                  <a:t> </a:t>
                </a:r>
                <a:r>
                  <a:rPr lang="en-US" sz="2000" dirty="0" err="1" smtClean="0"/>
                  <a:t>vào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duyệt</a:t>
                </a:r>
                <a:r>
                  <a:rPr lang="en-US" sz="2000" dirty="0" smtClean="0"/>
                  <a:t> Web </a:t>
                </a:r>
                <a:r>
                  <a:rPr lang="en-US" sz="2000" dirty="0" err="1" smtClean="0"/>
                  <a:t>ngẫu</a:t>
                </a:r>
                <a:r>
                  <a:rPr lang="en-US" sz="2000" dirty="0" smtClean="0"/>
                  <a:t> </a:t>
                </a:r>
                <a:r>
                  <a:rPr lang="en-US" sz="2000" dirty="0" err="1" smtClean="0"/>
                  <a:t>nhiên</a:t>
                </a:r>
                <a:r>
                  <a:rPr lang="en-US" sz="2000" dirty="0" smtClean="0"/>
                  <a:t>.</a:t>
                </a:r>
              </a:p>
              <a:p>
                <a:r>
                  <a:rPr lang="vi-VN" sz="2400" dirty="0" smtClean="0"/>
                  <a:t>Mô hình duyệt Web</a:t>
                </a:r>
                <a:r>
                  <a:rPr lang="en-US" sz="2400" dirty="0" smtClean="0"/>
                  <a:t> </a:t>
                </a:r>
                <a:r>
                  <a:rPr lang="en-US" sz="2400" dirty="0" err="1" smtClean="0"/>
                  <a:t>ngẫu</a:t>
                </a:r>
                <a:r>
                  <a:rPr lang="en-US" sz="2400" dirty="0" smtClean="0"/>
                  <a:t> </a:t>
                </a:r>
                <a:r>
                  <a:rPr lang="en-US" sz="2400" dirty="0" err="1" smtClean="0"/>
                  <a:t>nhiên</a:t>
                </a:r>
                <a:r>
                  <a:rPr lang="vi-VN" sz="2400" dirty="0" smtClean="0"/>
                  <a:t> với bước nhảy:</a:t>
                </a:r>
              </a:p>
              <a:p>
                <a:pPr lvl="1"/>
                <a:r>
                  <a:rPr lang="vi-VN" sz="2000" dirty="0" smtClean="0"/>
                  <a:t>Bắt đầu với một trang được lựa chọn ngẫu nhiên</a:t>
                </a:r>
              </a:p>
              <a:p>
                <a:pPr lvl="1"/>
                <a:r>
                  <a:rPr lang="vi-VN" sz="2000" dirty="0" smtClean="0"/>
                  <a:t>Sau</a:t>
                </a:r>
                <a:r>
                  <a:rPr lang="vi-VN" sz="2000" dirty="0"/>
                  <a:t> </a:t>
                </a:r>
                <a:r>
                  <a:rPr lang="vi-VN" sz="2000" dirty="0" smtClean="0"/>
                  <a:t>mỗi bước</a:t>
                </a:r>
                <a:r>
                  <a:rPr lang="en-US" sz="2000" dirty="0" smtClean="0"/>
                  <a:t>:</a:t>
                </a:r>
              </a:p>
              <a:p>
                <a:pPr lvl="2"/>
                <a:r>
                  <a:rPr lang="en-US" sz="1600" dirty="0" smtClean="0"/>
                  <a:t>M</a:t>
                </a:r>
                <a:r>
                  <a:rPr lang="vi-VN" sz="1600" dirty="0" smtClean="0"/>
                  <a:t>ở ngẫu nhiên một liên kết trên trang hiện tại.</a:t>
                </a:r>
                <a:endParaRPr lang="vi-VN" sz="1600" dirty="0"/>
              </a:p>
              <a:p>
                <a:pPr lvl="2"/>
                <a:r>
                  <a:rPr lang="en-US" sz="1600" dirty="0" err="1" smtClean="0"/>
                  <a:t>Hoặc</a:t>
                </a:r>
                <a:r>
                  <a:rPr lang="en-US" sz="1600" dirty="0" smtClean="0"/>
                  <a:t> </a:t>
                </a:r>
                <a:r>
                  <a:rPr lang="vi-VN" sz="1600" dirty="0" smtClean="0"/>
                  <a:t>mở ngẫu nhiên một trang bất kỳ.</a:t>
                </a:r>
              </a:p>
              <a:p>
                <a:pPr algn="just"/>
                <a:r>
                  <a:rPr lang="en-US" sz="2400" dirty="0" err="1" smtClean="0"/>
                  <a:t>Đặt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lựa</a:t>
                </a:r>
                <a:r>
                  <a:rPr lang="en-US" sz="2400" dirty="0" smtClean="0"/>
                  <a:t> </a:t>
                </a:r>
                <a:r>
                  <a:rPr lang="en-US" sz="2400" dirty="0" err="1" smtClean="0"/>
                  <a:t>chọn</a:t>
                </a:r>
                <a:r>
                  <a:rPr lang="en-US" sz="2400" dirty="0" smtClean="0"/>
                  <a:t> </a:t>
                </a:r>
                <a:r>
                  <a:rPr lang="en-US" sz="2400" dirty="0" err="1" smtClean="0"/>
                  <a:t>bước</a:t>
                </a:r>
                <a:r>
                  <a:rPr lang="en-US" sz="2400" dirty="0" smtClean="0"/>
                  <a:t> </a:t>
                </a:r>
                <a:r>
                  <a:rPr lang="en-US" sz="2400" dirty="0" err="1" smtClean="0"/>
                  <a:t>nhảy</a:t>
                </a:r>
                <a:r>
                  <a:rPr lang="en-US" sz="2400" dirty="0" smtClean="0"/>
                  <a:t> </a:t>
                </a:r>
                <a:r>
                  <a:rPr lang="en-US" sz="2400" dirty="0" err="1" smtClean="0"/>
                  <a:t>là</a:t>
                </a:r>
                <a:r>
                  <a:rPr lang="en-US" sz="2400" dirty="0" smtClean="0"/>
                  <a: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en-US" sz="2400" dirty="0" smtClean="0"/>
                  <a:t>, </a:t>
                </a:r>
                <a:r>
                  <a:rPr lang="en-US" sz="2400" dirty="0" err="1" smtClean="0"/>
                  <a:t>xác</a:t>
                </a:r>
                <a:r>
                  <a:rPr lang="en-US" sz="2400" dirty="0" smtClean="0"/>
                  <a:t> </a:t>
                </a:r>
                <a:r>
                  <a:rPr lang="en-US" sz="2400" dirty="0" err="1" smtClean="0"/>
                  <a:t>suất</a:t>
                </a:r>
                <a:r>
                  <a:rPr lang="en-US" sz="2400" dirty="0" smtClean="0"/>
                  <a:t> di </a:t>
                </a:r>
                <a:r>
                  <a:rPr lang="en-US" sz="2400" dirty="0" err="1" smtClean="0"/>
                  <a:t>chuyển</a:t>
                </a:r>
                <a:r>
                  <a:rPr lang="en-US" sz="2400" dirty="0" smtClean="0"/>
                  <a:t> </a:t>
                </a:r>
                <a:r>
                  <a:rPr lang="en-US" sz="2400" dirty="0" err="1" smtClean="0"/>
                  <a:t>theo</a:t>
                </a:r>
                <a:r>
                  <a:rPr lang="en-US" sz="2400" dirty="0" smtClean="0"/>
                  <a:t> </a:t>
                </a:r>
                <a:r>
                  <a:rPr lang="en-US" sz="2400" dirty="0" err="1" smtClean="0"/>
                  <a:t>liên</a:t>
                </a:r>
                <a:r>
                  <a:rPr lang="en-US" sz="2400" dirty="0" smtClean="0"/>
                  <a:t> </a:t>
                </a:r>
                <a:r>
                  <a:rPr lang="en-US" sz="2400" dirty="0" err="1" smtClean="0"/>
                  <a:t>kết</a:t>
                </a:r>
                <a:r>
                  <a:rPr lang="en-US" sz="2400" dirty="0" smtClean="0"/>
                  <a:t> </a:t>
                </a:r>
                <a:r>
                  <a:rPr lang="en-US" sz="2400" dirty="0" err="1" smtClean="0"/>
                  <a:t>là</a:t>
                </a: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rPr>
                      <m:t>1−</m:t>
                    </m:r>
                    <m:r>
                      <a:rPr lang="vi-VN" sz="2400" i="1">
                        <a:latin typeface="Cambria Math" panose="02040503050406030204" pitchFamily="18" charset="0"/>
                        <a:ea typeface="Cambria Math" panose="02040503050406030204" pitchFamily="18" charset="0"/>
                      </a:rPr>
                      <m:t>𝛼</m:t>
                    </m:r>
                  </m:oMath>
                </a14:m>
                <a:r>
                  <a:rPr lang="en-US" sz="2400" dirty="0" smtClean="0"/>
                  <a:t>.</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1042"/>
                </a:stretch>
              </a:blipFill>
            </p:spPr>
            <p:txBody>
              <a:bodyPr/>
              <a:lstStyle/>
              <a:p>
                <a:r>
                  <a:rPr lang="vi-VN">
                    <a:noFill/>
                  </a:rPr>
                  <a:t> </a:t>
                </a:r>
              </a:p>
            </p:txBody>
          </p:sp>
        </mc:Fallback>
      </mc:AlternateContent>
    </p:spTree>
    <p:extLst>
      <p:ext uri="{BB962C8B-B14F-4D97-AF65-F5344CB8AC3E}">
        <p14:creationId xmlns:p14="http://schemas.microsoft.com/office/powerpoint/2010/main" val="313496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17</a:t>
            </a:fld>
            <a:endParaRPr lang="vi-VN"/>
          </a:p>
        </p:txBody>
      </p:sp>
      <p:sp>
        <p:nvSpPr>
          <p:cNvPr id="844802" name="Rectangle 2"/>
          <p:cNvSpPr>
            <a:spLocks noGrp="1" noChangeArrowheads="1"/>
          </p:cNvSpPr>
          <p:nvPr>
            <p:ph type="title"/>
          </p:nvPr>
        </p:nvSpPr>
        <p:spPr/>
        <p:txBody>
          <a:bodyPr/>
          <a:lstStyle/>
          <a:p>
            <a:r>
              <a:rPr lang="en-US" dirty="0" err="1" smtClean="0"/>
              <a:t>Khái</a:t>
            </a:r>
            <a:r>
              <a:rPr lang="en-US" dirty="0" smtClean="0"/>
              <a:t> </a:t>
            </a:r>
            <a:r>
              <a:rPr lang="en-US" dirty="0" err="1" smtClean="0"/>
              <a:t>quát</a:t>
            </a:r>
            <a:r>
              <a:rPr lang="en-US" dirty="0" smtClean="0"/>
              <a:t> </a:t>
            </a:r>
            <a:r>
              <a:rPr lang="en-US" dirty="0" err="1" smtClean="0"/>
              <a:t>hóa</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 Web </a:t>
            </a:r>
            <a:r>
              <a:rPr lang="en-US" dirty="0" err="1" smtClean="0"/>
              <a:t>bằng</a:t>
            </a:r>
            <a:r>
              <a:rPr lang="en-US" dirty="0" smtClean="0"/>
              <a:t> c</a:t>
            </a:r>
            <a:r>
              <a:rPr lang="vi-VN" dirty="0" smtClean="0"/>
              <a:t>huỗi Markov</a:t>
            </a:r>
            <a:endParaRPr lang="vi-VN" dirty="0"/>
          </a:p>
        </p:txBody>
      </p:sp>
      <p:sp>
        <p:nvSpPr>
          <p:cNvPr id="844803" name="Rectangle 3"/>
          <p:cNvSpPr>
            <a:spLocks noGrp="1" noChangeArrowheads="1"/>
          </p:cNvSpPr>
          <p:nvPr>
            <p:ph type="body" idx="1"/>
          </p:nvPr>
        </p:nvSpPr>
        <p:spPr>
          <a:xfrm>
            <a:off x="332804" y="2089820"/>
            <a:ext cx="8775700" cy="3139380"/>
          </a:xfrm>
        </p:spPr>
        <p:txBody>
          <a:bodyPr/>
          <a:lstStyle/>
          <a:p>
            <a:r>
              <a:rPr lang="vi-VN" dirty="0" smtClean="0"/>
              <a:t>Chuỗi Markov gồm N trạng thái và ma trận xác suất chuyển trạng thái kích thước N x N</a:t>
            </a:r>
            <a:r>
              <a:rPr lang="en-US" dirty="0" smtClean="0"/>
              <a:t>:</a:t>
            </a:r>
            <a:endParaRPr lang="vi-VN" dirty="0" smtClean="0"/>
          </a:p>
          <a:p>
            <a:pPr lvl="1"/>
            <a:r>
              <a:rPr lang="vi-VN" dirty="0" smtClean="0"/>
              <a:t>Mỗi trạng thái </a:t>
            </a:r>
            <a:r>
              <a:rPr lang="en-US" dirty="0" err="1" smtClean="0"/>
              <a:t>tương</a:t>
            </a:r>
            <a:r>
              <a:rPr lang="en-US" dirty="0" smtClean="0"/>
              <a:t> </a:t>
            </a:r>
            <a:r>
              <a:rPr lang="vi-VN" dirty="0" smtClean="0"/>
              <a:t>ứng với một trang Web</a:t>
            </a:r>
          </a:p>
          <a:p>
            <a:pPr lvl="1"/>
            <a:r>
              <a:rPr lang="vi-VN" dirty="0" smtClean="0">
                <a:latin typeface="+mj-lt"/>
              </a:rPr>
              <a:t>P</a:t>
            </a:r>
            <a:r>
              <a:rPr lang="vi-VN" baseline="-25000" dirty="0" smtClean="0">
                <a:latin typeface="+mj-lt"/>
              </a:rPr>
              <a:t>ij</a:t>
            </a:r>
            <a:r>
              <a:rPr lang="vi-VN" dirty="0" smtClean="0">
                <a:latin typeface="+mj-lt"/>
              </a:rPr>
              <a:t> là xác suất </a:t>
            </a:r>
            <a:r>
              <a:rPr lang="en-US" dirty="0" err="1" smtClean="0">
                <a:latin typeface="+mj-lt"/>
              </a:rPr>
              <a:t>chuyển</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i</a:t>
            </a:r>
            <a:r>
              <a:rPr lang="en-US" dirty="0" smtClean="0">
                <a:latin typeface="+mj-lt"/>
              </a:rPr>
              <a:t> sang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j</a:t>
            </a:r>
            <a:r>
              <a:rPr lang="en-US" dirty="0">
                <a:latin typeface="+mj-lt"/>
              </a:rPr>
              <a:t>, </a:t>
            </a:r>
            <a:r>
              <a:rPr lang="vi-VN" dirty="0">
                <a:latin typeface="+mj-lt"/>
              </a:rPr>
              <a:t>1 ≤ i, j ≤ N </a:t>
            </a:r>
            <a:endParaRPr lang="en-US" dirty="0">
              <a:latin typeface="+mj-lt"/>
            </a:endParaRPr>
          </a:p>
          <a:p>
            <a:pPr lvl="2"/>
            <a:r>
              <a:rPr lang="en-US" dirty="0" err="1" smtClean="0">
                <a:latin typeface="+mj-lt"/>
              </a:rPr>
              <a:t>P</a:t>
            </a:r>
            <a:r>
              <a:rPr lang="en-US" baseline="-25000" dirty="0" err="1" smtClean="0">
                <a:latin typeface="+mj-lt"/>
              </a:rPr>
              <a:t>ij</a:t>
            </a:r>
            <a:r>
              <a:rPr lang="en-US" dirty="0" smtClean="0">
                <a:latin typeface="+mj-lt"/>
              </a:rPr>
              <a:t> </a:t>
            </a:r>
            <a:r>
              <a:rPr lang="en-US" dirty="0" err="1" smtClean="0">
                <a:latin typeface="+mj-lt"/>
              </a:rPr>
              <a:t>cũng</a:t>
            </a:r>
            <a:r>
              <a:rPr lang="en-US" dirty="0" smtClean="0">
                <a:latin typeface="+mj-lt"/>
              </a:rPr>
              <a:t> </a:t>
            </a:r>
            <a:r>
              <a:rPr lang="en-US" dirty="0" err="1" smtClean="0">
                <a:latin typeface="+mj-lt"/>
              </a:rPr>
              <a:t>chính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lựa</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trang</a:t>
            </a:r>
            <a:r>
              <a:rPr lang="en-US" dirty="0" smtClean="0">
                <a:latin typeface="+mj-lt"/>
              </a:rPr>
              <a:t> j </a:t>
            </a:r>
            <a:r>
              <a:rPr lang="en-US" dirty="0" err="1" smtClean="0">
                <a:latin typeface="+mj-lt"/>
              </a:rPr>
              <a:t>khi</a:t>
            </a:r>
            <a:r>
              <a:rPr lang="en-US" dirty="0" smtClean="0">
                <a:latin typeface="+mj-lt"/>
              </a:rPr>
              <a:t> </a:t>
            </a:r>
            <a:r>
              <a:rPr lang="en-US" dirty="0" err="1" smtClean="0">
                <a:latin typeface="+mj-lt"/>
              </a:rPr>
              <a:t>đang</a:t>
            </a:r>
            <a:r>
              <a:rPr lang="en-US" dirty="0" smtClean="0">
                <a:latin typeface="+mj-lt"/>
              </a:rPr>
              <a:t> ở </a:t>
            </a:r>
            <a:r>
              <a:rPr lang="en-US" dirty="0" err="1" smtClean="0">
                <a:latin typeface="+mj-lt"/>
              </a:rPr>
              <a:t>trang</a:t>
            </a:r>
            <a:r>
              <a:rPr lang="en-US" dirty="0" smtClean="0">
                <a:latin typeface="+mj-lt"/>
              </a:rPr>
              <a:t> </a:t>
            </a:r>
            <a:r>
              <a:rPr lang="en-US" dirty="0" err="1" smtClean="0">
                <a:latin typeface="+mj-lt"/>
              </a:rPr>
              <a:t>i</a:t>
            </a:r>
            <a:r>
              <a:rPr lang="en-US" dirty="0" smtClean="0">
                <a:latin typeface="+mj-lt"/>
              </a:rPr>
              <a:t>.</a:t>
            </a:r>
            <a:endParaRPr lang="vi-VN" dirty="0" smtClean="0">
              <a:latin typeface="+mj-lt"/>
            </a:endParaRPr>
          </a:p>
          <a:p>
            <a:r>
              <a:rPr lang="vi-VN" dirty="0" smtClean="0">
                <a:latin typeface="+mj-lt"/>
              </a:rPr>
              <a:t>Với i bất kỳ, </a:t>
            </a:r>
          </a:p>
        </p:txBody>
      </p:sp>
      <p:graphicFrame>
        <p:nvGraphicFramePr>
          <p:cNvPr id="5" name="Object 6"/>
          <p:cNvGraphicFramePr>
            <a:graphicFrameLocks noChangeAspect="1"/>
          </p:cNvGraphicFramePr>
          <p:nvPr>
            <p:extLst>
              <p:ext uri="{D42A27DB-BD31-4B8C-83A1-F6EECF244321}">
                <p14:modId xmlns:p14="http://schemas.microsoft.com/office/powerpoint/2010/main" val="3833795303"/>
              </p:ext>
            </p:extLst>
          </p:nvPr>
        </p:nvGraphicFramePr>
        <p:xfrm>
          <a:off x="2699792" y="4653136"/>
          <a:ext cx="1176338" cy="503237"/>
        </p:xfrm>
        <a:graphic>
          <a:graphicData uri="http://schemas.openxmlformats.org/presentationml/2006/ole">
            <mc:AlternateContent xmlns:mc="http://schemas.openxmlformats.org/markup-compatibility/2006">
              <mc:Choice xmlns:v="urn:schemas-microsoft-com:vml" Requires="v">
                <p:oleObj spid="_x0000_s865491" name="Vergelijking" r:id="rId3" imgW="711000" imgH="304560" progId="Equation.3">
                  <p:embed/>
                </p:oleObj>
              </mc:Choice>
              <mc:Fallback>
                <p:oleObj name="Vergelijking" r:id="rId3" imgW="71100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653136"/>
                        <a:ext cx="11763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7" descr="92.png"/>
          <p:cNvPicPr>
            <a:picLocks noChangeAspect="1"/>
          </p:cNvPicPr>
          <p:nvPr/>
        </p:nvPicPr>
        <p:blipFill>
          <a:blip r:embed="rId5"/>
          <a:srcRect/>
          <a:stretch>
            <a:fillRect/>
          </a:stretch>
        </p:blipFill>
        <p:spPr bwMode="auto">
          <a:xfrm>
            <a:off x="3728120" y="5085184"/>
            <a:ext cx="2932112" cy="1008062"/>
          </a:xfrm>
          <a:prstGeom prst="rect">
            <a:avLst/>
          </a:prstGeom>
          <a:noFill/>
          <a:ln w="9525">
            <a:noFill/>
            <a:miter lim="800000"/>
            <a:headEnd/>
            <a:tailEnd/>
          </a:ln>
        </p:spPr>
      </p:pic>
    </p:spTree>
    <p:extLst>
      <p:ext uri="{BB962C8B-B14F-4D97-AF65-F5344CB8AC3E}">
        <p14:creationId xmlns:p14="http://schemas.microsoft.com/office/powerpoint/2010/main" val="390952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3" descr="93f-graph.png"/>
          <p:cNvPicPr>
            <a:picLocks noChangeAspect="1"/>
          </p:cNvPicPr>
          <p:nvPr/>
        </p:nvPicPr>
        <p:blipFill>
          <a:blip r:embed="rId2"/>
          <a:srcRect/>
          <a:stretch>
            <a:fillRect/>
          </a:stretch>
        </p:blipFill>
        <p:spPr bwMode="auto">
          <a:xfrm>
            <a:off x="285750" y="1571625"/>
            <a:ext cx="4789488" cy="5040313"/>
          </a:xfrm>
          <a:prstGeom prst="rect">
            <a:avLst/>
          </a:prstGeom>
          <a:noFill/>
          <a:ln w="9525">
            <a:noFill/>
            <a:miter lim="800000"/>
            <a:headEnd/>
            <a:tailEnd/>
          </a:ln>
        </p:spPr>
      </p:pic>
      <p:sp>
        <p:nvSpPr>
          <p:cNvPr id="5" name="Rectangle 2"/>
          <p:cNvSpPr>
            <a:spLocks noGrp="1" noChangeArrowheads="1"/>
          </p:cNvSpPr>
          <p:nvPr>
            <p:ph type="title"/>
          </p:nvPr>
        </p:nvSpPr>
        <p:spPr>
          <a:xfrm>
            <a:off x="1150938" y="214314"/>
            <a:ext cx="7793037" cy="1357312"/>
          </a:xfrm>
        </p:spPr>
        <p:txBody>
          <a:bodyPr/>
          <a:lstStyle/>
          <a:p>
            <a:r>
              <a:rPr lang="en-US" dirty="0" err="1" smtClean="0"/>
              <a:t>Ví</a:t>
            </a:r>
            <a:r>
              <a:rPr lang="en-US" dirty="0" smtClean="0"/>
              <a:t> </a:t>
            </a:r>
            <a:r>
              <a:rPr lang="en-US" dirty="0" err="1" smtClean="0"/>
              <a:t>dụ</a:t>
            </a:r>
            <a:r>
              <a:rPr lang="en-US" dirty="0" smtClean="0"/>
              <a:t> </a:t>
            </a:r>
            <a:r>
              <a:rPr lang="en-US" dirty="0" err="1" smtClean="0"/>
              <a:t>đồ</a:t>
            </a:r>
            <a:r>
              <a:rPr lang="en-US" dirty="0" smtClean="0"/>
              <a:t> </a:t>
            </a:r>
            <a:r>
              <a:rPr lang="en-US" dirty="0" err="1" smtClean="0"/>
              <a:t>thị</a:t>
            </a:r>
            <a:r>
              <a:rPr lang="en-US" dirty="0" smtClean="0"/>
              <a:t> Web</a:t>
            </a:r>
            <a:endParaRPr lang="vi-VN" dirty="0"/>
          </a:p>
        </p:txBody>
      </p:sp>
    </p:spTree>
    <p:extLst>
      <p:ext uri="{BB962C8B-B14F-4D97-AF65-F5344CB8AC3E}">
        <p14:creationId xmlns:p14="http://schemas.microsoft.com/office/powerpoint/2010/main" val="207221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3C106EC-1565-4205-AEF5-542E719C1100}"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a:solidFill>
                <a:srgbClr val="898989"/>
              </a:solidFill>
              <a:latin typeface="Calibri" charset="0"/>
            </a:endParaRPr>
          </a:p>
        </p:txBody>
      </p:sp>
      <p:sp>
        <p:nvSpPr>
          <p:cNvPr id="16794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1500188" y="1857375"/>
          <a:ext cx="5072097" cy="3657600"/>
        </p:xfrm>
        <a:graphic>
          <a:graphicData uri="http://schemas.openxmlformats.org/drawingml/2006/table">
            <a:tbl>
              <a:tblPr firstRow="1" bandRow="1">
                <a:tableStyleId>{2D5ABB26-0587-4C30-8999-92F81FD0307C}</a:tableStyleId>
              </a:tblPr>
              <a:tblGrid>
                <a:gridCol w="634012"/>
                <a:gridCol w="634012"/>
                <a:gridCol w="634025"/>
                <a:gridCol w="634000"/>
                <a:gridCol w="634012"/>
                <a:gridCol w="634012"/>
                <a:gridCol w="634012"/>
                <a:gridCol w="634012"/>
              </a:tblGrid>
              <a:tr h="223244">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223244">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bl>
          </a:graphicData>
        </a:graphic>
      </p:graphicFrame>
      <p:sp>
        <p:nvSpPr>
          <p:cNvPr id="7" name="Rectangle 2"/>
          <p:cNvSpPr txBox="1">
            <a:spLocks noChangeArrowheads="1"/>
          </p:cNvSpPr>
          <p:nvPr/>
        </p:nvSpPr>
        <p:spPr>
          <a:xfrm>
            <a:off x="1150938" y="980728"/>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kề</a:t>
            </a:r>
            <a:endParaRPr lang="vi-VN" dirty="0"/>
          </a:p>
        </p:txBody>
      </p:sp>
    </p:spTree>
    <p:extLst>
      <p:ext uri="{BB962C8B-B14F-4D97-AF65-F5344CB8AC3E}">
        <p14:creationId xmlns:p14="http://schemas.microsoft.com/office/powerpoint/2010/main" val="2379263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2</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solidFill>
                  <a:schemeClr val="bg1">
                    <a:lumMod val="65000"/>
                  </a:schemeClr>
                </a:solidFill>
              </a:rPr>
              <a:t>Phân</a:t>
            </a:r>
            <a:r>
              <a:rPr lang="en-US" dirty="0" smtClean="0">
                <a:solidFill>
                  <a:schemeClr val="bg1">
                    <a:lumMod val="65000"/>
                  </a:schemeClr>
                </a:solidFill>
              </a:rPr>
              <a:t> </a:t>
            </a:r>
            <a:r>
              <a:rPr lang="en-US" dirty="0" err="1" smtClean="0">
                <a:solidFill>
                  <a:schemeClr val="bg1">
                    <a:lumMod val="65000"/>
                  </a:schemeClr>
                </a:solidFill>
              </a:rPr>
              <a:t>tích</a:t>
            </a:r>
            <a:r>
              <a:rPr lang="en-US" dirty="0" smtClean="0">
                <a:solidFill>
                  <a:schemeClr val="bg1">
                    <a:lumMod val="65000"/>
                  </a:schemeClr>
                </a:solidFill>
              </a:rPr>
              <a:t> </a:t>
            </a:r>
            <a:r>
              <a:rPr lang="en-US" dirty="0" err="1" smtClean="0">
                <a:solidFill>
                  <a:schemeClr val="bg1">
                    <a:lumMod val="65000"/>
                  </a:schemeClr>
                </a:solidFill>
              </a:rPr>
              <a:t>trích</a:t>
            </a:r>
            <a:r>
              <a:rPr lang="en-US" dirty="0" smtClean="0">
                <a:solidFill>
                  <a:schemeClr val="bg1">
                    <a:lumMod val="65000"/>
                  </a:schemeClr>
                </a:solidFill>
              </a:rPr>
              <a:t> </a:t>
            </a:r>
            <a:r>
              <a:rPr lang="en-US" dirty="0" err="1" smtClean="0">
                <a:solidFill>
                  <a:schemeClr val="bg1">
                    <a:lumMod val="65000"/>
                  </a:schemeClr>
                </a:solidFill>
              </a:rPr>
              <a:t>dẫn</a:t>
            </a:r>
            <a:endParaRPr lang="en-US" dirty="0">
              <a:solidFill>
                <a:schemeClr val="bg1">
                  <a:lumMod val="65000"/>
                </a:schemeClr>
              </a:solidFill>
            </a:endParaRPr>
          </a:p>
          <a:p>
            <a:r>
              <a:rPr lang="en-US" dirty="0" err="1">
                <a:solidFill>
                  <a:schemeClr val="bg1">
                    <a:lumMod val="65000"/>
                  </a:schemeClr>
                </a:solidFill>
              </a:rPr>
              <a:t>Giải</a:t>
            </a:r>
            <a:r>
              <a:rPr lang="en-US" dirty="0">
                <a:solidFill>
                  <a:schemeClr val="bg1">
                    <a:lumMod val="65000"/>
                  </a:schemeClr>
                </a:solidFill>
              </a:rPr>
              <a:t> </a:t>
            </a:r>
            <a:r>
              <a:rPr lang="en-US" dirty="0" err="1">
                <a:solidFill>
                  <a:schemeClr val="bg1">
                    <a:lumMod val="65000"/>
                  </a:schemeClr>
                </a:solidFill>
              </a:rPr>
              <a:t>thuật</a:t>
            </a:r>
            <a:r>
              <a:rPr lang="en-US" dirty="0">
                <a:solidFill>
                  <a:schemeClr val="bg1">
                    <a:lumMod val="65000"/>
                  </a:schemeClr>
                </a:solidFill>
              </a:rPr>
              <a:t> </a:t>
            </a:r>
            <a:r>
              <a:rPr lang="en-US" dirty="0" smtClean="0">
                <a:solidFill>
                  <a:schemeClr val="bg1">
                    <a:lumMod val="65000"/>
                  </a:schemeClr>
                </a:solidFill>
              </a:rPr>
              <a:t>PageRank</a:t>
            </a:r>
            <a:endParaRPr lang="en-US" dirty="0">
              <a:solidFill>
                <a:schemeClr val="bg1">
                  <a:lumMod val="65000"/>
                </a:schemeClr>
              </a:solidFill>
            </a:endParaRPr>
          </a:p>
        </p:txBody>
      </p:sp>
    </p:spTree>
    <p:extLst>
      <p:ext uri="{BB962C8B-B14F-4D97-AF65-F5344CB8AC3E}">
        <p14:creationId xmlns:p14="http://schemas.microsoft.com/office/powerpoint/2010/main" val="226712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0.50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lvl="0" algn="ctr"/>
                      <a:r>
                        <a:rPr lang="de-DE" sz="2400" dirty="0" smtClean="0"/>
                        <a:t>0.50</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0.33</a:t>
                      </a:r>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r>
            </a:tbl>
          </a:graphicData>
        </a:graphic>
      </p:graphicFrame>
      <p:sp>
        <p:nvSpPr>
          <p:cNvPr id="7" name="Rectangle 2"/>
          <p:cNvSpPr txBox="1">
            <a:spLocks noChangeArrowheads="1"/>
          </p:cNvSpPr>
          <p:nvPr/>
        </p:nvSpPr>
        <p:spPr>
          <a:xfrm>
            <a:off x="1150938" y="1077144"/>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p:sp>
        <p:nvSpPr>
          <p:cNvPr id="8" name="TextBox 7"/>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endParaRPr lang="vi-VN" sz="2400" dirty="0">
              <a:solidFill>
                <a:schemeClr val="tx2"/>
              </a:solidFill>
            </a:endParaRPr>
          </a:p>
        </p:txBody>
      </p:sp>
    </p:spTree>
    <p:extLst>
      <p:ext uri="{BB962C8B-B14F-4D97-AF65-F5344CB8AC3E}">
        <p14:creationId xmlns:p14="http://schemas.microsoft.com/office/powerpoint/2010/main" val="15897093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953521246"/>
              </p:ext>
            </p:extLst>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0.88</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0.45</a:t>
                      </a:r>
                    </a:p>
                  </a:txBody>
                  <a:tcPr/>
                </a:tc>
                <a:tc>
                  <a:txBody>
                    <a:bodyPr/>
                    <a:lstStyle/>
                    <a:p>
                      <a:pPr lvl="0" algn="ctr"/>
                      <a:r>
                        <a:rPr lang="de-DE" sz="2400" dirty="0" smtClean="0"/>
                        <a:t>0.45</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0.02</a:t>
                      </a:r>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0.45</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0.45</a:t>
                      </a:r>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0.88</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0.45</a:t>
                      </a:r>
                      <a:endParaRPr lang="de-DE" sz="2400" dirty="0"/>
                    </a:p>
                  </a:txBody>
                  <a:tcPr/>
                </a:tc>
                <a:tc>
                  <a:txBody>
                    <a:bodyPr/>
                    <a:lstStyle/>
                    <a:p>
                      <a:pPr lvl="0" algn="ctr"/>
                      <a:r>
                        <a:rPr lang="de-DE" sz="2400" dirty="0" smtClean="0"/>
                        <a:t>0.45</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0.31</a:t>
                      </a:r>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0.31</a:t>
                      </a:r>
                      <a:endParaRPr lang="de-DE" sz="2400" dirty="0"/>
                    </a:p>
                  </a:txBody>
                  <a:tcPr/>
                </a:tc>
              </a:tr>
            </a:tbl>
          </a:graphicData>
        </a:graphic>
      </p:graphicFrame>
      <p:sp>
        <p:nvSpPr>
          <p:cNvPr id="7" name="Rectangle 2"/>
          <p:cNvSpPr txBox="1">
            <a:spLocks noChangeArrowheads="1"/>
          </p:cNvSpPr>
          <p:nvPr/>
        </p:nvSpPr>
        <p:spPr>
          <a:xfrm>
            <a:off x="1150938" y="476672"/>
            <a:ext cx="7793037" cy="1296144"/>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(2)</a:t>
            </a:r>
            <a:endParaRPr lang="vi-VN" dirty="0"/>
          </a:p>
        </p:txBody>
      </p:sp>
      <mc:AlternateContent xmlns:mc="http://schemas.openxmlformats.org/markup-compatibility/2006" xmlns:a14="http://schemas.microsoft.com/office/drawing/2010/main">
        <mc:Choice Requires="a14">
          <p:sp>
            <p:nvSpPr>
              <p:cNvPr id="2" name="TextBox 1"/>
              <p:cNvSpPr txBox="1"/>
              <p:nvPr/>
            </p:nvSpPr>
            <p:spPr>
              <a:xfrm>
                <a:off x="571500" y="5949280"/>
                <a:ext cx="7994650" cy="461665"/>
              </a:xfrm>
              <a:prstGeom prst="rect">
                <a:avLst/>
              </a:prstGeom>
              <a:noFill/>
            </p:spPr>
            <p:txBody>
              <a:bodyPr wrap="square" rtlCol="0">
                <a:spAutoFit/>
              </a:bodyPr>
              <a:lstStyle/>
              <a:p>
                <a:r>
                  <a:rPr lang="en-US" sz="2400" dirty="0" smtClean="0">
                    <a:solidFill>
                      <a:schemeClr val="tx2"/>
                    </a:solidFill>
                  </a:rPr>
                  <a:t>Mô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14:m>
                  <m:oMath xmlns:m="http://schemas.openxmlformats.org/officeDocument/2006/math">
                    <m:r>
                      <a:rPr lang="vi-VN"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vi-VN" sz="2400" dirty="0">
                  <a:solidFill>
                    <a:schemeClr val="tx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71500" y="5949280"/>
                <a:ext cx="7994650" cy="461665"/>
              </a:xfrm>
              <a:prstGeom prst="rect">
                <a:avLst/>
              </a:prstGeom>
              <a:blipFill rotWithShape="0">
                <a:blip r:embed="rId3"/>
                <a:stretch>
                  <a:fillRect l="-1220" t="-11842" b="-27632"/>
                </a:stretch>
              </a:blipFill>
            </p:spPr>
            <p:txBody>
              <a:bodyPr/>
              <a:lstStyle/>
              <a:p>
                <a:r>
                  <a:rPr lang="vi-VN">
                    <a:noFill/>
                  </a:rPr>
                  <a:t> </a:t>
                </a:r>
              </a:p>
            </p:txBody>
          </p:sp>
        </mc:Fallback>
      </mc:AlternateContent>
    </p:spTree>
    <p:extLst>
      <p:ext uri="{BB962C8B-B14F-4D97-AF65-F5344CB8AC3E}">
        <p14:creationId xmlns:p14="http://schemas.microsoft.com/office/powerpoint/2010/main" val="272749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22</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en-US" dirty="0" err="1" smtClean="0"/>
              <a:t>Xác</a:t>
            </a:r>
            <a:r>
              <a:rPr lang="en-US" dirty="0" smtClean="0"/>
              <a:t> </a:t>
            </a:r>
            <a:r>
              <a:rPr lang="en-US" dirty="0" err="1" smtClean="0"/>
              <a:t>định</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err="1" smtClean="0"/>
                  <a:t>Đặt</a:t>
                </a:r>
                <a:r>
                  <a:rPr lang="vi-VN" sz="2400" dirty="0" smtClean="0"/>
                  <a:t> A là ma trận kề của đồ thị, dòng i cột j bằng 1 nếu có cạnh từ i tới j; </a:t>
                </a:r>
                <a:r>
                  <a:rPr lang="en-US" sz="2400" dirty="0"/>
                  <a:t>Đ</a:t>
                </a:r>
                <a:r>
                  <a:rPr lang="en-US" sz="2400" dirty="0" smtClean="0"/>
                  <a:t>ặt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vi-VN" sz="2400" dirty="0" smtClean="0"/>
                  <a:t> là xác suất nhảy ngẫu nhiên.</a:t>
                </a:r>
              </a:p>
              <a:p>
                <a:r>
                  <a:rPr lang="vi-VN" sz="2400" dirty="0" smtClean="0"/>
                  <a:t>Giải thuật xác định ma trận xác suất chuyển trạng thái</a:t>
                </a:r>
                <a:r>
                  <a:rPr lang="en-US" sz="2400" dirty="0" smtClean="0"/>
                  <a:t> </a:t>
                </a:r>
                <a:r>
                  <a:rPr lang="en-US" sz="2400" dirty="0" err="1" smtClean="0"/>
                  <a:t>trong</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tổng</a:t>
                </a:r>
                <a:r>
                  <a:rPr lang="en-US" sz="2400" dirty="0" smtClean="0"/>
                  <a:t> </a:t>
                </a:r>
                <a:r>
                  <a:rPr lang="en-US" sz="2400" dirty="0" err="1" smtClean="0"/>
                  <a:t>quát</a:t>
                </a:r>
                <a:r>
                  <a:rPr lang="vi-VN" sz="2400" dirty="0" smtClean="0"/>
                  <a:t> gồm 4 bước sau:</a:t>
                </a:r>
              </a:p>
              <a:p>
                <a:pPr lvl="1"/>
                <a:r>
                  <a:rPr lang="vi-VN" sz="2000" dirty="0" smtClean="0"/>
                  <a:t>1) Nếu hàng i của A không chứa 1 thì thay thế 0 bằng 1/N, </a:t>
                </a:r>
                <a:r>
                  <a:rPr lang="en-US" sz="2000" dirty="0" err="1" smtClean="0"/>
                  <a:t>trong</a:t>
                </a:r>
                <a:r>
                  <a:rPr lang="en-US" sz="2000" dirty="0" smtClean="0"/>
                  <a:t> </a:t>
                </a:r>
                <a:r>
                  <a:rPr lang="en-US" sz="2000" dirty="0" err="1" smtClean="0"/>
                  <a:t>đó</a:t>
                </a:r>
                <a:r>
                  <a:rPr lang="en-US" sz="2000" dirty="0" smtClean="0"/>
                  <a:t> </a:t>
                </a:r>
                <a:r>
                  <a:rPr lang="vi-VN" sz="2000" dirty="0" smtClean="0"/>
                  <a:t>N là số </a:t>
                </a:r>
                <a:r>
                  <a:rPr lang="en-US" sz="2000" dirty="0" err="1" smtClean="0"/>
                  <a:t>lượng</a:t>
                </a:r>
                <a:r>
                  <a:rPr lang="en-US" sz="2000" dirty="0" smtClean="0"/>
                  <a:t> </a:t>
                </a:r>
                <a:r>
                  <a:rPr lang="en-US" sz="2000" dirty="0" err="1" smtClean="0"/>
                  <a:t>trang</a:t>
                </a:r>
                <a:r>
                  <a:rPr lang="en-US" sz="2000" dirty="0" smtClean="0"/>
                  <a:t> web</a:t>
                </a:r>
                <a:r>
                  <a:rPr lang="vi-VN" sz="2000" dirty="0" smtClean="0"/>
                  <a:t>. </a:t>
                </a:r>
              </a:p>
              <a:p>
                <a:pPr lvl="1"/>
                <a:r>
                  <a:rPr lang="vi-VN" sz="2000" dirty="0" smtClean="0"/>
                  <a:t>2) Đối với các hàng khác chia các giá trị 1 cho số lượng</a:t>
                </a:r>
                <a:r>
                  <a:rPr lang="en-US" sz="2000" dirty="0"/>
                  <a:t> </a:t>
                </a:r>
                <a:r>
                  <a:rPr lang="en-US" sz="2000" dirty="0" smtClean="0"/>
                  <a:t>1</a:t>
                </a:r>
                <a:r>
                  <a:rPr lang="vi-VN" sz="2000" dirty="0" smtClean="0"/>
                  <a:t> trong hàng.</a:t>
                </a:r>
              </a:p>
              <a:p>
                <a:pPr lvl="1"/>
                <a:r>
                  <a:rPr lang="vi-VN" sz="2000" dirty="0" smtClean="0"/>
                  <a:t>3) Nhân ma trận kết quả sau khi thực hiện </a:t>
                </a:r>
                <a:r>
                  <a:rPr lang="en-US" sz="2000" dirty="0" smtClean="0"/>
                  <a:t>(</a:t>
                </a:r>
                <a:r>
                  <a:rPr lang="vi-VN" sz="2000" dirty="0" smtClean="0"/>
                  <a:t>1) và </a:t>
                </a:r>
                <a:r>
                  <a:rPr lang="en-US" sz="2000" dirty="0" smtClean="0"/>
                  <a:t>(</a:t>
                </a:r>
                <a:r>
                  <a:rPr lang="vi-VN" sz="2000" dirty="0" smtClean="0"/>
                  <a:t>2) với 1 – </a:t>
                </a:r>
                <a14:m>
                  <m:oMath xmlns:m="http://schemas.openxmlformats.org/officeDocument/2006/math">
                    <m:r>
                      <a:rPr lang="vi-VN" sz="2000" i="1" smtClean="0">
                        <a:latin typeface="Cambria Math" panose="02040503050406030204" pitchFamily="18" charset="0"/>
                        <a:ea typeface="Cambria Math" panose="02040503050406030204" pitchFamily="18" charset="0"/>
                      </a:rPr>
                      <m:t>𝛼</m:t>
                    </m:r>
                  </m:oMath>
                </a14:m>
                <a:endParaRPr lang="vi-VN" sz="2000" dirty="0" smtClean="0"/>
              </a:p>
              <a:p>
                <a:pPr lvl="1"/>
                <a:r>
                  <a:rPr lang="vi-VN" sz="2000" dirty="0" smtClean="0"/>
                  <a:t>4) Cộng mỗi phần tử của ma trận với </a:t>
                </a:r>
                <a14:m>
                  <m:oMath xmlns:m="http://schemas.openxmlformats.org/officeDocument/2006/math">
                    <m:r>
                      <a:rPr lang="vi-VN" sz="2000" i="1">
                        <a:latin typeface="Cambria Math" panose="02040503050406030204" pitchFamily="18" charset="0"/>
                        <a:ea typeface="Cambria Math" panose="02040503050406030204" pitchFamily="18" charset="0"/>
                      </a:rPr>
                      <m:t>𝛼</m:t>
                    </m:r>
                  </m:oMath>
                </a14:m>
                <a:r>
                  <a:rPr lang="vi-VN" sz="2000" dirty="0" smtClean="0"/>
                  <a:t> / N</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486"/>
                </a:stretch>
              </a:blipFill>
            </p:spPr>
            <p:txBody>
              <a:bodyPr/>
              <a:lstStyle/>
              <a:p>
                <a:r>
                  <a:rPr lang="vi-VN">
                    <a:noFill/>
                  </a:rPr>
                  <a:t> </a:t>
                </a:r>
              </a:p>
            </p:txBody>
          </p:sp>
        </mc:Fallback>
      </mc:AlternateContent>
      <p:sp>
        <p:nvSpPr>
          <p:cNvPr id="5" name="TextBox 4"/>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endParaRPr lang="vi-VN" sz="2400" dirty="0">
              <a:solidFill>
                <a:schemeClr val="tx2"/>
              </a:solidFill>
            </a:endParaRPr>
          </a:p>
        </p:txBody>
      </p:sp>
    </p:spTree>
    <p:extLst>
      <p:ext uri="{BB962C8B-B14F-4D97-AF65-F5344CB8AC3E}">
        <p14:creationId xmlns:p14="http://schemas.microsoft.com/office/powerpoint/2010/main" val="2594446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23</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endParaRPr lang="vi-VN" dirty="0"/>
          </a:p>
        </p:txBody>
      </p:sp>
      <p:sp>
        <p:nvSpPr>
          <p:cNvPr id="845827" name="Rectangle 3"/>
          <p:cNvSpPr>
            <a:spLocks noGrp="1" noChangeArrowheads="1"/>
          </p:cNvSpPr>
          <p:nvPr>
            <p:ph type="body" idx="1"/>
          </p:nvPr>
        </p:nvSpPr>
        <p:spPr>
          <a:xfrm>
            <a:off x="611560" y="2017713"/>
            <a:ext cx="8343528" cy="3067472"/>
          </a:xfrm>
        </p:spPr>
        <p:txBody>
          <a:bodyPr/>
          <a:lstStyle/>
          <a:p>
            <a:pPr algn="just"/>
            <a:r>
              <a:rPr lang="vi-VN" dirty="0" smtClean="0"/>
              <a:t>Tồn tại phân bố xác suất ổn định nếu mô hình duyệt web thỏa mãn các điều kiện sau:</a:t>
            </a:r>
          </a:p>
          <a:p>
            <a:pPr lvl="1" algn="just"/>
            <a:r>
              <a:rPr lang="vi-VN" dirty="0" smtClean="0"/>
              <a:t>Luôn tồn tại đường đi giữa hai đỉnh bất kỳ: Có thể di chuyển từ một trang bất kỳ tới một trang bất kỳ;</a:t>
            </a:r>
          </a:p>
          <a:p>
            <a:pPr lvl="1" algn="just"/>
            <a:r>
              <a:rPr lang="vi-VN" dirty="0" smtClean="0"/>
              <a:t>Không có chu trình</a:t>
            </a:r>
            <a:r>
              <a:rPr lang="en-US" dirty="0" smtClean="0"/>
              <a:t> </a:t>
            </a:r>
            <a:r>
              <a:rPr lang="en-US" dirty="0" err="1" smtClean="0"/>
              <a:t>kín</a:t>
            </a:r>
            <a:r>
              <a:rPr lang="vi-VN" dirty="0" smtClean="0"/>
              <a:t>: Không thể chia các đỉnh của đồ thị thành nhiều nhóm sao cho quá trình duyệt Web trở thành tiến trình tuần tự </a:t>
            </a:r>
            <a:r>
              <a:rPr lang="en-US" dirty="0" err="1" smtClean="0"/>
              <a:t>và</a:t>
            </a:r>
            <a:r>
              <a:rPr lang="en-US" dirty="0" smtClean="0"/>
              <a:t> </a:t>
            </a:r>
            <a:r>
              <a:rPr lang="en-US" dirty="0" err="1" smtClean="0"/>
              <a:t>khép</a:t>
            </a:r>
            <a:r>
              <a:rPr lang="en-US" dirty="0" smtClean="0"/>
              <a:t> </a:t>
            </a:r>
            <a:r>
              <a:rPr lang="en-US" dirty="0" err="1" smtClean="0"/>
              <a:t>kín</a:t>
            </a:r>
            <a:r>
              <a:rPr lang="en-US" dirty="0" smtClean="0"/>
              <a:t> </a:t>
            </a:r>
            <a:r>
              <a:rPr lang="en-US" dirty="0" err="1" smtClean="0"/>
              <a:t>trong</a:t>
            </a:r>
            <a:r>
              <a:rPr lang="vi-VN" dirty="0" smtClean="0"/>
              <a:t> các nhóm này.</a:t>
            </a:r>
          </a:p>
        </p:txBody>
      </p:sp>
      <p:sp>
        <p:nvSpPr>
          <p:cNvPr id="2" name="TextBox 1"/>
          <p:cNvSpPr txBox="1"/>
          <p:nvPr/>
        </p:nvSpPr>
        <p:spPr>
          <a:xfrm>
            <a:off x="611560" y="5301208"/>
            <a:ext cx="8332415" cy="1200329"/>
          </a:xfrm>
          <a:prstGeom prst="rect">
            <a:avLst/>
          </a:prstGeom>
          <a:noFill/>
        </p:spPr>
        <p:txBody>
          <a:bodyPr wrap="square" rtlCol="0">
            <a:spAutoFit/>
          </a:bodyPr>
          <a:lstStyle/>
          <a:p>
            <a:pPr algn="just"/>
            <a:r>
              <a:rPr lang="vi-VN" sz="2400" dirty="0" smtClean="0">
                <a:solidFill>
                  <a:schemeClr val="tx2"/>
                </a:solidFill>
              </a:rPr>
              <a:t>Nếu mô hình duyệt Web thỏa mãn các điều kiện nêu trên thì chuỗi Markov tương ứng cũng thỏa mãn điều kiện Ergodic</a:t>
            </a:r>
            <a:endParaRPr lang="vi-VN" sz="2400" dirty="0">
              <a:solidFill>
                <a:schemeClr val="tx2"/>
              </a:solidFill>
            </a:endParaRPr>
          </a:p>
        </p:txBody>
      </p:sp>
    </p:spTree>
    <p:extLst>
      <p:ext uri="{BB962C8B-B14F-4D97-AF65-F5344CB8AC3E}">
        <p14:creationId xmlns:p14="http://schemas.microsoft.com/office/powerpoint/2010/main" val="88530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24</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r>
              <a:rPr lang="en-US" dirty="0" smtClean="0"/>
              <a:t> (2)</a:t>
            </a:r>
            <a:endParaRPr lang="vi-VN" dirty="0"/>
          </a:p>
        </p:txBody>
      </p:sp>
      <p:sp>
        <p:nvSpPr>
          <p:cNvPr id="845827" name="Rectangle 3"/>
          <p:cNvSpPr>
            <a:spLocks noGrp="1" noChangeArrowheads="1"/>
          </p:cNvSpPr>
          <p:nvPr>
            <p:ph type="body" idx="1"/>
          </p:nvPr>
        </p:nvSpPr>
        <p:spPr>
          <a:xfrm>
            <a:off x="323528" y="2017713"/>
            <a:ext cx="8631560" cy="1483295"/>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hội</a:t>
            </a:r>
            <a:r>
              <a:rPr lang="en-US" dirty="0" smtClean="0"/>
              <a:t> </a:t>
            </a:r>
            <a:r>
              <a:rPr lang="en-US" dirty="0" err="1" smtClean="0"/>
              <a:t>tụ</a:t>
            </a:r>
            <a:endParaRPr lang="en-US" dirty="0" smtClean="0"/>
          </a:p>
          <a:p>
            <a:pPr lvl="1" algn="just"/>
            <a:r>
              <a:rPr lang="en-US" dirty="0" err="1" smtClean="0"/>
              <a:t>Ví</a:t>
            </a:r>
            <a:r>
              <a:rPr lang="en-US" dirty="0" smtClean="0"/>
              <a:t> </a:t>
            </a:r>
            <a:r>
              <a:rPr lang="en-US" dirty="0" err="1" smtClean="0"/>
              <a:t>dụ</a:t>
            </a:r>
            <a:r>
              <a:rPr lang="en-US" dirty="0" smtClean="0"/>
              <a:t>, </a:t>
            </a:r>
            <a:r>
              <a:rPr lang="en-US" dirty="0" err="1" smtClean="0"/>
              <a:t>khi</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chu</a:t>
            </a:r>
            <a:r>
              <a:rPr lang="en-US" dirty="0" smtClean="0"/>
              <a:t> </a:t>
            </a:r>
            <a:r>
              <a:rPr lang="en-US" dirty="0" err="1" smtClean="0"/>
              <a:t>trình</a:t>
            </a:r>
            <a:r>
              <a:rPr lang="en-US" dirty="0" smtClean="0"/>
              <a:t> </a:t>
            </a:r>
            <a:r>
              <a:rPr lang="en-US" dirty="0" err="1" smtClean="0"/>
              <a:t>kín</a:t>
            </a:r>
            <a:endParaRPr lang="en-US" dirty="0" smtClean="0"/>
          </a:p>
          <a:p>
            <a:pPr lvl="1" algn="just"/>
            <a:r>
              <a:rPr lang="en-US" dirty="0" err="1" smtClean="0"/>
              <a:t>Nút</a:t>
            </a:r>
            <a:r>
              <a:rPr lang="en-US" dirty="0" smtClean="0"/>
              <a:t> </a:t>
            </a:r>
            <a:r>
              <a:rPr lang="en-US" dirty="0" err="1" smtClean="0"/>
              <a:t>cụt</a:t>
            </a:r>
            <a:r>
              <a:rPr lang="en-US" dirty="0" smtClean="0"/>
              <a:t> (</a:t>
            </a:r>
            <a:r>
              <a:rPr lang="en-US" dirty="0" err="1" smtClean="0"/>
              <a:t>trang</a:t>
            </a:r>
            <a:r>
              <a:rPr lang="en-US" dirty="0" smtClean="0"/>
              <a:t> </a:t>
            </a:r>
            <a:r>
              <a:rPr lang="en-US" dirty="0" err="1" smtClean="0"/>
              <a:t>không</a:t>
            </a:r>
            <a:r>
              <a:rPr lang="en-US" dirty="0" smtClean="0"/>
              <a:t> </a:t>
            </a:r>
            <a:r>
              <a:rPr lang="en-US" dirty="0" err="1" smtClean="0"/>
              <a:t>có</a:t>
            </a:r>
            <a:r>
              <a:rPr lang="en-US" dirty="0" smtClean="0"/>
              <a:t> out-link)</a:t>
            </a:r>
            <a:endParaRPr lang="vi-VN" dirty="0" smtClean="0"/>
          </a:p>
          <a:p>
            <a:pPr algn="just"/>
            <a:endParaRPr lang="vi-VN" dirty="0" smtClean="0"/>
          </a:p>
        </p:txBody>
      </p:sp>
      <p:pic>
        <p:nvPicPr>
          <p:cNvPr id="7" name="Picture 5" descr="106f-graph.png"/>
          <p:cNvPicPr>
            <a:picLocks noChangeAspect="1"/>
          </p:cNvPicPr>
          <p:nvPr/>
        </p:nvPicPr>
        <p:blipFill>
          <a:blip r:embed="rId2"/>
          <a:srcRect/>
          <a:stretch>
            <a:fillRect/>
          </a:stretch>
        </p:blipFill>
        <p:spPr bwMode="auto">
          <a:xfrm>
            <a:off x="683568" y="3493205"/>
            <a:ext cx="2676525" cy="2592388"/>
          </a:xfrm>
          <a:prstGeom prst="rect">
            <a:avLst/>
          </a:prstGeom>
          <a:noFill/>
          <a:ln w="9525">
            <a:noFill/>
            <a:miter lim="800000"/>
            <a:headEnd/>
            <a:tailEnd/>
          </a:ln>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2989342"/>
            <a:ext cx="3476856" cy="29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50938" y="5957980"/>
            <a:ext cx="7465740" cy="707886"/>
          </a:xfrm>
          <a:prstGeom prst="rect">
            <a:avLst/>
          </a:prstGeom>
          <a:noFill/>
        </p:spPr>
        <p:txBody>
          <a:bodyPr wrap="square" rtlCol="0">
            <a:spAutoFit/>
          </a:bodyPr>
          <a:lstStyle/>
          <a:p>
            <a:r>
              <a:rPr lang="en-US" sz="2000" dirty="0" err="1" smtClean="0">
                <a:solidFill>
                  <a:schemeClr val="tx2"/>
                </a:solidFill>
              </a:rPr>
              <a:t>Bổ</a:t>
            </a:r>
            <a:r>
              <a:rPr lang="en-US" sz="2000" dirty="0" smtClean="0">
                <a:solidFill>
                  <a:schemeClr val="tx2"/>
                </a:solidFill>
              </a:rPr>
              <a:t> </a:t>
            </a:r>
            <a:r>
              <a:rPr lang="en-US" sz="2000" dirty="0" err="1" smtClean="0">
                <a:solidFill>
                  <a:schemeClr val="tx2"/>
                </a:solidFill>
              </a:rPr>
              <a:t>xung</a:t>
            </a:r>
            <a:r>
              <a:rPr lang="en-US" sz="2000" dirty="0" smtClean="0">
                <a:solidFill>
                  <a:schemeClr val="tx2"/>
                </a:solidFill>
              </a:rPr>
              <a:t> </a:t>
            </a:r>
            <a:r>
              <a:rPr lang="en-US" sz="2000" dirty="0" err="1" smtClean="0">
                <a:solidFill>
                  <a:schemeClr val="tx2"/>
                </a:solidFill>
              </a:rPr>
              <a:t>bước</a:t>
            </a:r>
            <a:r>
              <a:rPr lang="en-US" sz="2000" dirty="0" smtClean="0">
                <a:solidFill>
                  <a:schemeClr val="tx2"/>
                </a:solidFill>
              </a:rPr>
              <a:t> </a:t>
            </a:r>
            <a:r>
              <a:rPr lang="en-US" sz="2000" dirty="0" err="1" smtClean="0">
                <a:solidFill>
                  <a:schemeClr val="tx2"/>
                </a:solidFill>
              </a:rPr>
              <a:t>nhảy</a:t>
            </a:r>
            <a:r>
              <a:rPr lang="en-US" sz="2000" dirty="0" smtClean="0">
                <a:solidFill>
                  <a:schemeClr val="tx2"/>
                </a:solidFill>
              </a:rPr>
              <a:t> </a:t>
            </a:r>
            <a:r>
              <a:rPr lang="en-US" sz="2000" dirty="0" err="1" smtClean="0">
                <a:solidFill>
                  <a:schemeClr val="tx2"/>
                </a:solidFill>
              </a:rPr>
              <a:t>giúp</a:t>
            </a:r>
            <a:r>
              <a:rPr lang="en-US" sz="2000" dirty="0" smtClean="0">
                <a:solidFill>
                  <a:schemeClr val="tx2"/>
                </a:solidFill>
              </a:rPr>
              <a:t> </a:t>
            </a:r>
            <a:r>
              <a:rPr lang="en-US" sz="2000" dirty="0" err="1" smtClean="0">
                <a:solidFill>
                  <a:schemeClr val="tx2"/>
                </a:solidFill>
              </a:rPr>
              <a:t>đảm</a:t>
            </a:r>
            <a:r>
              <a:rPr lang="en-US" sz="2000" dirty="0" smtClean="0">
                <a:solidFill>
                  <a:schemeClr val="tx2"/>
                </a:solidFill>
              </a:rPr>
              <a:t> </a:t>
            </a:r>
            <a:r>
              <a:rPr lang="en-US" sz="2000" dirty="0" err="1" smtClean="0">
                <a:solidFill>
                  <a:schemeClr val="tx2"/>
                </a:solidFill>
              </a:rPr>
              <a:t>bảo</a:t>
            </a:r>
            <a:r>
              <a:rPr lang="en-US" sz="2000" dirty="0" smtClean="0">
                <a:solidFill>
                  <a:schemeClr val="tx2"/>
                </a:solidFill>
              </a:rPr>
              <a:t> </a:t>
            </a:r>
            <a:r>
              <a:rPr lang="en-US" sz="2000" dirty="0" err="1" smtClean="0">
                <a:solidFill>
                  <a:schemeClr val="tx2"/>
                </a:solidFill>
              </a:rPr>
              <a:t>quá</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duyệt</a:t>
            </a:r>
            <a:r>
              <a:rPr lang="en-US" sz="2000" dirty="0" smtClean="0">
                <a:solidFill>
                  <a:schemeClr val="tx2"/>
                </a:solidFill>
              </a:rPr>
              <a:t> web </a:t>
            </a:r>
            <a:r>
              <a:rPr lang="en-US" sz="2000" dirty="0" err="1" smtClean="0">
                <a:solidFill>
                  <a:schemeClr val="tx2"/>
                </a:solidFill>
              </a:rPr>
              <a:t>ngẫu</a:t>
            </a:r>
            <a:r>
              <a:rPr lang="en-US" sz="2000" dirty="0" smtClean="0">
                <a:solidFill>
                  <a:schemeClr val="tx2"/>
                </a:solidFill>
              </a:rPr>
              <a:t> </a:t>
            </a:r>
            <a:r>
              <a:rPr lang="en-US" sz="2000" dirty="0" err="1" smtClean="0">
                <a:solidFill>
                  <a:schemeClr val="tx2"/>
                </a:solidFill>
              </a:rPr>
              <a:t>nhiên</a:t>
            </a:r>
            <a:r>
              <a:rPr lang="en-US" sz="2000" dirty="0" smtClean="0">
                <a:solidFill>
                  <a:schemeClr val="tx2"/>
                </a:solidFill>
              </a:rPr>
              <a:t> </a:t>
            </a:r>
            <a:r>
              <a:rPr lang="en-US" sz="2000" dirty="0" err="1" smtClean="0">
                <a:solidFill>
                  <a:schemeClr val="tx2"/>
                </a:solidFill>
              </a:rPr>
              <a:t>thoát</a:t>
            </a:r>
            <a:r>
              <a:rPr lang="en-US" sz="2000" dirty="0" smtClean="0">
                <a:solidFill>
                  <a:schemeClr val="tx2"/>
                </a:solidFill>
              </a:rPr>
              <a:t> </a:t>
            </a:r>
            <a:r>
              <a:rPr lang="en-US" sz="2000" dirty="0" err="1" smtClean="0">
                <a:solidFill>
                  <a:schemeClr val="tx2"/>
                </a:solidFill>
              </a:rPr>
              <a:t>khỏi</a:t>
            </a:r>
            <a:r>
              <a:rPr lang="en-US" sz="2000" dirty="0" smtClean="0">
                <a:solidFill>
                  <a:schemeClr val="tx2"/>
                </a:solidFill>
              </a:rPr>
              <a:t> </a:t>
            </a:r>
            <a:r>
              <a:rPr lang="en-US" sz="2000" dirty="0" err="1" smtClean="0">
                <a:solidFill>
                  <a:schemeClr val="tx2"/>
                </a:solidFill>
              </a:rPr>
              <a:t>nút</a:t>
            </a:r>
            <a:r>
              <a:rPr lang="en-US" sz="2000" dirty="0" smtClean="0">
                <a:solidFill>
                  <a:schemeClr val="tx2"/>
                </a:solidFill>
              </a:rPr>
              <a:t> </a:t>
            </a:r>
            <a:r>
              <a:rPr lang="en-US" sz="2000" dirty="0" err="1" smtClean="0">
                <a:solidFill>
                  <a:schemeClr val="tx2"/>
                </a:solidFill>
              </a:rPr>
              <a:t>cụt</a:t>
            </a:r>
            <a:r>
              <a:rPr lang="en-US" sz="2000" dirty="0" smtClean="0">
                <a:solidFill>
                  <a:schemeClr val="tx2"/>
                </a:solidFill>
              </a:rPr>
              <a:t> </a:t>
            </a:r>
            <a:r>
              <a:rPr lang="en-US" sz="2000" dirty="0" err="1" smtClean="0">
                <a:solidFill>
                  <a:schemeClr val="tx2"/>
                </a:solidFill>
              </a:rPr>
              <a:t>và</a:t>
            </a:r>
            <a:r>
              <a:rPr lang="en-US" sz="2000" dirty="0" smtClean="0">
                <a:solidFill>
                  <a:schemeClr val="tx2"/>
                </a:solidFill>
              </a:rPr>
              <a:t> </a:t>
            </a:r>
            <a:r>
              <a:rPr lang="en-US" sz="2000" dirty="0" err="1" smtClean="0">
                <a:solidFill>
                  <a:schemeClr val="tx2"/>
                </a:solidFill>
              </a:rPr>
              <a:t>chu</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kín</a:t>
            </a:r>
            <a:r>
              <a:rPr lang="en-US" sz="2000" dirty="0" smtClean="0">
                <a:solidFill>
                  <a:schemeClr val="tx2"/>
                </a:solidFill>
              </a:rPr>
              <a:t>.</a:t>
            </a:r>
            <a:endParaRPr lang="vi-VN" sz="2000" dirty="0">
              <a:solidFill>
                <a:schemeClr val="tx2"/>
              </a:solidFill>
            </a:endParaRPr>
          </a:p>
        </p:txBody>
      </p:sp>
    </p:spTree>
    <p:extLst>
      <p:ext uri="{BB962C8B-B14F-4D97-AF65-F5344CB8AC3E}">
        <p14:creationId xmlns:p14="http://schemas.microsoft.com/office/powerpoint/2010/main" val="305347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25</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sz="2400" dirty="0" err="1" smtClean="0"/>
                  <a:t>Đặt</a:t>
                </a:r>
                <a:r>
                  <a:rPr lang="vi-VN" sz="2400" i="1" dirty="0" smtClean="0"/>
                  <a:t> </a:t>
                </a:r>
                <a14:m>
                  <m:oMath xmlns:m="http://schemas.openxmlformats.org/officeDocument/2006/math">
                    <m:acc>
                      <m:accPr>
                        <m:chr m:val="⃗"/>
                        <m:ctrlPr>
                          <a:rPr lang="vi-VN" sz="2400" i="1" smtClean="0">
                            <a:latin typeface="Cambria Math"/>
                          </a:rPr>
                        </m:ctrlPr>
                      </m:accPr>
                      <m:e>
                        <m:r>
                          <a:rPr lang="vi-VN" sz="2400" b="0" i="1" smtClean="0">
                            <a:latin typeface="Cambria Math" panose="02040503050406030204" pitchFamily="18" charset="0"/>
                          </a:rPr>
                          <m:t>𝑥</m:t>
                        </m:r>
                      </m:e>
                    </m:acc>
                  </m:oMath>
                </a14:m>
                <a:r>
                  <a:rPr lang="vi-VN" sz="2400" i="1" dirty="0" smtClean="0"/>
                  <a:t> </a:t>
                </a:r>
                <a:r>
                  <a:rPr lang="vi-VN" sz="2400" dirty="0"/>
                  <a:t>=</a:t>
                </a:r>
                <a:r>
                  <a:rPr lang="vi-VN" sz="2400" i="1" dirty="0"/>
                  <a:t> </a:t>
                </a:r>
                <a:r>
                  <a:rPr lang="vi-VN" sz="2400" dirty="0"/>
                  <a:t>(</a:t>
                </a:r>
                <a:r>
                  <a:rPr lang="vi-VN" sz="2400" i="1" dirty="0"/>
                  <a:t>x</a:t>
                </a:r>
                <a:r>
                  <a:rPr lang="vi-VN" sz="2400" baseline="-25000" dirty="0"/>
                  <a:t>1</a:t>
                </a:r>
                <a:r>
                  <a:rPr lang="vi-VN" sz="2400" i="1" dirty="0"/>
                  <a:t> , ..., x</a:t>
                </a:r>
                <a:r>
                  <a:rPr lang="vi-VN" sz="2400" i="1" baseline="-25000" dirty="0"/>
                  <a:t>N</a:t>
                </a:r>
                <a:r>
                  <a:rPr lang="vi-VN" sz="2400" dirty="0" smtClean="0"/>
                  <a:t>) là vec-tơ tỉ lệ mở liên kết, với x</a:t>
                </a:r>
                <a:r>
                  <a:rPr lang="vi-VN" sz="2400" baseline="-25000" dirty="0" smtClean="0"/>
                  <a:t>i</a:t>
                </a:r>
                <a:r>
                  <a:rPr lang="vi-VN" sz="2400" dirty="0" smtClean="0"/>
                  <a:t> là tỉ lệ mở </a:t>
                </a:r>
                <a:r>
                  <a:rPr lang="en-US" sz="2400" dirty="0" err="1" smtClean="0"/>
                  <a:t>trang</a:t>
                </a:r>
                <a:r>
                  <a:rPr lang="en-US" sz="2400" dirty="0" smtClean="0"/>
                  <a:t> </a:t>
                </a:r>
                <a:r>
                  <a:rPr lang="en-US" sz="2400" dirty="0" err="1" smtClean="0"/>
                  <a:t>thứ</a:t>
                </a:r>
                <a:r>
                  <a:rPr lang="vi-VN" sz="2400" dirty="0" smtClean="0"/>
                  <a:t> i.</a:t>
                </a:r>
              </a:p>
              <a:p>
                <a:pPr lvl="1"/>
                <a:r>
                  <a:rPr lang="de-DE" sz="2000" dirty="0" smtClean="0">
                    <a:latin typeface="Symbol" pitchFamily="18" charset="2"/>
                  </a:rPr>
                  <a:t>S </a:t>
                </a:r>
                <a:r>
                  <a:rPr lang="de-DE" sz="2000" i="1" dirty="0"/>
                  <a:t>x</a:t>
                </a:r>
                <a:r>
                  <a:rPr lang="de-DE" sz="2000" i="1" baseline="-25000" dirty="0"/>
                  <a:t>i</a:t>
                </a:r>
                <a:r>
                  <a:rPr lang="de-DE" sz="2000" i="1" dirty="0"/>
                  <a:t> </a:t>
                </a:r>
                <a:r>
                  <a:rPr lang="de-DE" sz="2000" dirty="0"/>
                  <a:t>= 1</a:t>
                </a:r>
                <a:endParaRPr lang="en-US" sz="2000" baseline="-25000" dirty="0">
                  <a:latin typeface="Symbol" pitchFamily="18" charset="2"/>
                </a:endParaRPr>
              </a:p>
              <a:p>
                <a:r>
                  <a:rPr lang="en-US" dirty="0" smtClean="0"/>
                  <a:t>B</a:t>
                </a:r>
                <a:r>
                  <a:rPr lang="vi-VN" dirty="0" smtClean="0"/>
                  <a:t>iết ma trận xác suất chuyển trạng thái P, </a:t>
                </a:r>
                <a:r>
                  <a:rPr lang="en-US" dirty="0" err="1" smtClean="0"/>
                  <a:t>vec-tơ</a:t>
                </a:r>
                <a:r>
                  <a:rPr lang="en-US" dirty="0" smtClean="0"/>
                  <a:t> </a:t>
                </a:r>
                <a:r>
                  <a:rPr lang="vi-VN" dirty="0" smtClean="0"/>
                  <a:t>tỉ lệ mở liên kết ở bước tiếp theo là </a:t>
                </a:r>
                <a14:m>
                  <m:oMath xmlns:m="http://schemas.openxmlformats.org/officeDocument/2006/math">
                    <m:acc>
                      <m:accPr>
                        <m:chr m:val="⃗"/>
                        <m:ctrlPr>
                          <a:rPr lang="vi-VN" i="1">
                            <a:latin typeface="Cambria Math"/>
                          </a:rPr>
                        </m:ctrlPr>
                      </m:accPr>
                      <m:e>
                        <m:r>
                          <a:rPr lang="vi-VN" i="1">
                            <a:latin typeface="Cambria Math" panose="02040503050406030204" pitchFamily="18" charset="0"/>
                          </a:rPr>
                          <m:t>𝑥</m:t>
                        </m:r>
                      </m:e>
                    </m:acc>
                  </m:oMath>
                </a14:m>
                <a:r>
                  <a:rPr lang="vi-VN" i="1" dirty="0" smtClean="0"/>
                  <a:t>P.</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720" r="-1558"/>
                </a:stretch>
              </a:blipFill>
            </p:spPr>
            <p:txBody>
              <a:bodyPr/>
              <a:lstStyle/>
              <a:p>
                <a:r>
                  <a:rPr lang="vi-VN">
                    <a:noFill/>
                  </a:rPr>
                  <a:t> </a:t>
                </a:r>
              </a:p>
            </p:txBody>
          </p:sp>
        </mc:Fallback>
      </mc:AlternateContent>
    </p:spTree>
    <p:extLst>
      <p:ext uri="{BB962C8B-B14F-4D97-AF65-F5344CB8AC3E}">
        <p14:creationId xmlns:p14="http://schemas.microsoft.com/office/powerpoint/2010/main" val="4118838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26</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(2)</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dirty="0" err="1" smtClean="0"/>
                  <a:t>Đặt</a:t>
                </a:r>
                <a:r>
                  <a:rPr lang="vi-VN" dirty="0" smtClean="0"/>
                  <a:t> </a:t>
                </a:r>
                <a14:m>
                  <m:oMath xmlns:m="http://schemas.openxmlformats.org/officeDocument/2006/math">
                    <m:acc>
                      <m:accPr>
                        <m:chr m:val="⃗"/>
                        <m:ctrlPr>
                          <a:rPr lang="vi-VN" i="1" smtClean="0">
                            <a:latin typeface="Cambria Math"/>
                          </a:rPr>
                        </m:ctrlPr>
                      </m:accPr>
                      <m:e>
                        <m:r>
                          <a:rPr lang="vi-VN" i="1" smtClean="0">
                            <a:latin typeface="Cambria Math" panose="02040503050406030204" pitchFamily="18" charset="0"/>
                            <a:ea typeface="Cambria Math" panose="02040503050406030204" pitchFamily="18" charset="0"/>
                          </a:rPr>
                          <m:t>𝜋</m:t>
                        </m:r>
                      </m:e>
                    </m:acc>
                  </m:oMath>
                </a14:m>
                <a:r>
                  <a:rPr lang="vi-VN" dirty="0" smtClean="0">
                    <a:solidFill>
                      <a:srgbClr val="000000"/>
                    </a:solidFill>
                    <a:latin typeface="Calibri" charset="0"/>
                  </a:rPr>
                  <a:t>= </a:t>
                </a:r>
                <a:r>
                  <a:rPr lang="vi-VN" dirty="0">
                    <a:solidFill>
                      <a:srgbClr val="000000"/>
                    </a:solidFill>
                    <a:latin typeface="Calibri" charset="0"/>
                  </a:rPr>
                  <a:t>(</a:t>
                </a:r>
                <a:r>
                  <a:rPr lang="vi-VN" dirty="0">
                    <a:solidFill>
                      <a:srgbClr val="000000"/>
                    </a:solidFill>
                    <a:latin typeface="Symbol" pitchFamily="18" charset="2"/>
                  </a:rPr>
                  <a:t>p</a:t>
                </a:r>
                <a:r>
                  <a:rPr lang="vi-VN" baseline="-25000" dirty="0">
                    <a:solidFill>
                      <a:srgbClr val="000000"/>
                    </a:solidFill>
                    <a:latin typeface="Symbol" pitchFamily="18" charset="2"/>
                  </a:rPr>
                  <a:t>1</a:t>
                </a:r>
                <a:r>
                  <a:rPr lang="vi-VN" dirty="0">
                    <a:solidFill>
                      <a:srgbClr val="000000"/>
                    </a:solidFill>
                    <a:latin typeface="Calibri" charset="0"/>
                  </a:rPr>
                  <a:t>, </a:t>
                </a:r>
                <a:r>
                  <a:rPr lang="vi-VN" dirty="0">
                    <a:solidFill>
                      <a:srgbClr val="000000"/>
                    </a:solidFill>
                    <a:latin typeface="Symbol" pitchFamily="18" charset="2"/>
                  </a:rPr>
                  <a:t>p</a:t>
                </a:r>
                <a:r>
                  <a:rPr lang="vi-VN" baseline="-25000" dirty="0">
                    <a:solidFill>
                      <a:srgbClr val="000000"/>
                    </a:solidFill>
                    <a:latin typeface="Symbol" pitchFamily="18" charset="2"/>
                  </a:rPr>
                  <a:t>2</a:t>
                </a:r>
                <a:r>
                  <a:rPr lang="vi-VN" dirty="0">
                    <a:solidFill>
                      <a:srgbClr val="000000"/>
                    </a:solidFill>
                    <a:latin typeface="Calibri" charset="0"/>
                  </a:rPr>
                  <a:t>, …, </a:t>
                </a:r>
                <a:r>
                  <a:rPr lang="vi-VN" dirty="0">
                    <a:solidFill>
                      <a:srgbClr val="000000"/>
                    </a:solidFill>
                    <a:latin typeface="Symbol" pitchFamily="18" charset="2"/>
                  </a:rPr>
                  <a:t>p</a:t>
                </a:r>
                <a:r>
                  <a:rPr lang="vi-VN" i="1" baseline="-25000" dirty="0">
                    <a:solidFill>
                      <a:srgbClr val="000000"/>
                    </a:solidFill>
                    <a:latin typeface="Symbol" pitchFamily="18" charset="2"/>
                  </a:rPr>
                  <a:t>N</a:t>
                </a:r>
                <a:r>
                  <a:rPr lang="vi-VN" dirty="0">
                    <a:solidFill>
                      <a:srgbClr val="000000"/>
                    </a:solidFill>
                    <a:latin typeface="Calibri" charset="0"/>
                  </a:rPr>
                  <a:t>)</a:t>
                </a:r>
                <a:r>
                  <a:rPr lang="vi-VN" dirty="0">
                    <a:solidFill>
                      <a:srgbClr val="000000"/>
                    </a:solidFill>
                    <a:latin typeface="+mj-lt"/>
                  </a:rPr>
                  <a:t> </a:t>
                </a:r>
                <a:r>
                  <a:rPr lang="vi-VN" dirty="0" smtClean="0">
                    <a:solidFill>
                      <a:srgbClr val="000000"/>
                    </a:solidFill>
                    <a:latin typeface="+mj-lt"/>
                  </a:rPr>
                  <a:t> là vec-tơ tỉ lệ mở liên kết ở trạng thái ổn định (đồng thời là vec-tơ PageRank)</a:t>
                </a:r>
              </a:p>
              <a:p>
                <a:pPr lvl="1"/>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 =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P</a:t>
                </a:r>
              </a:p>
              <a:p>
                <a:r>
                  <a:rPr lang="en-US" dirty="0" err="1" smtClean="0"/>
                  <a:t>Giải</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kết</a:t>
                </a:r>
                <a:r>
                  <a:rPr lang="en-US" dirty="0" smtClean="0"/>
                  <a:t> </a:t>
                </a:r>
                <a:r>
                  <a:rPr lang="en-US" dirty="0" err="1" smtClean="0"/>
                  <a:t>quả</a:t>
                </a:r>
                <a:r>
                  <a:rPr lang="en-US" dirty="0" smtClean="0"/>
                  <a:t>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endParaRPr lang="en-US" dirty="0" smtClean="0"/>
              </a:p>
              <a:p>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t> </a:t>
                </a:r>
                <a:r>
                  <a:rPr lang="en-US" dirty="0" err="1" smtClean="0"/>
                  <a:t>đồng</a:t>
                </a:r>
                <a:r>
                  <a:rPr lang="en-US" dirty="0" smtClean="0"/>
                  <a:t> </a:t>
                </a:r>
                <a:r>
                  <a:rPr lang="en-US" dirty="0" err="1" smtClean="0"/>
                  <a:t>thời</a:t>
                </a:r>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trái</a:t>
                </a:r>
                <a:r>
                  <a:rPr lang="en-US" dirty="0" smtClean="0"/>
                  <a:t> </a:t>
                </a:r>
                <a:r>
                  <a:rPr lang="en-US" dirty="0" err="1" smtClean="0"/>
                  <a:t>chính</a:t>
                </a:r>
                <a:r>
                  <a:rPr lang="en-US" dirty="0" smtClean="0"/>
                  <a:t> </a:t>
                </a:r>
                <a:r>
                  <a:rPr lang="en-US" dirty="0" err="1" smtClean="0"/>
                  <a:t>của</a:t>
                </a:r>
                <a:r>
                  <a:rPr lang="en-US" dirty="0" smtClean="0"/>
                  <a:t> P ...</a:t>
                </a:r>
              </a:p>
              <a:p>
                <a:pPr lvl="1"/>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endParaRPr lang="en-US" dirty="0" smtClean="0"/>
              </a:p>
              <a:p>
                <a:pPr lvl="1"/>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bằng</a:t>
                </a:r>
                <a:r>
                  <a:rPr lang="en-US" dirty="0" smtClean="0"/>
                  <a:t> 1.</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852"/>
                </a:stretch>
              </a:blipFill>
            </p:spPr>
            <p:txBody>
              <a:bodyPr/>
              <a:lstStyle/>
              <a:p>
                <a:r>
                  <a:rPr lang="vi-VN">
                    <a:noFill/>
                  </a:rPr>
                  <a:t> </a:t>
                </a:r>
              </a:p>
            </p:txBody>
          </p:sp>
        </mc:Fallback>
      </mc:AlternateContent>
    </p:spTree>
    <p:extLst>
      <p:ext uri="{BB962C8B-B14F-4D97-AF65-F5344CB8AC3E}">
        <p14:creationId xmlns:p14="http://schemas.microsoft.com/office/powerpoint/2010/main" val="266299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27</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(3):</a:t>
            </a:r>
            <a:br>
              <a:rPr lang="en-US" dirty="0" smtClean="0"/>
            </a:b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0" y="2089820"/>
            <a:ext cx="8943975" cy="3211388"/>
          </a:xfrm>
        </p:spPr>
        <p:txBody>
          <a:bodyPr/>
          <a:lstStyle/>
          <a:p>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a:t>
            </a:r>
            <a:r>
              <a:rPr lang="en-US" dirty="0" err="1" smtClean="0"/>
              <a:t>vec-tơ</a:t>
            </a:r>
            <a:r>
              <a:rPr lang="en-US" dirty="0" smtClean="0"/>
              <a:t> x </a:t>
            </a:r>
            <a:r>
              <a:rPr lang="en-US" dirty="0" err="1" smtClean="0"/>
              <a:t>bất</a:t>
            </a:r>
            <a:r>
              <a:rPr lang="en-US" dirty="0" smtClean="0"/>
              <a:t> </a:t>
            </a:r>
            <a:r>
              <a:rPr lang="en-US" dirty="0" err="1" smtClean="0"/>
              <a:t>kỳ</a:t>
            </a:r>
            <a:r>
              <a:rPr lang="en-US" dirty="0" smtClean="0"/>
              <a:t>.</a:t>
            </a:r>
          </a:p>
          <a:p>
            <a:r>
              <a:rPr lang="en-US" dirty="0" smtClean="0"/>
              <a:t>Sau </a:t>
            </a:r>
            <a:r>
              <a:rPr lang="en-US" dirty="0" err="1" smtClean="0"/>
              <a:t>một</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dirty="0" smtClean="0"/>
              <a:t>.</a:t>
            </a:r>
          </a:p>
          <a:p>
            <a:r>
              <a:rPr lang="en-US" dirty="0" smtClean="0"/>
              <a:t>Sau </a:t>
            </a:r>
            <a:r>
              <a:rPr lang="en-US" dirty="0" err="1" smtClean="0"/>
              <a:t>hai</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xP</a:t>
            </a:r>
            <a:r>
              <a:rPr lang="en-US" baseline="30000" dirty="0" smtClean="0"/>
              <a:t>2</a:t>
            </a:r>
            <a:r>
              <a:rPr lang="en-US" dirty="0" smtClean="0"/>
              <a:t>.</a:t>
            </a:r>
          </a:p>
          <a:p>
            <a:r>
              <a:rPr lang="en-US" dirty="0" smtClean="0"/>
              <a:t>Sau k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baseline="30000" dirty="0" err="1" smtClean="0"/>
              <a:t>k</a:t>
            </a:r>
            <a:r>
              <a:rPr lang="en-US" dirty="0" smtClean="0"/>
              <a:t>.</a:t>
            </a:r>
          </a:p>
          <a:p>
            <a:r>
              <a:rPr lang="en-US" dirty="0" err="1" smtClean="0"/>
              <a:t>Giải</a:t>
            </a:r>
            <a:r>
              <a:rPr lang="en-US" dirty="0" smtClean="0"/>
              <a:t> </a:t>
            </a:r>
            <a:r>
              <a:rPr lang="en-US" dirty="0" err="1" smtClean="0"/>
              <a:t>thuật</a:t>
            </a:r>
            <a:r>
              <a:rPr lang="en-US" dirty="0" smtClean="0"/>
              <a:t>: </a:t>
            </a:r>
            <a:r>
              <a:rPr lang="en-US" dirty="0" err="1" smtClean="0"/>
              <a:t>nhân</a:t>
            </a:r>
            <a:r>
              <a:rPr lang="en-US" dirty="0" smtClean="0"/>
              <a:t> x </a:t>
            </a:r>
            <a:r>
              <a:rPr lang="en-US" dirty="0" err="1" smtClean="0"/>
              <a:t>với</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tăng</a:t>
            </a:r>
            <a:r>
              <a:rPr lang="en-US" dirty="0" smtClean="0"/>
              <a:t> </a:t>
            </a:r>
            <a:r>
              <a:rPr lang="en-US" dirty="0" err="1" smtClean="0"/>
              <a:t>dần</a:t>
            </a:r>
            <a:r>
              <a:rPr lang="en-US" dirty="0" smtClean="0"/>
              <a:t> </a:t>
            </a:r>
            <a:r>
              <a:rPr lang="en-US" dirty="0" err="1" smtClean="0"/>
              <a:t>của</a:t>
            </a:r>
            <a:r>
              <a:rPr lang="en-US" dirty="0" smtClean="0"/>
              <a:t> P.</a:t>
            </a:r>
          </a:p>
          <a:p>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a:t>
            </a:r>
          </a:p>
        </p:txBody>
      </p:sp>
      <p:sp>
        <p:nvSpPr>
          <p:cNvPr id="2" name="TextBox 1"/>
          <p:cNvSpPr txBox="1"/>
          <p:nvPr/>
        </p:nvSpPr>
        <p:spPr>
          <a:xfrm>
            <a:off x="179512" y="5733256"/>
            <a:ext cx="8568952" cy="830997"/>
          </a:xfrm>
          <a:prstGeom prst="rect">
            <a:avLst/>
          </a:prstGeom>
          <a:noFill/>
        </p:spPr>
        <p:txBody>
          <a:bodyPr wrap="square" rtlCol="0">
            <a:spAutoFit/>
          </a:bodyPr>
          <a:lstStyle/>
          <a:p>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smtClean="0">
                <a:solidFill>
                  <a:schemeClr val="tx2"/>
                </a:solidFill>
              </a:rPr>
              <a:t> </a:t>
            </a:r>
            <a:r>
              <a:rPr lang="en-US" sz="2400" dirty="0" err="1" smtClean="0">
                <a:solidFill>
                  <a:schemeClr val="tx2"/>
                </a:solidFill>
              </a:rPr>
              <a:t>vec-tơ</a:t>
            </a:r>
            <a:r>
              <a:rPr lang="en-US" sz="2400" dirty="0" smtClean="0">
                <a:solidFill>
                  <a:schemeClr val="tx2"/>
                </a:solidFill>
              </a:rPr>
              <a:t> x ban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chúng</a:t>
            </a:r>
            <a:r>
              <a:rPr lang="en-US" sz="2400" dirty="0" smtClean="0">
                <a:solidFill>
                  <a:schemeClr val="tx2"/>
                </a:solidFill>
              </a:rPr>
              <a:t> ta </a:t>
            </a:r>
            <a:r>
              <a:rPr lang="en-US" sz="2400" dirty="0" err="1" smtClean="0">
                <a:solidFill>
                  <a:schemeClr val="tx2"/>
                </a:solidFill>
              </a:rPr>
              <a:t>luôn</a:t>
            </a:r>
            <a:r>
              <a:rPr lang="en-US" sz="2400" dirty="0" smtClean="0">
                <a:solidFill>
                  <a:schemeClr val="tx2"/>
                </a:solidFill>
              </a:rPr>
              <a:t> </a:t>
            </a:r>
            <a:r>
              <a:rPr lang="en-US" sz="2400" dirty="0" err="1" smtClean="0">
                <a:solidFill>
                  <a:schemeClr val="tx2"/>
                </a:solidFill>
              </a:rPr>
              <a:t>có</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đổi</a:t>
            </a:r>
            <a:r>
              <a:rPr lang="en-US" sz="2400" dirty="0" smtClean="0">
                <a:solidFill>
                  <a:schemeClr val="tx2"/>
                </a:solidFill>
              </a:rPr>
              <a:t> ở </a:t>
            </a:r>
            <a:r>
              <a:rPr lang="en-US" sz="2400" dirty="0" err="1" smtClean="0">
                <a:solidFill>
                  <a:schemeClr val="tx2"/>
                </a:solidFill>
              </a:rPr>
              <a:t>trạng</a:t>
            </a:r>
            <a:r>
              <a:rPr lang="en-US" sz="2400" dirty="0" smtClean="0">
                <a:solidFill>
                  <a:schemeClr val="tx2"/>
                </a:solidFill>
              </a:rPr>
              <a:t> </a:t>
            </a:r>
            <a:r>
              <a:rPr lang="en-US" sz="2400" dirty="0" err="1" smtClean="0">
                <a:solidFill>
                  <a:schemeClr val="tx2"/>
                </a:solidFill>
              </a:rPr>
              <a:t>thái</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96242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28</a:t>
            </a:fld>
            <a:endParaRPr lang="vi-VN"/>
          </a:p>
        </p:txBody>
      </p:sp>
      <p:sp>
        <p:nvSpPr>
          <p:cNvPr id="84480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332804" y="2089820"/>
            <a:ext cx="8775700" cy="1195164"/>
          </a:xfrm>
        </p:spPr>
        <p:txBody>
          <a:bodyPr/>
          <a:lstStyle/>
          <a:p>
            <a:r>
              <a:rPr lang="en-US" dirty="0" smtClean="0"/>
              <a:t>T</a:t>
            </a:r>
            <a:r>
              <a:rPr lang="vi-VN" dirty="0" smtClean="0"/>
              <a:t>ính PageRank cho đồ thị với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vi-VN" dirty="0" smtClean="0"/>
              <a:t>xác suất chuyển trạng thái như sau:</a:t>
            </a:r>
          </a:p>
        </p:txBody>
      </p:sp>
      <p:pic>
        <p:nvPicPr>
          <p:cNvPr id="6" name="Picture 6" descr="172f.png"/>
          <p:cNvPicPr>
            <a:picLocks noChangeAspect="1"/>
          </p:cNvPicPr>
          <p:nvPr/>
        </p:nvPicPr>
        <p:blipFill>
          <a:blip r:embed="rId2"/>
          <a:srcRect/>
          <a:stretch>
            <a:fillRect/>
          </a:stretch>
        </p:blipFill>
        <p:spPr bwMode="auto">
          <a:xfrm>
            <a:off x="2469108" y="3248893"/>
            <a:ext cx="3975100" cy="1692275"/>
          </a:xfrm>
          <a:prstGeom prst="rect">
            <a:avLst/>
          </a:prstGeom>
          <a:noFill/>
          <a:ln w="9525">
            <a:noFill/>
            <a:miter lim="800000"/>
            <a:headEnd/>
            <a:tailEnd/>
          </a:ln>
        </p:spPr>
      </p:pic>
    </p:spTree>
    <p:extLst>
      <p:ext uri="{BB962C8B-B14F-4D97-AF65-F5344CB8AC3E}">
        <p14:creationId xmlns:p14="http://schemas.microsoft.com/office/powerpoint/2010/main" val="369963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29</a:t>
            </a:fld>
            <a:endParaRPr lang="vi-VN"/>
          </a:p>
        </p:txBody>
      </p:sp>
      <p:sp>
        <p:nvSpPr>
          <p:cNvPr id="844802" name="Rectangle 2"/>
          <p:cNvSpPr>
            <a:spLocks noGrp="1" noChangeArrowheads="1"/>
          </p:cNvSpPr>
          <p:nvPr>
            <p:ph type="title"/>
          </p:nvPr>
        </p:nvSpPr>
        <p:spPr>
          <a:xfrm>
            <a:off x="1150938" y="214313"/>
            <a:ext cx="7793037" cy="1126455"/>
          </a:xfrm>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 (2)</a:t>
            </a:r>
            <a:endParaRPr lang="vi-VN" dirty="0"/>
          </a:p>
        </p:txBody>
      </p:sp>
      <p:graphicFrame>
        <p:nvGraphicFramePr>
          <p:cNvPr id="7" name="Table 6"/>
          <p:cNvGraphicFramePr>
            <a:graphicFrameLocks noGrp="1"/>
          </p:cNvGraphicFramePr>
          <p:nvPr>
            <p:extLst/>
          </p:nvPr>
        </p:nvGraphicFramePr>
        <p:xfrm>
          <a:off x="683568" y="1556792"/>
          <a:ext cx="7643839" cy="4084320"/>
        </p:xfrm>
        <a:graphic>
          <a:graphicData uri="http://schemas.openxmlformats.org/drawingml/2006/table">
            <a:tbl>
              <a:tblPr firstRow="1" bandRow="1">
                <a:tableStyleId>{5FD0F851-EC5A-4D38-B0AD-8093EC10F338}</a:tableStyleId>
              </a:tblPr>
              <a:tblGrid>
                <a:gridCol w="487201"/>
                <a:gridCol w="1542807"/>
                <a:gridCol w="1380406"/>
                <a:gridCol w="1542779"/>
                <a:gridCol w="1345323"/>
                <a:gridCol w="1345323"/>
              </a:tblGrid>
              <a:tr h="758737">
                <a:tc>
                  <a:txBody>
                    <a:bodyPr/>
                    <a:lstStyle/>
                    <a:p>
                      <a:endParaRPr lang="de-DE" sz="2200" b="0" i="1" dirty="0"/>
                    </a:p>
                  </a:txBody>
                  <a:tcPr>
                    <a:lnL>
                      <a:noFill/>
                    </a:lnL>
                    <a:lnR w="63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1</a:t>
                      </a:r>
                      <a:endParaRPr lang="de-DE" sz="2200" b="0" dirty="0"/>
                    </a:p>
                    <a:p>
                      <a:r>
                        <a:rPr lang="en-US" sz="2200" b="0" dirty="0" smtClean="0"/>
                        <a:t>P</a:t>
                      </a:r>
                      <a:r>
                        <a:rPr lang="en-US" sz="2200" b="0" baseline="-25000" dirty="0" smtClean="0"/>
                        <a:t>t</a:t>
                      </a:r>
                      <a:r>
                        <a:rPr lang="en-US" sz="2200" b="0" dirty="0" smtClean="0"/>
                        <a:t>(d</a:t>
                      </a:r>
                      <a:r>
                        <a:rPr lang="en-US" sz="2200" b="0" baseline="-25000" dirty="0" smtClean="0"/>
                        <a:t>1</a:t>
                      </a:r>
                      <a:r>
                        <a:rPr lang="en-US" sz="2200" b="0" dirty="0" smtClean="0"/>
                        <a:t>)</a:t>
                      </a:r>
                      <a:endParaRPr lang="de-DE" sz="2200" b="0" i="1"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2</a:t>
                      </a:r>
                      <a:endParaRPr lang="de-DE" sz="22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t>P</a:t>
                      </a:r>
                      <a:r>
                        <a:rPr lang="en-US" sz="2200" b="0" baseline="-25000" dirty="0" smtClean="0"/>
                        <a:t>t</a:t>
                      </a:r>
                      <a:r>
                        <a:rPr lang="en-US" sz="2200" b="0" dirty="0" smtClean="0"/>
                        <a:t>(d</a:t>
                      </a:r>
                      <a:r>
                        <a:rPr lang="en-US" sz="2200" b="0" baseline="-25000" dirty="0" smtClean="0"/>
                        <a:t>2</a:t>
                      </a:r>
                      <a:r>
                        <a:rPr lang="en-US" sz="2200" b="0" dirty="0" smtClean="0"/>
                        <a:t>)</a:t>
                      </a:r>
                      <a:endParaRPr lang="de-DE" sz="2200" b="0" i="1" dirty="0" smtClean="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noFill/>
                      <a:prstDash val="solid"/>
                      <a:round/>
                      <a:headEnd type="none" w="med" len="med"/>
                      <a:tailEnd type="none" w="med" len="med"/>
                    </a:lnL>
                    <a:lnR>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tr>
              <a:tr h="738198">
                <a:tc>
                  <a:txBody>
                    <a:bodyPr/>
                    <a:lstStyle/>
                    <a:p>
                      <a:endParaRPr lang="de-DE" sz="2200" dirty="0"/>
                    </a:p>
                  </a:txBody>
                  <a:tcPr>
                    <a:lnL>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P</a:t>
                      </a:r>
                      <a:r>
                        <a:rPr lang="en-US" sz="2200" baseline="-25000" dirty="0" smtClean="0"/>
                        <a:t>11</a:t>
                      </a:r>
                      <a:r>
                        <a:rPr lang="en-US" sz="2200" dirty="0" smtClean="0"/>
                        <a:t> = 0.1</a:t>
                      </a:r>
                      <a:endParaRPr lang="de-DE" sz="2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21</a:t>
                      </a:r>
                      <a:r>
                        <a:rPr lang="en-US" sz="2200" dirty="0" smtClean="0"/>
                        <a:t> = 0.3</a:t>
                      </a:r>
                      <a:endParaRPr lang="de-DE" sz="2200" i="0" dirty="0" smtClean="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12</a:t>
                      </a:r>
                      <a:r>
                        <a:rPr lang="en-US" sz="2200" dirty="0" smtClean="0"/>
                        <a:t> = 0.9</a:t>
                      </a:r>
                      <a:endParaRPr lang="de-DE" sz="2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22</a:t>
                      </a:r>
                      <a:r>
                        <a:rPr lang="en-US" sz="2200" dirty="0" smtClean="0"/>
                        <a:t> = 0.7</a:t>
                      </a:r>
                      <a:endParaRPr lang="de-DE" sz="2200" i="0" dirty="0" smtClean="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2200" i="0" dirty="0" smtClean="0"/>
                    </a:p>
                  </a:txBody>
                  <a:tcPr>
                    <a:lnL w="63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0</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1</a:t>
                      </a:r>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endParaRPr lang="en-US" sz="2200" baseline="0" dirty="0" smtClean="0"/>
                    </a:p>
                  </a:txBody>
                  <a:tcP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1</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2</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2</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0.252</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0.748</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3</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3</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0.252</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0.748</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0.2496</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0.7504</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4</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498">
                <a:tc>
                  <a:txBody>
                    <a:bodyPr/>
                    <a:lstStyle/>
                    <a:p>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200" dirty="0" smtClean="0"/>
                        <a:t>.</a:t>
                      </a:r>
                      <a:r>
                        <a:rPr lang="en-US" sz="2200" baseline="0" dirty="0" smtClean="0"/>
                        <a:t> . .</a:t>
                      </a:r>
                      <a:endParaRPr lang="de-DE" sz="2200" dirty="0"/>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tc>
                <a:tc>
                  <a:txBody>
                    <a:bodyPr/>
                    <a:lstStyle/>
                    <a:p>
                      <a:r>
                        <a:rPr lang="en-US" sz="2200" dirty="0" smtClean="0"/>
                        <a:t>. . .</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latin typeface="Calibri"/>
                          <a:cs typeface="Calibri"/>
                        </a:rPr>
                        <a:t>∞</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0.25</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US" sz="2200" dirty="0" smtClean="0"/>
                        <a:t>0.25</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r>
                        <a:rPr lang="en-US" sz="2200" baseline="30000" dirty="0" smtClean="0"/>
                        <a:t>∞</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3419872" y="5869841"/>
            <a:ext cx="5057988" cy="830997"/>
          </a:xfrm>
          <a:prstGeom prst="rect">
            <a:avLst/>
          </a:prstGeom>
          <a:noFill/>
        </p:spPr>
        <p:txBody>
          <a:bodyPr wrap="none">
            <a:spAutoFit/>
          </a:bodyPr>
          <a:lstStyle/>
          <a:p>
            <a:pPr>
              <a:buClr>
                <a:srgbClr val="000000"/>
              </a:buClr>
              <a:buSzPct val="100000"/>
              <a:buFont typeface="Times New Roman" pitchFamily="16" charset="0"/>
              <a:buNone/>
              <a:defRPr/>
            </a:pPr>
            <a:r>
              <a:rPr lang="en-US" sz="2400" i="1" dirty="0" err="1" smtClean="0">
                <a:solidFill>
                  <a:schemeClr val="tx1"/>
                </a:solidFill>
                <a:latin typeface="+mj-lt"/>
              </a:rPr>
              <a:t>P</a:t>
            </a:r>
            <a:r>
              <a:rPr lang="en-US" sz="2400" baseline="-25000" dirty="0" err="1" smtClean="0">
                <a:solidFill>
                  <a:schemeClr val="tx1"/>
                </a:solidFill>
                <a:latin typeface="+mj-lt"/>
              </a:rPr>
              <a:t>t</a:t>
            </a:r>
            <a:r>
              <a:rPr lang="en-US" sz="2400" dirty="0" smtClean="0">
                <a:solidFill>
                  <a:schemeClr val="tx1"/>
                </a:solidFill>
                <a:latin typeface="+mj-lt"/>
              </a:rPr>
              <a:t>(</a:t>
            </a:r>
            <a:r>
              <a:rPr lang="en-US" sz="2400" i="1" dirty="0" smtClean="0">
                <a:solidFill>
                  <a:schemeClr val="tx1"/>
                </a:solidFill>
                <a:latin typeface="+mj-lt"/>
              </a:rPr>
              <a:t>d</a:t>
            </a:r>
            <a:r>
              <a:rPr lang="en-US" sz="2400" baseline="-25000" dirty="0" smtClean="0">
                <a:solidFill>
                  <a:schemeClr val="tx1"/>
                </a:solidFill>
                <a:latin typeface="+mj-lt"/>
              </a:rPr>
              <a:t>1</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11</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21</a:t>
            </a:r>
            <a:endParaRPr lang="de-DE" sz="2400" baseline="-15000" dirty="0">
              <a:solidFill>
                <a:schemeClr val="tx1"/>
              </a:solidFill>
              <a:latin typeface="+mj-lt"/>
            </a:endParaRPr>
          </a:p>
          <a:p>
            <a:pPr marL="0" lvl="1" indent="0">
              <a:buClr>
                <a:srgbClr val="000000"/>
              </a:buClr>
              <a:buSzPct val="100000"/>
              <a:buFont typeface="Times New Roman" pitchFamily="16" charset="0"/>
              <a:buNone/>
              <a:defRPr/>
            </a:pPr>
            <a:r>
              <a:rPr lang="en-US" sz="2400" i="1" dirty="0">
                <a:solidFill>
                  <a:schemeClr val="tx1"/>
                </a:solidFill>
                <a:latin typeface="+mj-lt"/>
              </a:rPr>
              <a:t>P</a:t>
            </a:r>
            <a:r>
              <a:rPr lang="en-US" sz="2400" baseline="-25000" dirty="0">
                <a:solidFill>
                  <a:schemeClr val="tx1"/>
                </a:solidFill>
                <a:latin typeface="+mj-lt"/>
              </a:rPr>
              <a:t>t</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12</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22</a:t>
            </a:r>
            <a:endParaRPr lang="de-DE" sz="2400" dirty="0">
              <a:solidFill>
                <a:schemeClr val="tx1"/>
              </a:solidFill>
              <a:latin typeface="+mj-lt"/>
            </a:endParaRPr>
          </a:p>
        </p:txBody>
      </p:sp>
      <mc:AlternateContent xmlns:mc="http://schemas.openxmlformats.org/markup-compatibility/2006" xmlns:a14="http://schemas.microsoft.com/office/drawing/2010/main">
        <mc:Choice Requires="a14">
          <p:sp>
            <p:nvSpPr>
              <p:cNvPr id="3" name="TextBox 2"/>
              <p:cNvSpPr txBox="1"/>
              <p:nvPr/>
            </p:nvSpPr>
            <p:spPr>
              <a:xfrm>
                <a:off x="107504" y="5877272"/>
                <a:ext cx="3240360" cy="400110"/>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a:rPr>
                        </m:ctrlPr>
                      </m:accPr>
                      <m:e>
                        <m:r>
                          <a:rPr lang="en-US" sz="2000" i="1" smtClean="0">
                            <a:latin typeface="Cambria Math" panose="02040503050406030204" pitchFamily="18" charset="0"/>
                            <a:ea typeface="Cambria Math" panose="02040503050406030204" pitchFamily="18" charset="0"/>
                          </a:rPr>
                          <m:t>𝜋</m:t>
                        </m:r>
                      </m:e>
                    </m:acc>
                  </m:oMath>
                </a14:m>
                <a:r>
                  <a:rPr lang="en-US" sz="2000" dirty="0" smtClean="0"/>
                  <a:t>= </a:t>
                </a:r>
                <a:r>
                  <a:rPr lang="en-US" sz="2000" dirty="0"/>
                  <a:t>(</a:t>
                </a:r>
                <a:r>
                  <a:rPr lang="en-US" sz="2000" dirty="0">
                    <a:solidFill>
                      <a:srgbClr val="000000"/>
                    </a:solidFill>
                    <a:latin typeface="Symbol" pitchFamily="18" charset="2"/>
                  </a:rPr>
                  <a:t>p</a:t>
                </a:r>
                <a:r>
                  <a:rPr lang="en-US" sz="2000" baseline="-25000" dirty="0">
                    <a:solidFill>
                      <a:srgbClr val="000000"/>
                    </a:solidFill>
                    <a:latin typeface="Symbol" pitchFamily="18" charset="2"/>
                  </a:rPr>
                  <a:t>1</a:t>
                </a:r>
                <a:r>
                  <a:rPr lang="en-US" sz="2000" dirty="0">
                    <a:solidFill>
                      <a:srgbClr val="000000"/>
                    </a:solidFill>
                    <a:latin typeface="Calibri" charset="0"/>
                  </a:rPr>
                  <a:t>, </a:t>
                </a:r>
                <a:r>
                  <a:rPr lang="en-US" sz="2000" dirty="0">
                    <a:solidFill>
                      <a:srgbClr val="000000"/>
                    </a:solidFill>
                    <a:latin typeface="Symbol" pitchFamily="18" charset="2"/>
                  </a:rPr>
                  <a:t>p</a:t>
                </a:r>
                <a:r>
                  <a:rPr lang="en-US" sz="2000" baseline="-25000" dirty="0">
                    <a:solidFill>
                      <a:srgbClr val="000000"/>
                    </a:solidFill>
                    <a:latin typeface="Symbol" pitchFamily="18" charset="2"/>
                  </a:rPr>
                  <a:t>2</a:t>
                </a:r>
                <a:r>
                  <a:rPr lang="en-US" sz="2000" dirty="0"/>
                  <a:t>) = (0.25, 0.75</a:t>
                </a:r>
                <a:r>
                  <a:rPr lang="en-US" sz="2000" dirty="0" smtClean="0"/>
                  <a:t>)</a:t>
                </a:r>
                <a:endParaRPr lang="en-US" sz="20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107504" y="5877272"/>
                <a:ext cx="3240360" cy="400110"/>
              </a:xfrm>
              <a:prstGeom prst="rect">
                <a:avLst/>
              </a:prstGeom>
              <a:blipFill rotWithShape="0">
                <a:blip r:embed="rId3"/>
                <a:stretch>
                  <a:fillRect t="-9091" b="-27273"/>
                </a:stretch>
              </a:blipFill>
            </p:spPr>
            <p:txBody>
              <a:bodyPr/>
              <a:lstStyle/>
              <a:p>
                <a:r>
                  <a:rPr lang="vi-VN">
                    <a:noFill/>
                  </a:rPr>
                  <a:t> </a:t>
                </a:r>
              </a:p>
            </p:txBody>
          </p:sp>
        </mc:Fallback>
      </mc:AlternateContent>
    </p:spTree>
    <p:extLst>
      <p:ext uri="{BB962C8B-B14F-4D97-AF65-F5344CB8AC3E}">
        <p14:creationId xmlns:p14="http://schemas.microsoft.com/office/powerpoint/2010/main" val="145351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6CE31CA-718E-47FC-8B11-D930A478E552}" type="slidenum">
              <a:rPr lang="vi-VN"/>
              <a:pPr/>
              <a:t>3</a:t>
            </a:fld>
            <a:endParaRPr lang="vi-VN"/>
          </a:p>
        </p:txBody>
      </p:sp>
      <p:sp>
        <p:nvSpPr>
          <p:cNvPr id="839682" name="Rectangle 2"/>
          <p:cNvSpPr>
            <a:spLocks noGrp="1" noChangeArrowheads="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vi-VN" dirty="0"/>
          </a:p>
        </p:txBody>
      </p:sp>
      <p:grpSp>
        <p:nvGrpSpPr>
          <p:cNvPr id="839686" name="Group 5"/>
          <p:cNvGrpSpPr>
            <a:grpSpLocks/>
          </p:cNvGrpSpPr>
          <p:nvPr/>
        </p:nvGrpSpPr>
        <p:grpSpPr bwMode="auto">
          <a:xfrm>
            <a:off x="1475656" y="1556792"/>
            <a:ext cx="6148536" cy="2023893"/>
            <a:chOff x="192" y="912"/>
            <a:chExt cx="5232" cy="1422"/>
          </a:xfrm>
        </p:grpSpPr>
        <p:sp>
          <p:nvSpPr>
            <p:cNvPr id="839687" name="Line 6"/>
            <p:cNvSpPr>
              <a:spLocks noChangeShapeType="1"/>
            </p:cNvSpPr>
            <p:nvPr/>
          </p:nvSpPr>
          <p:spPr bwMode="auto">
            <a:xfrm>
              <a:off x="2208" y="1680"/>
              <a:ext cx="134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88" name="Oval 7"/>
            <p:cNvSpPr>
              <a:spLocks noChangeArrowheads="1"/>
            </p:cNvSpPr>
            <p:nvPr/>
          </p:nvSpPr>
          <p:spPr bwMode="auto">
            <a:xfrm>
              <a:off x="192" y="1200"/>
              <a:ext cx="2064"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A</a:t>
              </a:r>
            </a:p>
          </p:txBody>
        </p:sp>
        <p:sp>
          <p:nvSpPr>
            <p:cNvPr id="839689" name="Text Box 8"/>
            <p:cNvSpPr txBox="1">
              <a:spLocks noChangeArrowheads="1"/>
            </p:cNvSpPr>
            <p:nvPr/>
          </p:nvSpPr>
          <p:spPr bwMode="auto">
            <a:xfrm>
              <a:off x="2337" y="1418"/>
              <a:ext cx="10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dirty="0" err="1"/>
                <a:t>Siêu</a:t>
              </a:r>
              <a:r>
                <a:rPr lang="en-US" dirty="0"/>
                <a:t> </a:t>
              </a:r>
              <a:r>
                <a:rPr lang="en-US" dirty="0" err="1"/>
                <a:t>liên</a:t>
              </a:r>
              <a:r>
                <a:rPr lang="en-US" dirty="0"/>
                <a:t> </a:t>
              </a:r>
              <a:r>
                <a:rPr lang="en-US" dirty="0" err="1"/>
                <a:t>kết</a:t>
              </a:r>
              <a:endParaRPr lang="en-US" dirty="0"/>
            </a:p>
          </p:txBody>
        </p:sp>
        <p:sp>
          <p:nvSpPr>
            <p:cNvPr id="839690" name="Line 9"/>
            <p:cNvSpPr>
              <a:spLocks noChangeShapeType="1"/>
            </p:cNvSpPr>
            <p:nvPr/>
          </p:nvSpPr>
          <p:spPr bwMode="auto">
            <a:xfrm>
              <a:off x="2112" y="1920"/>
              <a:ext cx="336" cy="4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1" name="Line 10"/>
            <p:cNvSpPr>
              <a:spLocks noChangeShapeType="1"/>
            </p:cNvSpPr>
            <p:nvPr/>
          </p:nvSpPr>
          <p:spPr bwMode="auto">
            <a:xfrm flipV="1">
              <a:off x="2016" y="960"/>
              <a:ext cx="72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2" name="Line 11"/>
            <p:cNvSpPr>
              <a:spLocks noChangeShapeType="1"/>
            </p:cNvSpPr>
            <p:nvPr/>
          </p:nvSpPr>
          <p:spPr bwMode="auto">
            <a:xfrm flipV="1">
              <a:off x="3024" y="1824"/>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3" name="Line 12"/>
            <p:cNvSpPr>
              <a:spLocks noChangeShapeType="1"/>
            </p:cNvSpPr>
            <p:nvPr/>
          </p:nvSpPr>
          <p:spPr bwMode="auto">
            <a:xfrm flipV="1">
              <a:off x="3216" y="1968"/>
              <a:ext cx="672" cy="3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4" name="Line 13"/>
            <p:cNvSpPr>
              <a:spLocks noChangeShapeType="1"/>
            </p:cNvSpPr>
            <p:nvPr/>
          </p:nvSpPr>
          <p:spPr bwMode="auto">
            <a:xfrm>
              <a:off x="3216" y="912"/>
              <a:ext cx="57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5" name="Oval 14"/>
            <p:cNvSpPr>
              <a:spLocks noChangeArrowheads="1"/>
            </p:cNvSpPr>
            <p:nvPr/>
          </p:nvSpPr>
          <p:spPr bwMode="auto">
            <a:xfrm>
              <a:off x="3552" y="1152"/>
              <a:ext cx="1872"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B</a:t>
              </a:r>
            </a:p>
          </p:txBody>
        </p:sp>
        <p:sp>
          <p:nvSpPr>
            <p:cNvPr id="839696" name="Text Box 15"/>
            <p:cNvSpPr txBox="1">
              <a:spLocks noChangeArrowheads="1"/>
            </p:cNvSpPr>
            <p:nvPr/>
          </p:nvSpPr>
          <p:spPr bwMode="auto">
            <a:xfrm>
              <a:off x="1634" y="1566"/>
              <a:ext cx="625"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t>Anchor</a:t>
              </a:r>
            </a:p>
          </p:txBody>
        </p:sp>
      </p:grpSp>
      <p:sp>
        <p:nvSpPr>
          <p:cNvPr id="18" name="Rectangle 3"/>
          <p:cNvSpPr txBox="1">
            <a:spLocks noChangeArrowheads="1"/>
          </p:cNvSpPr>
          <p:nvPr/>
        </p:nvSpPr>
        <p:spPr>
          <a:xfrm>
            <a:off x="107504" y="3501008"/>
            <a:ext cx="8668196" cy="3212976"/>
          </a:xfrm>
          <a:prstGeom prst="rect">
            <a:avLst/>
          </a:prstGeom>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dirty="0" smtClean="0"/>
              <a:t>Giả thuyết 1:</a:t>
            </a:r>
            <a:r>
              <a:rPr lang="vi-VN" dirty="0" smtClean="0"/>
              <a:t> Siêu liên kết là tín hiệu chất lượng</a:t>
            </a:r>
          </a:p>
          <a:p>
            <a:pPr lvl="1" algn="just"/>
            <a:r>
              <a:rPr lang="vi-VN" dirty="0" smtClean="0"/>
              <a:t>Siêu liên kết A </a:t>
            </a:r>
            <a:r>
              <a:rPr lang="vi-VN" dirty="0" smtClean="0">
                <a:sym typeface="Wingdings" panose="05000000000000000000" pitchFamily="2" charset="2"/>
              </a:rPr>
              <a:t> B là sự công nhận chất lượng trang B từ phía tác giả trang A.</a:t>
            </a:r>
          </a:p>
          <a:p>
            <a:pPr algn="just"/>
            <a:r>
              <a:rPr lang="vi-VN" b="1" dirty="0" smtClean="0"/>
              <a:t>Giả thuyết 2:</a:t>
            </a:r>
            <a:r>
              <a:rPr lang="vi-VN" dirty="0" smtClean="0"/>
              <a:t> Văn bản liên kết mô tả trang B</a:t>
            </a:r>
          </a:p>
          <a:p>
            <a:pPr lvl="1" algn="just"/>
            <a:r>
              <a:rPr lang="vi-VN" dirty="0" smtClean="0"/>
              <a:t>Văn bản liên kết là văn bản xung quanh thẻ &lt;a&gt;</a:t>
            </a:r>
          </a:p>
          <a:p>
            <a:pPr lvl="1" algn="just"/>
            <a:r>
              <a:rPr lang="vi-VN" dirty="0" smtClean="0"/>
              <a:t>Ví dụ,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a:t> </a:t>
            </a:r>
            <a:r>
              <a:rPr lang="en-US" dirty="0" err="1" smtClean="0"/>
              <a:t>máy</a:t>
            </a:r>
            <a:r>
              <a:rPr lang="vi-VN" dirty="0" smtClean="0"/>
              <a:t> &lt;a </a:t>
            </a:r>
            <a:r>
              <a:rPr lang="vi-VN" dirty="0"/>
              <a:t>href=“…”&gt;</a:t>
            </a:r>
            <a:r>
              <a:rPr lang="vi-VN" dirty="0" smtClean="0"/>
              <a:t>ở</a:t>
            </a:r>
            <a:r>
              <a:rPr lang="en-US" dirty="0" smtClean="0"/>
              <a:t> </a:t>
            </a:r>
            <a:r>
              <a:rPr lang="vi-VN" dirty="0" smtClean="0"/>
              <a:t>đây&lt;/a&gt;</a:t>
            </a:r>
          </a:p>
          <a:p>
            <a:pPr lvl="1" algn="just"/>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là</a:t>
            </a:r>
            <a:r>
              <a:rPr lang="en-US" dirty="0" smtClean="0"/>
              <a:t> </a:t>
            </a:r>
            <a:r>
              <a:rPr lang="vi-VN" dirty="0" smtClean="0"/>
              <a:t>“</a:t>
            </a:r>
            <a:r>
              <a:rPr lang="en-US" dirty="0" err="1" smtClean="0"/>
              <a:t>Bạn</a:t>
            </a:r>
            <a:r>
              <a:rPr lang="vi-VN"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smtClean="0"/>
              <a:t> </a:t>
            </a:r>
            <a:r>
              <a:rPr lang="en-US" dirty="0" err="1" smtClean="0"/>
              <a:t>máy</a:t>
            </a:r>
            <a:r>
              <a:rPr lang="en-US" dirty="0" smtClean="0"/>
              <a:t> </a:t>
            </a:r>
            <a:r>
              <a:rPr lang="vi-VN" dirty="0" smtClean="0"/>
              <a:t>ở đây”</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30</a:t>
            </a:fld>
            <a:endParaRPr lang="vi-VN"/>
          </a:p>
        </p:txBody>
      </p:sp>
      <p:sp>
        <p:nvSpPr>
          <p:cNvPr id="844802" name="Rectangle 2"/>
          <p:cNvSpPr>
            <a:spLocks noGrp="1" noChangeArrowheads="1"/>
          </p:cNvSpPr>
          <p:nvPr>
            <p:ph type="title"/>
          </p:nvPr>
        </p:nvSpPr>
        <p:spPr/>
        <p:txBody>
          <a:bodyPr/>
          <a:lstStyle/>
          <a:p>
            <a:r>
              <a:rPr lang="en-US" dirty="0" err="1" smtClean="0"/>
              <a:t>Hạn</a:t>
            </a:r>
            <a:r>
              <a:rPr lang="en-US" dirty="0" smtClean="0"/>
              <a:t> </a:t>
            </a:r>
            <a:r>
              <a:rPr lang="en-US" dirty="0" err="1" smtClean="0"/>
              <a:t>chế</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r>
              <a:rPr lang="vi-VN" dirty="0" smtClean="0"/>
              <a:t>Trong thực tế, người d</a:t>
            </a:r>
            <a:r>
              <a:rPr lang="en-US" dirty="0"/>
              <a:t>ù</a:t>
            </a:r>
            <a:r>
              <a:rPr lang="vi-VN" dirty="0" smtClean="0"/>
              <a:t>ng không duyệt Web theo cách ngẫu nhiên:</a:t>
            </a:r>
          </a:p>
          <a:p>
            <a:pPr lvl="1"/>
            <a:r>
              <a:rPr lang="vi-VN" dirty="0" smtClean="0"/>
              <a:t>Nút Back, </a:t>
            </a:r>
            <a:r>
              <a:rPr lang="en-US" dirty="0" err="1" smtClean="0"/>
              <a:t>danh</a:t>
            </a:r>
            <a:r>
              <a:rPr lang="en-US" dirty="0" smtClean="0"/>
              <a:t> </a:t>
            </a:r>
            <a:r>
              <a:rPr lang="en-US" dirty="0" err="1" smtClean="0"/>
              <a:t>sách</a:t>
            </a:r>
            <a:r>
              <a:rPr lang="en-US" dirty="0" smtClean="0"/>
              <a:t> </a:t>
            </a:r>
            <a:r>
              <a:rPr lang="vi-VN" dirty="0" smtClean="0"/>
              <a:t>trang ưa thích, tìm kiếm, v.v.</a:t>
            </a:r>
          </a:p>
          <a:p>
            <a:pPr lvl="1"/>
            <a:r>
              <a:rPr lang="vi-VN" dirty="0" smtClean="0">
                <a:sym typeface="Wingdings" panose="05000000000000000000" pitchFamily="2" charset="2"/>
              </a:rPr>
              <a:t> Mô hình chuỗi Markov không diễn tả hết được các tình huống thực tế</a:t>
            </a:r>
          </a:p>
          <a:p>
            <a:r>
              <a:rPr lang="vi-VN" dirty="0" smtClean="0">
                <a:sym typeface="Wingdings" panose="05000000000000000000" pitchFamily="2" charset="2"/>
              </a:rPr>
              <a:t>Kết quá xếp hạng chỉ sử dụng PageRank có chất lượng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cao</a:t>
            </a:r>
            <a:endParaRPr lang="vi-VN" dirty="0" smtClean="0"/>
          </a:p>
        </p:txBody>
      </p:sp>
    </p:spTree>
    <p:extLst>
      <p:ext uri="{BB962C8B-B14F-4D97-AF65-F5344CB8AC3E}">
        <p14:creationId xmlns:p14="http://schemas.microsoft.com/office/powerpoint/2010/main" val="1141302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31</a:t>
            </a:fld>
            <a:endParaRPr lang="vi-VN"/>
          </a:p>
        </p:txBody>
      </p:sp>
      <p:sp>
        <p:nvSpPr>
          <p:cNvPr id="844802" name="Rectangle 2"/>
          <p:cNvSpPr>
            <a:spLocks noGrp="1" noChangeArrowheads="1"/>
          </p:cNvSpPr>
          <p:nvPr>
            <p:ph type="title"/>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giải</a:t>
            </a:r>
            <a:r>
              <a:rPr lang="en-US" dirty="0" smtClean="0"/>
              <a:t> </a:t>
            </a:r>
            <a:r>
              <a:rPr lang="en-US" dirty="0" err="1" smtClean="0"/>
              <a:t>thuật</a:t>
            </a:r>
            <a:r>
              <a:rPr lang="vi-VN" dirty="0" smtClean="0"/>
              <a:t> PageRank</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en-US" dirty="0"/>
              <a:t>Đ</a:t>
            </a:r>
            <a:r>
              <a:rPr lang="vi-VN" dirty="0"/>
              <a:t>iểm PageRank là một tín hiệu xếp hạng quan trọng</a:t>
            </a:r>
            <a:r>
              <a:rPr lang="en-US" dirty="0"/>
              <a:t> </a:t>
            </a:r>
            <a:r>
              <a:rPr lang="en-US" dirty="0" err="1"/>
              <a:t>đối</a:t>
            </a:r>
            <a:r>
              <a:rPr lang="en-US" dirty="0"/>
              <a:t> </a:t>
            </a:r>
            <a:r>
              <a:rPr lang="en-US" dirty="0" err="1"/>
              <a:t>với</a:t>
            </a:r>
            <a:r>
              <a:rPr lang="en-US" dirty="0"/>
              <a:t> </a:t>
            </a:r>
            <a:r>
              <a:rPr lang="en-US" dirty="0" err="1"/>
              <a:t>tìm</a:t>
            </a:r>
            <a:r>
              <a:rPr lang="en-US" dirty="0"/>
              <a:t> </a:t>
            </a:r>
            <a:r>
              <a:rPr lang="en-US" dirty="0" err="1"/>
              <a:t>kiếm</a:t>
            </a:r>
            <a:r>
              <a:rPr lang="en-US" dirty="0"/>
              <a:t> </a:t>
            </a:r>
            <a:r>
              <a:rPr lang="en-US" dirty="0" err="1"/>
              <a:t>trên</a:t>
            </a:r>
            <a:r>
              <a:rPr lang="en-US" dirty="0"/>
              <a:t> Web</a:t>
            </a:r>
            <a:r>
              <a:rPr lang="vi-VN" dirty="0" smtClean="0"/>
              <a:t>.</a:t>
            </a:r>
            <a:endParaRPr lang="en-US" dirty="0" smtClean="0"/>
          </a:p>
          <a:p>
            <a:pPr algn="just"/>
            <a:r>
              <a:rPr lang="vi-VN" dirty="0" smtClean="0"/>
              <a:t>Trong thực tế điểm xếp hạng cuối cùng là tổng hợp của nhiều thành phần khác nhau, ngoài PageRank còn có văn bản liên kết, tần suất từ, khoảng cách v.v.</a:t>
            </a:r>
            <a:endParaRPr lang="en-US" dirty="0" smtClean="0"/>
          </a:p>
          <a:p>
            <a:pPr marL="0" indent="0" algn="just">
              <a:buNone/>
            </a:pPr>
            <a:endParaRPr lang="vi-VN" dirty="0" smtClean="0"/>
          </a:p>
        </p:txBody>
      </p:sp>
    </p:spTree>
    <p:extLst>
      <p:ext uri="{BB962C8B-B14F-4D97-AF65-F5344CB8AC3E}">
        <p14:creationId xmlns:p14="http://schemas.microsoft.com/office/powerpoint/2010/main" val="1087676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32</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endParaRPr lang="vi-VN"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32804" y="2089820"/>
                <a:ext cx="8775700" cy="46110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Xét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Web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a:t>
                </a:r>
                <a:r>
                  <a:rPr lang="en-US" dirty="0" err="1" smtClean="0"/>
                  <a:t>ba</a:t>
                </a:r>
                <a:r>
                  <a:rPr lang="en-US" dirty="0" smtClean="0"/>
                  <a:t> </a:t>
                </a:r>
                <a:r>
                  <a:rPr lang="en-US" dirty="0" err="1" smtClean="0"/>
                  <a:t>đỉnh</a:t>
                </a:r>
                <a:r>
                  <a:rPr lang="en-US" dirty="0" smtClean="0"/>
                  <a:t> 1, 2, 3, </a:t>
                </a:r>
                <a:r>
                  <a:rPr lang="en-US" dirty="0" err="1" smtClean="0"/>
                  <a:t>với</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a:t>
                </a:r>
                <a:r>
                  <a:rPr lang="en-US" dirty="0" smtClean="0"/>
                  <a:t> </a:t>
                </a:r>
                <a:r>
                  <a:rPr lang="en-US" dirty="0" err="1" smtClean="0"/>
                  <a:t>sau</a:t>
                </a:r>
                <a:r>
                  <a:rPr lang="en-US" dirty="0" smtClean="0"/>
                  <a:t>: 1 -&gt; 2, 3 -&gt; 2, 2 -&gt; 1, 2 -&gt; 3. </a:t>
                </a:r>
                <a:r>
                  <a:rPr lang="en-US" dirty="0" err="1" smtClean="0"/>
                  <a:t>Hãy</a:t>
                </a:r>
                <a:r>
                  <a:rPr lang="en-US" dirty="0" smtClean="0"/>
                  <a:t> </a:t>
                </a:r>
                <a:r>
                  <a:rPr lang="en-US" dirty="0" err="1" smtClean="0"/>
                  <a:t>viết</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bước</a:t>
                </a:r>
                <a:r>
                  <a:rPr lang="en-US" dirty="0" smtClean="0"/>
                  <a:t> </a:t>
                </a:r>
                <a:r>
                  <a:rPr lang="en-US" dirty="0" err="1" smtClean="0"/>
                  <a:t>nhảy</a:t>
                </a:r>
                <a:r>
                  <a:rPr lang="en-US" dirty="0" smtClean="0"/>
                  <a:t> </a:t>
                </a:r>
                <a:r>
                  <a:rPr lang="en-US" dirty="0" err="1" smtClean="0"/>
                  <a:t>trong</a:t>
                </a:r>
                <a:r>
                  <a:rPr lang="en-US" dirty="0" smtClean="0"/>
                  <a:t> </a:t>
                </a:r>
                <a:r>
                  <a:rPr lang="en-US" dirty="0" err="1" smtClean="0"/>
                  <a:t>ba</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=0.5</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smtClean="0"/>
                  <a:t>.</a:t>
                </a:r>
              </a:p>
              <a:p>
                <a:pPr algn="just"/>
                <a:r>
                  <a:rPr lang="en-US" dirty="0" err="1" smtClean="0"/>
                  <a:t>Tính</a:t>
                </a:r>
                <a:r>
                  <a:rPr lang="en-US" dirty="0" smtClean="0"/>
                  <a:t> PageRank </a:t>
                </a:r>
                <a:r>
                  <a:rPr lang="en-US" dirty="0" err="1" smtClean="0"/>
                  <a:t>cho</a:t>
                </a:r>
                <a:r>
                  <a:rPr lang="en-US" dirty="0" smtClean="0"/>
                  <a:t> </a:t>
                </a:r>
                <a:r>
                  <a:rPr lang="en-US" dirty="0" err="1" smtClean="0"/>
                  <a:t>trường</a:t>
                </a:r>
                <a:r>
                  <a:rPr lang="en-US" dirty="0" smtClean="0"/>
                  <a:t> </a:t>
                </a:r>
                <a:r>
                  <a:rPr lang="en-US" dirty="0" err="1" smtClean="0"/>
                  <a:t>hợp</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=0.5</m:t>
                    </m:r>
                  </m:oMath>
                </a14:m>
                <a:endParaRPr lang="vi-VN" dirty="0" smtClean="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32804" y="2089820"/>
                <a:ext cx="8775700" cy="4611018"/>
              </a:xfrm>
              <a:prstGeom prst="rect">
                <a:avLst/>
              </a:prstGeom>
              <a:blipFill rotWithShape="0">
                <a:blip r:embed="rId2"/>
                <a:stretch>
                  <a:fillRect l="-347" t="-1455" r="-1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Tree>
    <p:extLst>
      <p:ext uri="{BB962C8B-B14F-4D97-AF65-F5344CB8AC3E}">
        <p14:creationId xmlns:p14="http://schemas.microsoft.com/office/powerpoint/2010/main" val="88897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377267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79FCCF8-2610-4C11-A277-8CB11CADB417}" type="slidenum">
              <a:rPr lang="vi-VN"/>
              <a:pPr/>
              <a:t>4</a:t>
            </a:fld>
            <a:endParaRPr lang="vi-VN"/>
          </a:p>
        </p:txBody>
      </p:sp>
      <p:sp>
        <p:nvSpPr>
          <p:cNvPr id="841730" name="Rectangle 2"/>
          <p:cNvSpPr>
            <a:spLocks noGrp="1" noChangeArrowheads="1"/>
          </p:cNvSpPr>
          <p:nvPr>
            <p:ph type="title"/>
          </p:nvPr>
        </p:nvSpPr>
        <p:spPr/>
        <p:txBody>
          <a:bodyPr/>
          <a:lstStyle/>
          <a:p>
            <a:r>
              <a:rPr lang="en-US" sz="4000" dirty="0" err="1" smtClean="0"/>
              <a:t>Tìm</a:t>
            </a:r>
            <a:r>
              <a:rPr lang="en-US" sz="4000" dirty="0" smtClean="0"/>
              <a:t> </a:t>
            </a:r>
            <a:r>
              <a:rPr lang="en-US" sz="4000" dirty="0" err="1" smtClean="0"/>
              <a:t>kiếm</a:t>
            </a:r>
            <a:r>
              <a:rPr lang="en-US" sz="4000" dirty="0" smtClean="0"/>
              <a:t> </a:t>
            </a:r>
            <a:r>
              <a:rPr lang="en-US" sz="4000" dirty="0" err="1" smtClean="0"/>
              <a:t>bằng</a:t>
            </a:r>
            <a:r>
              <a:rPr lang="en-US" sz="4000" dirty="0" smtClean="0"/>
              <a:t> </a:t>
            </a:r>
            <a:r>
              <a:rPr lang="en-US" sz="4000" dirty="0" err="1" smtClean="0"/>
              <a:t>văn</a:t>
            </a:r>
            <a:r>
              <a:rPr lang="en-US" sz="4000" dirty="0" smtClean="0"/>
              <a:t> </a:t>
            </a:r>
            <a:r>
              <a:rPr lang="en-US" sz="4000" dirty="0" err="1" smtClean="0"/>
              <a:t>bản</a:t>
            </a:r>
            <a:r>
              <a:rPr lang="en-US" sz="4000" dirty="0" smtClean="0"/>
              <a:t> </a:t>
            </a:r>
            <a:r>
              <a:rPr lang="en-US" sz="4000" dirty="0" err="1" smtClean="0"/>
              <a:t>liên</a:t>
            </a:r>
            <a:r>
              <a:rPr lang="en-US" sz="4000" dirty="0" smtClean="0"/>
              <a:t> </a:t>
            </a:r>
            <a:r>
              <a:rPr lang="en-US" sz="4000" dirty="0" err="1" smtClean="0"/>
              <a:t>kết</a:t>
            </a:r>
            <a:endParaRPr lang="vi-VN" sz="2800" dirty="0"/>
          </a:p>
        </p:txBody>
      </p:sp>
      <p:sp>
        <p:nvSpPr>
          <p:cNvPr id="841731" name="Rectangle 3"/>
          <p:cNvSpPr>
            <a:spLocks noGrp="1" noChangeArrowheads="1"/>
          </p:cNvSpPr>
          <p:nvPr>
            <p:ph type="body" idx="1"/>
          </p:nvPr>
        </p:nvSpPr>
        <p:spPr>
          <a:xfrm>
            <a:off x="683568" y="2017714"/>
            <a:ext cx="8271520" cy="1920874"/>
          </a:xfrm>
        </p:spPr>
        <p:txBody>
          <a:bodyPr/>
          <a:lstStyle/>
          <a:p>
            <a:r>
              <a:rPr lang="vi-VN" dirty="0" smtClean="0"/>
              <a:t>Ví dụ, trang </a:t>
            </a:r>
            <a:r>
              <a:rPr lang="vi-VN" dirty="0" smtClean="0">
                <a:hlinkClick r:id="rId2"/>
              </a:rPr>
              <a:t>www.ibm.com</a:t>
            </a:r>
            <a:r>
              <a:rPr lang="en-US" dirty="0"/>
              <a:t> </a:t>
            </a:r>
            <a:r>
              <a:rPr lang="en-US" dirty="0" err="1" smtClean="0"/>
              <a:t>có</a:t>
            </a:r>
            <a:r>
              <a:rPr lang="en-US" dirty="0" smtClean="0"/>
              <a:t> </a:t>
            </a:r>
            <a:r>
              <a:rPr lang="en-US" dirty="0" err="1" smtClean="0"/>
              <a:t>nội</a:t>
            </a:r>
            <a:r>
              <a:rPr lang="en-US" dirty="0" smtClean="0"/>
              <a:t> dung</a:t>
            </a:r>
            <a:r>
              <a:rPr lang="vi-VN" dirty="0" smtClean="0"/>
              <a:t> đa phần là hình ảnh, rất ít từ ibm.</a:t>
            </a:r>
            <a:endParaRPr lang="en-US" dirty="0" smtClean="0"/>
          </a:p>
          <a:p>
            <a:pPr lvl="1"/>
            <a:r>
              <a:rPr lang="en-US" dirty="0" err="1" smtClean="0"/>
              <a:t>Tuy</a:t>
            </a:r>
            <a:r>
              <a:rPr lang="en-US" dirty="0" smtClean="0"/>
              <a:t> </a:t>
            </a:r>
            <a:r>
              <a:rPr lang="en-US" dirty="0" err="1" smtClean="0"/>
              <a:t>nhiên</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đến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này</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ibm</a:t>
            </a:r>
            <a:r>
              <a:rPr lang="en-US" dirty="0" smtClean="0"/>
              <a:t>.</a:t>
            </a:r>
            <a:endParaRPr lang="vi-VN" dirty="0" smtClean="0"/>
          </a:p>
          <a:p>
            <a:r>
              <a:rPr lang="vi-VN" dirty="0" smtClean="0"/>
              <a:t>Tìm kiếm trên [nội dung] + [văn bản liên kết</a:t>
            </a:r>
            <a:r>
              <a:rPr lang="vi-VN" dirty="0" smtClean="0">
                <a:sym typeface="Wingdings" panose="05000000000000000000" pitchFamily="2" charset="2"/>
              </a:rPr>
              <a:t>] sẽ hiệu quả hơn nếu chỉ tìm kiếm trên [nội dung]</a:t>
            </a:r>
            <a:endParaRPr lang="vi-VN" dirty="0" smtClean="0"/>
          </a:p>
        </p:txBody>
      </p:sp>
      <p:grpSp>
        <p:nvGrpSpPr>
          <p:cNvPr id="841740" name="Group 12"/>
          <p:cNvGrpSpPr>
            <a:grpSpLocks/>
          </p:cNvGrpSpPr>
          <p:nvPr/>
        </p:nvGrpSpPr>
        <p:grpSpPr bwMode="auto">
          <a:xfrm>
            <a:off x="1043608" y="4437112"/>
            <a:ext cx="7161726" cy="2209800"/>
            <a:chOff x="380" y="2673"/>
            <a:chExt cx="4849" cy="1392"/>
          </a:xfrm>
        </p:grpSpPr>
        <p:sp>
          <p:nvSpPr>
            <p:cNvPr id="841732" name="Rectangle 4"/>
            <p:cNvSpPr>
              <a:spLocks noChangeArrowheads="1"/>
            </p:cNvSpPr>
            <p:nvPr/>
          </p:nvSpPr>
          <p:spPr bwMode="auto">
            <a:xfrm>
              <a:off x="2400" y="3249"/>
              <a:ext cx="1152" cy="816"/>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b="1"/>
                <a:t>www.ibm.com</a:t>
              </a:r>
            </a:p>
          </p:txBody>
        </p:sp>
        <p:sp>
          <p:nvSpPr>
            <p:cNvPr id="841733" name="Text Box 5"/>
            <p:cNvSpPr txBox="1">
              <a:spLocks noChangeArrowheads="1"/>
            </p:cNvSpPr>
            <p:nvPr/>
          </p:nvSpPr>
          <p:spPr bwMode="auto">
            <a:xfrm>
              <a:off x="1152" y="2769"/>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 </a:t>
              </a:r>
            </a:p>
          </p:txBody>
        </p:sp>
        <p:sp>
          <p:nvSpPr>
            <p:cNvPr id="841734" name="Text Box 6"/>
            <p:cNvSpPr txBox="1">
              <a:spLocks noChangeArrowheads="1"/>
            </p:cNvSpPr>
            <p:nvPr/>
          </p:nvSpPr>
          <p:spPr bwMode="auto">
            <a:xfrm>
              <a:off x="2448" y="2721"/>
              <a:ext cx="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“ibm.com”</a:t>
              </a:r>
            </a:p>
          </p:txBody>
        </p:sp>
        <p:sp>
          <p:nvSpPr>
            <p:cNvPr id="841735" name="Text Box 7"/>
            <p:cNvSpPr txBox="1">
              <a:spLocks noChangeArrowheads="1"/>
            </p:cNvSpPr>
            <p:nvPr/>
          </p:nvSpPr>
          <p:spPr bwMode="auto">
            <a:xfrm>
              <a:off x="3936" y="2673"/>
              <a:ext cx="129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“Trang chủ của IBM”</a:t>
              </a:r>
              <a:endParaRPr lang="vi-VN" sz="2400" dirty="0"/>
            </a:p>
          </p:txBody>
        </p:sp>
        <p:sp>
          <p:nvSpPr>
            <p:cNvPr id="841736" name="Line 8"/>
            <p:cNvSpPr>
              <a:spLocks noChangeShapeType="1"/>
            </p:cNvSpPr>
            <p:nvPr/>
          </p:nvSpPr>
          <p:spPr bwMode="auto">
            <a:xfrm>
              <a:off x="2928" y="2961"/>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7" name="Line 9"/>
            <p:cNvSpPr>
              <a:spLocks noChangeShapeType="1"/>
            </p:cNvSpPr>
            <p:nvPr/>
          </p:nvSpPr>
          <p:spPr bwMode="auto">
            <a:xfrm flipH="1">
              <a:off x="3552" y="2913"/>
              <a:ext cx="432"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8" name="Text Box 10"/>
            <p:cNvSpPr txBox="1">
              <a:spLocks noChangeArrowheads="1"/>
            </p:cNvSpPr>
            <p:nvPr/>
          </p:nvSpPr>
          <p:spPr bwMode="auto">
            <a:xfrm>
              <a:off x="380" y="3022"/>
              <a:ext cx="1729"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Hàng triệu văn bản liên kết chứa từ “ibm”</a:t>
              </a:r>
              <a:endParaRPr lang="vi-VN" sz="2400" dirty="0"/>
            </a:p>
          </p:txBody>
        </p:sp>
        <p:sp>
          <p:nvSpPr>
            <p:cNvPr id="841739" name="Line 11"/>
            <p:cNvSpPr>
              <a:spLocks noChangeShapeType="1"/>
            </p:cNvSpPr>
            <p:nvPr/>
          </p:nvSpPr>
          <p:spPr bwMode="auto">
            <a:xfrm>
              <a:off x="1632" y="2961"/>
              <a:ext cx="768"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E5A70F77-73DA-4CFD-94D4-6843BAC129AF}" type="slidenum">
              <a:rPr lang="vi-VN"/>
              <a:pPr/>
              <a:t>5</a:t>
            </a:fld>
            <a:endParaRPr lang="vi-VN"/>
          </a:p>
        </p:txBody>
      </p:sp>
      <p:sp>
        <p:nvSpPr>
          <p:cNvPr id="842754" name="Rectangle 2"/>
          <p:cNvSpPr>
            <a:spLocks noGrp="1" noChangeArrowheads="1"/>
          </p:cNvSpPr>
          <p:nvPr>
            <p:ph type="title"/>
          </p:nvPr>
        </p:nvSpPr>
        <p:spPr/>
        <p:txBody>
          <a:bodyPr/>
          <a:lstStyle/>
          <a:p>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của</a:t>
            </a:r>
            <a:r>
              <a:rPr lang="en-US" dirty="0" smtClean="0"/>
              <a:t> </a:t>
            </a:r>
            <a:r>
              <a:rPr lang="vi-VN" dirty="0" smtClean="0">
                <a:hlinkClick r:id="rId2"/>
              </a:rPr>
              <a:t>www.ibm.com</a:t>
            </a:r>
            <a:r>
              <a:rPr lang="vi-VN" dirty="0" smtClean="0"/>
              <a:t> chứa </a:t>
            </a:r>
            <a:r>
              <a:rPr lang="en-US" dirty="0" err="1" smtClean="0"/>
              <a:t>nhiều</a:t>
            </a:r>
            <a:r>
              <a:rPr lang="en-US" dirty="0" smtClean="0"/>
              <a:t> </a:t>
            </a:r>
            <a:r>
              <a:rPr lang="vi-VN" dirty="0" smtClean="0"/>
              <a:t>từ ibm </a:t>
            </a:r>
            <a:endParaRPr lang="vi-VN" dirty="0"/>
          </a:p>
        </p:txBody>
      </p:sp>
      <p:pic>
        <p:nvPicPr>
          <p:cNvPr id="14" name="Picture 6" descr="35f-ibm.png"/>
          <p:cNvPicPr>
            <a:picLocks noChangeAspect="1"/>
          </p:cNvPicPr>
          <p:nvPr/>
        </p:nvPicPr>
        <p:blipFill>
          <a:blip r:embed="rId3"/>
          <a:srcRect/>
          <a:stretch>
            <a:fillRect/>
          </a:stretch>
        </p:blipFill>
        <p:spPr bwMode="auto">
          <a:xfrm>
            <a:off x="602753" y="1917725"/>
            <a:ext cx="7713663"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6</a:t>
            </a:fld>
            <a:endParaRPr lang="vi-VN"/>
          </a:p>
        </p:txBody>
      </p:sp>
      <p:sp>
        <p:nvSpPr>
          <p:cNvPr id="843778" name="Rectangle 2"/>
          <p:cNvSpPr>
            <a:spLocks noGrp="1" noChangeArrowheads="1"/>
          </p:cNvSpPr>
          <p:nvPr>
            <p:ph type="title"/>
          </p:nvPr>
        </p:nvSpPr>
        <p:spPr/>
        <p:txBody>
          <a:bodyPr/>
          <a:lstStyle/>
          <a:p>
            <a:r>
              <a:rPr lang="en-US" dirty="0" err="1" smtClean="0"/>
              <a:t>Sử</a:t>
            </a:r>
            <a:r>
              <a:rPr lang="en-US" dirty="0" smtClean="0"/>
              <a:t> </a:t>
            </a:r>
            <a:r>
              <a:rPr lang="en-US" dirty="0" err="1" smtClean="0"/>
              <a:t>dụng</a:t>
            </a:r>
            <a:r>
              <a:rPr lang="vi-VN" dirty="0" smtClean="0"/>
              <a:t> văn bản liên kết</a:t>
            </a:r>
            <a:endParaRPr lang="vi-VN" dirty="0"/>
          </a:p>
        </p:txBody>
      </p:sp>
      <p:sp>
        <p:nvSpPr>
          <p:cNvPr id="843779" name="Rectangle 3"/>
          <p:cNvSpPr>
            <a:spLocks noGrp="1" noChangeArrowheads="1"/>
          </p:cNvSpPr>
          <p:nvPr>
            <p:ph type="body" idx="1"/>
          </p:nvPr>
        </p:nvSpPr>
        <p:spPr>
          <a:xfrm>
            <a:off x="611560" y="2017713"/>
            <a:ext cx="8343528" cy="4114800"/>
          </a:xfrm>
        </p:spPr>
        <p:txBody>
          <a:bodyPr/>
          <a:lstStyle/>
          <a:p>
            <a:r>
              <a:rPr lang="vi-VN" dirty="0" smtClean="0"/>
              <a:t>Văn bản liên kết có thể mô tả trang web tốt hơn chính nội dung trang web đó.</a:t>
            </a:r>
          </a:p>
          <a:p>
            <a:r>
              <a:rPr lang="vi-VN" dirty="0" smtClean="0"/>
              <a:t>Có thể gán cho văn bản liên kết trọng số cao hơn chính nội dung trang web.</a:t>
            </a:r>
          </a:p>
          <a:p>
            <a:endParaRPr lang="vi-V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7</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t>Phân tích trích dẫn</a:t>
            </a:r>
          </a:p>
          <a:p>
            <a:r>
              <a:rPr lang="vi-VN" dirty="0" smtClean="0">
                <a:solidFill>
                  <a:schemeClr val="bg1">
                    <a:lumMod val="65000"/>
                  </a:schemeClr>
                </a:solidFill>
              </a:rPr>
              <a:t>Giải thuật PageRank</a:t>
            </a:r>
            <a:endParaRPr lang="vi-VN" dirty="0">
              <a:solidFill>
                <a:schemeClr val="bg1">
                  <a:lumMod val="65000"/>
                </a:schemeClr>
              </a:solidFill>
            </a:endParaRPr>
          </a:p>
        </p:txBody>
      </p:sp>
    </p:spTree>
    <p:extLst>
      <p:ext uri="{BB962C8B-B14F-4D97-AF65-F5344CB8AC3E}">
        <p14:creationId xmlns:p14="http://schemas.microsoft.com/office/powerpoint/2010/main" val="1260133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8</a:t>
            </a:fld>
            <a:endParaRPr lang="vi-VN"/>
          </a:p>
        </p:txBody>
      </p:sp>
      <p:sp>
        <p:nvSpPr>
          <p:cNvPr id="843778" name="Rectangle 2"/>
          <p:cNvSpPr>
            <a:spLocks noGrp="1" noChangeArrowheads="1"/>
          </p:cNvSpPr>
          <p:nvPr>
            <p:ph type="title"/>
          </p:nvPr>
        </p:nvSpPr>
        <p:spPr/>
        <p:txBody>
          <a:bodyPr/>
          <a:lstStyle/>
          <a:p>
            <a:r>
              <a:rPr lang="en-US" dirty="0" smtClean="0"/>
              <a:t>T</a:t>
            </a:r>
            <a:r>
              <a:rPr lang="vi-VN" dirty="0" smtClean="0"/>
              <a:t>rích dẫn</a:t>
            </a:r>
            <a:r>
              <a:rPr lang="en-US" dirty="0" smtClean="0"/>
              <a:t> </a:t>
            </a:r>
            <a:r>
              <a:rPr lang="en-US" dirty="0" err="1" smtClean="0"/>
              <a:t>trong</a:t>
            </a:r>
            <a:r>
              <a:rPr lang="en-US" dirty="0" smtClean="0"/>
              <a:t> </a:t>
            </a:r>
            <a:r>
              <a:rPr lang="en-US" dirty="0" err="1" smtClean="0"/>
              <a:t>ấn</a:t>
            </a:r>
            <a:r>
              <a:rPr lang="en-US" dirty="0" smtClean="0"/>
              <a:t> </a:t>
            </a:r>
            <a:r>
              <a:rPr lang="en-US" dirty="0" err="1" smtClean="0"/>
              <a:t>phẩm</a:t>
            </a:r>
            <a:r>
              <a:rPr lang="en-US" dirty="0" smtClean="0"/>
              <a:t> in</a:t>
            </a:r>
            <a:endParaRPr lang="vi-VN" dirty="0"/>
          </a:p>
        </p:txBody>
      </p:sp>
      <p:sp>
        <p:nvSpPr>
          <p:cNvPr id="6" name="Rectangle 3"/>
          <p:cNvSpPr txBox="1">
            <a:spLocks noChangeArrowheads="1"/>
          </p:cNvSpPr>
          <p:nvPr/>
        </p:nvSpPr>
        <p:spPr bwMode="auto">
          <a:xfrm>
            <a:off x="611560" y="2017713"/>
            <a:ext cx="8343528" cy="37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Đối với tài liệu là sách, báo, tạp trí v.v.</a:t>
            </a:r>
          </a:p>
          <a:p>
            <a:pPr lvl="1"/>
            <a:r>
              <a:rPr lang="vi-VN" dirty="0" smtClean="0"/>
              <a:t>Một tài liệu có thể trích dẫn một tài liệu khác, ví dụ, tài liệu tham khảo.</a:t>
            </a:r>
          </a:p>
          <a:p>
            <a:r>
              <a:rPr lang="en-US" dirty="0" err="1" smtClean="0"/>
              <a:t>Ứng</a:t>
            </a:r>
            <a:r>
              <a:rPr lang="en-US" dirty="0" smtClean="0"/>
              <a:t> </a:t>
            </a:r>
            <a:r>
              <a:rPr lang="en-US" dirty="0" err="1" smtClean="0"/>
              <a:t>dụng</a:t>
            </a:r>
            <a:r>
              <a:rPr lang="en-US" dirty="0" smtClean="0"/>
              <a:t>:</a:t>
            </a:r>
            <a:endParaRPr lang="vi-VN" dirty="0" smtClean="0"/>
          </a:p>
          <a:p>
            <a:pPr lvl="1"/>
            <a:r>
              <a:rPr lang="vi-VN" dirty="0" smtClean="0"/>
              <a:t>Xác định độ tương đồng giữa các tài liệu</a:t>
            </a:r>
          </a:p>
          <a:p>
            <a:pPr lvl="1"/>
            <a:r>
              <a:rPr lang="vi-VN" dirty="0" smtClean="0"/>
              <a:t>Đánh giá </a:t>
            </a:r>
            <a:r>
              <a:rPr lang="en-US" dirty="0" err="1" smtClean="0"/>
              <a:t>xếp</a:t>
            </a:r>
            <a:r>
              <a:rPr lang="en-US" dirty="0" smtClean="0"/>
              <a:t> </a:t>
            </a:r>
            <a:r>
              <a:rPr lang="en-US" dirty="0" err="1" smtClean="0"/>
              <a:t>hạng</a:t>
            </a:r>
            <a:r>
              <a:rPr lang="vi-VN" dirty="0" smtClean="0"/>
              <a:t> (impact factor) tạp trí</a:t>
            </a:r>
            <a:endParaRPr lang="en-US" dirty="0" smtClean="0"/>
          </a:p>
          <a:p>
            <a:pPr lvl="1"/>
            <a:r>
              <a:rPr lang="en-US" dirty="0" err="1" smtClean="0"/>
              <a:t>Xếp</a:t>
            </a:r>
            <a:r>
              <a:rPr lang="en-US" dirty="0" smtClean="0"/>
              <a:t> </a:t>
            </a:r>
            <a:r>
              <a:rPr lang="en-US" dirty="0" err="1" smtClean="0"/>
              <a:t>hạng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a:p>
          <a:p>
            <a:pPr lvl="1"/>
            <a:r>
              <a:rPr lang="en-US" dirty="0" smtClean="0"/>
              <a:t>v.v.</a:t>
            </a:r>
            <a:endParaRPr lang="vi-VN" dirty="0" smtClean="0"/>
          </a:p>
        </p:txBody>
      </p:sp>
      <p:sp>
        <p:nvSpPr>
          <p:cNvPr id="3" name="TextBox 2"/>
          <p:cNvSpPr txBox="1"/>
          <p:nvPr/>
        </p:nvSpPr>
        <p:spPr>
          <a:xfrm>
            <a:off x="827584" y="5733256"/>
            <a:ext cx="7848872" cy="954107"/>
          </a:xfrm>
          <a:prstGeom prst="rect">
            <a:avLst/>
          </a:prstGeom>
          <a:noFill/>
        </p:spPr>
        <p:txBody>
          <a:bodyPr wrap="square" rtlCol="0">
            <a:spAutoFit/>
          </a:bodyPr>
          <a:lstStyle/>
          <a:p>
            <a:r>
              <a:rPr lang="en-US" sz="2800" dirty="0" err="1">
                <a:solidFill>
                  <a:schemeClr val="tx2"/>
                </a:solidFill>
              </a:rPr>
              <a:t>Trích</a:t>
            </a:r>
            <a:r>
              <a:rPr lang="en-US" sz="2800" dirty="0">
                <a:solidFill>
                  <a:schemeClr val="tx2"/>
                </a:solidFill>
              </a:rPr>
              <a:t> </a:t>
            </a:r>
            <a:r>
              <a:rPr lang="en-US" sz="2800" dirty="0" err="1">
                <a:solidFill>
                  <a:schemeClr val="tx2"/>
                </a:solidFill>
              </a:rPr>
              <a:t>dẫn</a:t>
            </a:r>
            <a:r>
              <a:rPr lang="en-US" sz="2800" dirty="0">
                <a:solidFill>
                  <a:schemeClr val="tx2"/>
                </a:solidFill>
              </a:rPr>
              <a:t> </a:t>
            </a:r>
            <a:r>
              <a:rPr lang="en-US" sz="2800" dirty="0" err="1">
                <a:solidFill>
                  <a:schemeClr val="tx2"/>
                </a:solidFill>
              </a:rPr>
              <a:t>tài</a:t>
            </a:r>
            <a:r>
              <a:rPr lang="en-US" sz="2800" dirty="0">
                <a:solidFill>
                  <a:schemeClr val="tx2"/>
                </a:solidFill>
              </a:rPr>
              <a:t> </a:t>
            </a:r>
            <a:r>
              <a:rPr lang="en-US" sz="2800" dirty="0" err="1">
                <a:solidFill>
                  <a:schemeClr val="tx2"/>
                </a:solidFill>
              </a:rPr>
              <a:t>liệu</a:t>
            </a:r>
            <a:r>
              <a:rPr lang="en-US" sz="2800" dirty="0">
                <a:solidFill>
                  <a:schemeClr val="tx2"/>
                </a:solidFill>
              </a:rPr>
              <a:t> </a:t>
            </a:r>
            <a:r>
              <a:rPr lang="vi-VN" sz="2800" dirty="0">
                <a:solidFill>
                  <a:schemeClr val="tx2"/>
                </a:solidFill>
              </a:rPr>
              <a:t>có </a:t>
            </a:r>
            <a:r>
              <a:rPr lang="en-US" sz="2800" dirty="0">
                <a:solidFill>
                  <a:schemeClr val="tx2"/>
                </a:solidFill>
              </a:rPr>
              <a:t>ý </a:t>
            </a:r>
            <a:r>
              <a:rPr lang="en-US" sz="2800" dirty="0" err="1">
                <a:solidFill>
                  <a:schemeClr val="tx2"/>
                </a:solidFill>
              </a:rPr>
              <a:t>nghĩa</a:t>
            </a:r>
            <a:r>
              <a:rPr lang="vi-VN" sz="2800" dirty="0">
                <a:solidFill>
                  <a:schemeClr val="tx2"/>
                </a:solidFill>
              </a:rPr>
              <a:t> tương tự siêu liên kết </a:t>
            </a:r>
            <a:r>
              <a:rPr lang="en-US" sz="2800" dirty="0" err="1" smtClean="0">
                <a:solidFill>
                  <a:schemeClr val="tx2"/>
                </a:solidFill>
              </a:rPr>
              <a:t>trong</a:t>
            </a:r>
            <a:r>
              <a:rPr lang="en-US" sz="2800" dirty="0" smtClean="0">
                <a:solidFill>
                  <a:schemeClr val="tx2"/>
                </a:solidFill>
              </a:rPr>
              <a:t> </a:t>
            </a:r>
            <a:r>
              <a:rPr lang="en-US" sz="2800" dirty="0" err="1" smtClean="0">
                <a:solidFill>
                  <a:schemeClr val="tx2"/>
                </a:solidFill>
              </a:rPr>
              <a:t>môi</a:t>
            </a:r>
            <a:r>
              <a:rPr lang="en-US" sz="2800" dirty="0" smtClean="0">
                <a:solidFill>
                  <a:schemeClr val="tx2"/>
                </a:solidFill>
              </a:rPr>
              <a:t> </a:t>
            </a:r>
            <a:r>
              <a:rPr lang="en-US" sz="2800" dirty="0" err="1" smtClean="0">
                <a:solidFill>
                  <a:schemeClr val="tx2"/>
                </a:solidFill>
              </a:rPr>
              <a:t>trường</a:t>
            </a:r>
            <a:r>
              <a:rPr lang="vi-VN" sz="2800" dirty="0" smtClean="0">
                <a:solidFill>
                  <a:schemeClr val="tx2"/>
                </a:solidFill>
              </a:rPr>
              <a:t> web</a:t>
            </a:r>
            <a:endParaRPr lang="vi-VN" sz="2800" dirty="0">
              <a:solidFill>
                <a:schemeClr val="tx2"/>
              </a:solidFill>
            </a:endParaRPr>
          </a:p>
        </p:txBody>
      </p:sp>
    </p:spTree>
    <p:extLst>
      <p:ext uri="{BB962C8B-B14F-4D97-AF65-F5344CB8AC3E}">
        <p14:creationId xmlns:p14="http://schemas.microsoft.com/office/powerpoint/2010/main" val="55155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AA9FFD5-254E-44AB-8A42-0FADCE19148C}" type="slidenum">
              <a:rPr lang="vi-VN"/>
              <a:pPr/>
              <a:t>9</a:t>
            </a:fld>
            <a:endParaRPr lang="vi-VN"/>
          </a:p>
        </p:txBody>
      </p:sp>
      <p:sp>
        <p:nvSpPr>
          <p:cNvPr id="832514" name="Rectangle 2"/>
          <p:cNvSpPr>
            <a:spLocks noGrp="1" noChangeArrowheads="1"/>
          </p:cNvSpPr>
          <p:nvPr>
            <p:ph type="title"/>
          </p:nvPr>
        </p:nvSpPr>
        <p:spPr/>
        <p:txBody>
          <a:bodyPr/>
          <a:lstStyle/>
          <a:p>
            <a:r>
              <a:rPr lang="vi-VN" dirty="0" smtClean="0"/>
              <a:t> </a:t>
            </a:r>
            <a:r>
              <a:rPr lang="en-US" dirty="0" smtClean="0"/>
              <a:t/>
            </a:r>
            <a:br>
              <a:rPr lang="en-US" dirty="0" smtClean="0"/>
            </a:br>
            <a:r>
              <a:rPr lang="vi-VN" dirty="0" smtClean="0"/>
              <a:t>Mức đồng tham khảo</a:t>
            </a:r>
            <a:endParaRPr lang="vi-VN" dirty="0"/>
          </a:p>
        </p:txBody>
      </p:sp>
      <p:sp>
        <p:nvSpPr>
          <p:cNvPr id="832515" name="Rectangle 3"/>
          <p:cNvSpPr>
            <a:spLocks noGrp="1" noChangeArrowheads="1"/>
          </p:cNvSpPr>
          <p:nvPr>
            <p:ph type="body" idx="1"/>
          </p:nvPr>
        </p:nvSpPr>
        <p:spPr>
          <a:xfrm>
            <a:off x="611560" y="2017713"/>
            <a:ext cx="8343528" cy="1843335"/>
          </a:xfrm>
        </p:spPr>
        <p:txBody>
          <a:bodyPr/>
          <a:lstStyle/>
          <a:p>
            <a:r>
              <a:rPr lang="vi-VN" sz="2600" dirty="0" smtClean="0"/>
              <a:t>Mức đồng tham khảo của hai tài liệu </a:t>
            </a:r>
            <a:r>
              <a:rPr lang="vi-VN" sz="2600" i="1" dirty="0" smtClean="0"/>
              <a:t>A </a:t>
            </a:r>
            <a:r>
              <a:rPr lang="vi-VN" sz="2600" dirty="0" smtClean="0"/>
              <a:t>và </a:t>
            </a:r>
            <a:r>
              <a:rPr lang="vi-VN" sz="2600" i="1" dirty="0" smtClean="0"/>
              <a:t>B</a:t>
            </a:r>
            <a:r>
              <a:rPr lang="vi-VN" sz="2600" dirty="0" smtClean="0"/>
              <a:t> là số tài </a:t>
            </a:r>
            <a:r>
              <a:rPr lang="en-US" sz="2600" dirty="0" err="1" smtClean="0"/>
              <a:t>liệu</a:t>
            </a:r>
            <a:r>
              <a:rPr lang="en-US" sz="2600" dirty="0" smtClean="0"/>
              <a:t> </a:t>
            </a:r>
            <a:r>
              <a:rPr lang="en-US" sz="2600" dirty="0" err="1" smtClean="0"/>
              <a:t>tham</a:t>
            </a:r>
            <a:r>
              <a:rPr lang="en-US" sz="2600" dirty="0" smtClean="0"/>
              <a:t> </a:t>
            </a:r>
            <a:r>
              <a:rPr lang="en-US" sz="2600" dirty="0" err="1" smtClean="0"/>
              <a:t>khảo</a:t>
            </a:r>
            <a:r>
              <a:rPr lang="en-US" sz="2600" dirty="0" smtClean="0"/>
              <a:t> </a:t>
            </a:r>
            <a:r>
              <a:rPr lang="en-US" sz="2600" dirty="0" err="1" smtClean="0"/>
              <a:t>chung</a:t>
            </a:r>
            <a:r>
              <a:rPr lang="en-US" sz="2600" dirty="0" smtClean="0"/>
              <a:t> </a:t>
            </a:r>
            <a:r>
              <a:rPr lang="en-US" sz="2600" dirty="0" err="1" smtClean="0"/>
              <a:t>của</a:t>
            </a:r>
            <a:r>
              <a:rPr lang="vi-VN" sz="2600" dirty="0" smtClean="0"/>
              <a:t> </a:t>
            </a:r>
            <a:r>
              <a:rPr lang="vi-VN" sz="2600" i="1" dirty="0" smtClean="0"/>
              <a:t>A</a:t>
            </a:r>
            <a:r>
              <a:rPr lang="vi-VN" sz="2600" dirty="0" smtClean="0"/>
              <a:t> và </a:t>
            </a:r>
            <a:r>
              <a:rPr lang="vi-VN" sz="2600" i="1" dirty="0" smtClean="0"/>
              <a:t>B</a:t>
            </a:r>
            <a:r>
              <a:rPr lang="vi-VN" sz="2600" dirty="0" smtClean="0"/>
              <a:t>.</a:t>
            </a:r>
          </a:p>
          <a:p>
            <a:pPr algn="just"/>
            <a:r>
              <a:rPr lang="vi-VN" sz="2600" dirty="0" smtClean="0"/>
              <a:t>Được sử dụng để đo độ tương đồng giữa các tài liệu, tác giả Kessler, công bố năm 1963.</a:t>
            </a:r>
            <a:endParaRPr lang="vi-VN" sz="2600" dirty="0"/>
          </a:p>
        </p:txBody>
      </p:sp>
      <p:grpSp>
        <p:nvGrpSpPr>
          <p:cNvPr id="832516" name="Group 39"/>
          <p:cNvGrpSpPr>
            <a:grpSpLocks/>
          </p:cNvGrpSpPr>
          <p:nvPr/>
        </p:nvGrpSpPr>
        <p:grpSpPr bwMode="auto">
          <a:xfrm>
            <a:off x="2960688" y="3789040"/>
            <a:ext cx="2743200" cy="1490663"/>
            <a:chOff x="1823" y="3009"/>
            <a:chExt cx="1728" cy="939"/>
          </a:xfrm>
        </p:grpSpPr>
        <p:sp>
          <p:nvSpPr>
            <p:cNvPr id="832517" name="Oval 40"/>
            <p:cNvSpPr>
              <a:spLocks noChangeArrowheads="1"/>
            </p:cNvSpPr>
            <p:nvPr/>
          </p:nvSpPr>
          <p:spPr bwMode="auto">
            <a:xfrm>
              <a:off x="2159" y="3009"/>
              <a:ext cx="288"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2518" name="Line 41"/>
            <p:cNvSpPr>
              <a:spLocks noChangeShapeType="1"/>
            </p:cNvSpPr>
            <p:nvPr/>
          </p:nvSpPr>
          <p:spPr bwMode="auto">
            <a:xfrm>
              <a:off x="2399" y="3297"/>
              <a:ext cx="289"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19" name="Line 42"/>
            <p:cNvSpPr>
              <a:spLocks noChangeShapeType="1"/>
            </p:cNvSpPr>
            <p:nvPr/>
          </p:nvSpPr>
          <p:spPr bwMode="auto">
            <a:xfrm>
              <a:off x="2303" y="3345"/>
              <a:ext cx="14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0" name="Line 43"/>
            <p:cNvSpPr>
              <a:spLocks noChangeShapeType="1"/>
            </p:cNvSpPr>
            <p:nvPr/>
          </p:nvSpPr>
          <p:spPr bwMode="auto">
            <a:xfrm flipH="1">
              <a:off x="2207" y="3345"/>
              <a:ext cx="4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1" name="Line 44"/>
            <p:cNvSpPr>
              <a:spLocks noChangeShapeType="1"/>
            </p:cNvSpPr>
            <p:nvPr/>
          </p:nvSpPr>
          <p:spPr bwMode="auto">
            <a:xfrm flipH="1">
              <a:off x="1967" y="3297"/>
              <a:ext cx="24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2" name="Line 45"/>
            <p:cNvSpPr>
              <a:spLocks noChangeShapeType="1"/>
            </p:cNvSpPr>
            <p:nvPr/>
          </p:nvSpPr>
          <p:spPr bwMode="auto">
            <a:xfrm flipH="1">
              <a:off x="2495" y="3249"/>
              <a:ext cx="48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3" name="Line 46"/>
            <p:cNvSpPr>
              <a:spLocks noChangeShapeType="1"/>
            </p:cNvSpPr>
            <p:nvPr/>
          </p:nvSpPr>
          <p:spPr bwMode="auto">
            <a:xfrm flipH="1">
              <a:off x="2688" y="3297"/>
              <a:ext cx="335"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4" name="Line 47"/>
            <p:cNvSpPr>
              <a:spLocks noChangeShapeType="1"/>
            </p:cNvSpPr>
            <p:nvPr/>
          </p:nvSpPr>
          <p:spPr bwMode="auto">
            <a:xfrm>
              <a:off x="3119" y="334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5" name="Line 48"/>
            <p:cNvSpPr>
              <a:spLocks noChangeShapeType="1"/>
            </p:cNvSpPr>
            <p:nvPr/>
          </p:nvSpPr>
          <p:spPr bwMode="auto">
            <a:xfrm>
              <a:off x="3167" y="3297"/>
              <a:ext cx="1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6" name="Line 49"/>
            <p:cNvSpPr>
              <a:spLocks noChangeShapeType="1"/>
            </p:cNvSpPr>
            <p:nvPr/>
          </p:nvSpPr>
          <p:spPr bwMode="auto">
            <a:xfrm>
              <a:off x="3215" y="3249"/>
              <a:ext cx="33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7" name="Line 50"/>
            <p:cNvSpPr>
              <a:spLocks noChangeShapeType="1"/>
            </p:cNvSpPr>
            <p:nvPr/>
          </p:nvSpPr>
          <p:spPr bwMode="auto">
            <a:xfrm flipH="1">
              <a:off x="2879" y="3345"/>
              <a:ext cx="19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8" name="Line 51"/>
            <p:cNvSpPr>
              <a:spLocks noChangeShapeType="1"/>
            </p:cNvSpPr>
            <p:nvPr/>
          </p:nvSpPr>
          <p:spPr bwMode="auto">
            <a:xfrm>
              <a:off x="2447" y="3249"/>
              <a:ext cx="432"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9" name="Line 52"/>
            <p:cNvSpPr>
              <a:spLocks noChangeShapeType="1"/>
            </p:cNvSpPr>
            <p:nvPr/>
          </p:nvSpPr>
          <p:spPr bwMode="auto">
            <a:xfrm flipH="1">
              <a:off x="1823" y="3249"/>
              <a:ext cx="33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30" name="Oval 53"/>
            <p:cNvSpPr>
              <a:spLocks noChangeArrowheads="1"/>
            </p:cNvSpPr>
            <p:nvPr/>
          </p:nvSpPr>
          <p:spPr bwMode="auto">
            <a:xfrm>
              <a:off x="2304" y="3600"/>
              <a:ext cx="718" cy="3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1" name="Oval 54"/>
            <p:cNvSpPr>
              <a:spLocks noChangeArrowheads="1"/>
            </p:cNvSpPr>
            <p:nvPr/>
          </p:nvSpPr>
          <p:spPr bwMode="auto">
            <a:xfrm>
              <a:off x="2975" y="3009"/>
              <a:ext cx="275"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2532" name="Oval 55"/>
            <p:cNvSpPr>
              <a:spLocks noChangeArrowheads="1"/>
            </p:cNvSpPr>
            <p:nvPr/>
          </p:nvSpPr>
          <p:spPr bwMode="auto">
            <a:xfrm>
              <a:off x="220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3" name="Oval 56"/>
            <p:cNvSpPr>
              <a:spLocks noChangeArrowheads="1"/>
            </p:cNvSpPr>
            <p:nvPr/>
          </p:nvSpPr>
          <p:spPr bwMode="auto">
            <a:xfrm>
              <a:off x="196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4" name="Oval 57"/>
            <p:cNvSpPr>
              <a:spLocks noChangeArrowheads="1"/>
            </p:cNvSpPr>
            <p:nvPr/>
          </p:nvSpPr>
          <p:spPr bwMode="auto">
            <a:xfrm>
              <a:off x="1823"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5" name="Oval 58"/>
            <p:cNvSpPr>
              <a:spLocks noChangeArrowheads="1"/>
            </p:cNvSpPr>
            <p:nvPr/>
          </p:nvSpPr>
          <p:spPr bwMode="auto">
            <a:xfrm>
              <a:off x="3503" y="3729"/>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6" name="Oval 59"/>
            <p:cNvSpPr>
              <a:spLocks noChangeArrowheads="1"/>
            </p:cNvSpPr>
            <p:nvPr/>
          </p:nvSpPr>
          <p:spPr bwMode="auto">
            <a:xfrm>
              <a:off x="331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7" name="Oval 60"/>
            <p:cNvSpPr>
              <a:spLocks noChangeArrowheads="1"/>
            </p:cNvSpPr>
            <p:nvPr/>
          </p:nvSpPr>
          <p:spPr bwMode="auto">
            <a:xfrm>
              <a:off x="3119"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8" name="Oval 61"/>
            <p:cNvSpPr>
              <a:spLocks noChangeArrowheads="1"/>
            </p:cNvSpPr>
            <p:nvPr/>
          </p:nvSpPr>
          <p:spPr bwMode="auto">
            <a:xfrm>
              <a:off x="283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9" name="Oval 62"/>
            <p:cNvSpPr>
              <a:spLocks noChangeArrowheads="1"/>
            </p:cNvSpPr>
            <p:nvPr/>
          </p:nvSpPr>
          <p:spPr bwMode="auto">
            <a:xfrm>
              <a:off x="2640" y="3792"/>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40" name="Oval 63"/>
            <p:cNvSpPr>
              <a:spLocks noChangeArrowheads="1"/>
            </p:cNvSpPr>
            <p:nvPr/>
          </p:nvSpPr>
          <p:spPr bwMode="auto">
            <a:xfrm>
              <a:off x="2447"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grpSp>
      <p:sp>
        <p:nvSpPr>
          <p:cNvPr id="2" name="TextBox 1"/>
          <p:cNvSpPr txBox="1"/>
          <p:nvPr/>
        </p:nvSpPr>
        <p:spPr>
          <a:xfrm>
            <a:off x="611559" y="5373216"/>
            <a:ext cx="8332415" cy="1015663"/>
          </a:xfrm>
          <a:prstGeom prst="rect">
            <a:avLst/>
          </a:prstGeom>
          <a:noFill/>
        </p:spPr>
        <p:txBody>
          <a:bodyPr wrap="square" rtlCol="0">
            <a:spAutoFit/>
          </a:bodyPr>
          <a:lstStyle/>
          <a:p>
            <a:r>
              <a:rPr lang="en-US" sz="2800" dirty="0" err="1" smtClean="0">
                <a:solidFill>
                  <a:schemeClr val="tx2"/>
                </a:solidFill>
              </a:rPr>
              <a:t>Mức</a:t>
            </a:r>
            <a:r>
              <a:rPr lang="en-US" sz="2800" dirty="0" smtClean="0">
                <a:solidFill>
                  <a:schemeClr val="tx2"/>
                </a:solidFill>
              </a:rPr>
              <a:t> </a:t>
            </a:r>
            <a:r>
              <a:rPr lang="en-US" sz="2800" dirty="0" err="1" smtClean="0">
                <a:solidFill>
                  <a:schemeClr val="tx2"/>
                </a:solidFill>
              </a:rPr>
              <a:t>đồng</a:t>
            </a:r>
            <a:r>
              <a:rPr lang="en-US" sz="2800" dirty="0" smtClean="0">
                <a:solidFill>
                  <a:schemeClr val="tx2"/>
                </a:solidFill>
              </a:rPr>
              <a:t> </a:t>
            </a:r>
            <a:r>
              <a:rPr lang="en-US" sz="2800" dirty="0" err="1" smtClean="0">
                <a:solidFill>
                  <a:schemeClr val="tx2"/>
                </a:solidFill>
              </a:rPr>
              <a:t>tham</a:t>
            </a:r>
            <a:r>
              <a:rPr lang="en-US" sz="2800" dirty="0" smtClean="0">
                <a:solidFill>
                  <a:schemeClr val="tx2"/>
                </a:solidFill>
              </a:rPr>
              <a:t> </a:t>
            </a:r>
            <a:r>
              <a:rPr lang="en-US" sz="2800" dirty="0" err="1" smtClean="0">
                <a:solidFill>
                  <a:schemeClr val="tx2"/>
                </a:solidFill>
              </a:rPr>
              <a:t>khảo</a:t>
            </a:r>
            <a:r>
              <a:rPr lang="en-US" sz="2800" dirty="0" smtClean="0">
                <a:solidFill>
                  <a:schemeClr val="tx2"/>
                </a:solidFill>
              </a:rPr>
              <a:t>: </a:t>
            </a:r>
            <a:r>
              <a:rPr lang="en-US" sz="2800" dirty="0" err="1" smtClean="0">
                <a:solidFill>
                  <a:schemeClr val="tx2"/>
                </a:solidFill>
              </a:rPr>
              <a:t>cocitation</a:t>
            </a:r>
            <a:endParaRPr lang="en-US" sz="2800" dirty="0" smtClean="0">
              <a:solidFill>
                <a:schemeClr val="tx2"/>
              </a:solidFill>
            </a:endParaRPr>
          </a:p>
          <a:p>
            <a:r>
              <a:rPr lang="en-US" sz="2800" dirty="0" smtClean="0">
                <a:solidFill>
                  <a:schemeClr val="tx2"/>
                </a:solidFill>
              </a:rPr>
              <a:t>	</a:t>
            </a:r>
            <a:r>
              <a:rPr lang="vi-VN" sz="2800" dirty="0" smtClean="0">
                <a:solidFill>
                  <a:schemeClr val="tx2"/>
                </a:solidFill>
              </a:rPr>
              <a:t>Có nên chuẩn hóa theo số lượng trích dẫn</a:t>
            </a:r>
            <a:r>
              <a:rPr lang="vi-VN" sz="3200" dirty="0" smtClean="0">
                <a:solidFill>
                  <a:schemeClr val="tx2"/>
                </a:solidFill>
              </a:rPr>
              <a:t>?</a:t>
            </a:r>
            <a:endParaRPr lang="vi-VN" sz="2800" dirty="0">
              <a:solidFill>
                <a:schemeClr val="tx2"/>
              </a:solidFill>
            </a:endParaRPr>
          </a:p>
        </p:txBody>
      </p:sp>
    </p:spTree>
    <p:extLst>
      <p:ext uri="{BB962C8B-B14F-4D97-AF65-F5344CB8AC3E}">
        <p14:creationId xmlns:p14="http://schemas.microsoft.com/office/powerpoint/2010/main" val="386304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9336</TotalTime>
  <Words>2157</Words>
  <Application>Microsoft Office PowerPoint</Application>
  <PresentationFormat>On-screen Show (4:3)</PresentationFormat>
  <Paragraphs>425</Paragraphs>
  <Slides>33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Палитра</vt:lpstr>
      <vt:lpstr>Vergelijking</vt:lpstr>
      <vt:lpstr>IT4853 Tìm kiếm và trình diễn thông tin</vt:lpstr>
      <vt:lpstr>Nội dung chính</vt:lpstr>
      <vt:lpstr>Dữ liệu liên kết</vt:lpstr>
      <vt:lpstr>Tìm kiếm bằng văn bản liên kết</vt:lpstr>
      <vt:lpstr>Các văn bản liên kết của www.ibm.com chứa nhiều từ ibm </vt:lpstr>
      <vt:lpstr>Sử dụng văn bản liên kết</vt:lpstr>
      <vt:lpstr>Nội dung chính</vt:lpstr>
      <vt:lpstr>Trích dẫn trong ấn phẩm in</vt:lpstr>
      <vt:lpstr>  Mức đồng tham khảo</vt:lpstr>
      <vt:lpstr> Mức đồng tham chiếu</vt:lpstr>
      <vt:lpstr>Xếp hạng tạp trí theo impact factor </vt:lpstr>
      <vt:lpstr>Xếp hạng dựa trên phân tích trích dẫn</vt:lpstr>
      <vt:lpstr>Nội dung chính</vt:lpstr>
      <vt:lpstr> Mô hình duyệt Web ngẫu nhiên</vt:lpstr>
      <vt:lpstr> Mô hình duyệt Web ngẫu nhiên (2)</vt:lpstr>
      <vt:lpstr>Mô hình duyệt Web ngẫu nhiên với bước nhảy</vt:lpstr>
      <vt:lpstr>Khái quát hóa quá trình duyệt Web bằng chuỗi Markov</vt:lpstr>
      <vt:lpstr>Ví dụ đồ thị Web</vt:lpstr>
      <vt:lpstr>PowerPoint Presentation</vt:lpstr>
      <vt:lpstr>PowerPoint Presentation</vt:lpstr>
      <vt:lpstr>PowerPoint Presentation</vt:lpstr>
      <vt:lpstr> Xác định ma trận xác suất chuyển trạng thái</vt:lpstr>
      <vt:lpstr>Điều kiện dừng</vt:lpstr>
      <vt:lpstr>Điều kiện dừng (2)</vt:lpstr>
      <vt:lpstr>Tính PageRank</vt:lpstr>
      <vt:lpstr>Tính PageRank (2)</vt:lpstr>
      <vt:lpstr>Tính PageRank (3): Phương pháp lũy thừa</vt:lpstr>
      <vt:lpstr>Ví dụ phương pháp lũy thừa</vt:lpstr>
      <vt:lpstr>Ví dụ phương pháp lũy thừa (2)</vt:lpstr>
      <vt:lpstr>Hạn chế của mô hình duyệt Web ngẫu nhiên</vt:lpstr>
      <vt:lpstr>Ứng dụng của giải thuật PageRank</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2143</cp:revision>
  <dcterms:created xsi:type="dcterms:W3CDTF">2013-06-24T04:34:24Z</dcterms:created>
  <dcterms:modified xsi:type="dcterms:W3CDTF">2016-11-23T01:06:53Z</dcterms:modified>
</cp:coreProperties>
</file>