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sldIdLst>
    <p:sldId id="313" r:id="rId2"/>
    <p:sldId id="446" r:id="rId3"/>
    <p:sldId id="440" r:id="rId4"/>
    <p:sldId id="442" r:id="rId5"/>
    <p:sldId id="443" r:id="rId6"/>
    <p:sldId id="450" r:id="rId7"/>
    <p:sldId id="430" r:id="rId8"/>
    <p:sldId id="432" r:id="rId9"/>
    <p:sldId id="434" r:id="rId10"/>
    <p:sldId id="451" r:id="rId11"/>
    <p:sldId id="330" r:id="rId12"/>
    <p:sldId id="332" r:id="rId13"/>
    <p:sldId id="333" r:id="rId14"/>
    <p:sldId id="334" r:id="rId15"/>
    <p:sldId id="335" r:id="rId16"/>
    <p:sldId id="336" r:id="rId17"/>
    <p:sldId id="274" r:id="rId18"/>
    <p:sldId id="337" r:id="rId19"/>
    <p:sldId id="338" r:id="rId20"/>
    <p:sldId id="452" r:id="rId21"/>
    <p:sldId id="453" r:id="rId22"/>
    <p:sldId id="350" r:id="rId23"/>
    <p:sldId id="351" r:id="rId24"/>
    <p:sldId id="449" r:id="rId25"/>
    <p:sldId id="352" r:id="rId26"/>
    <p:sldId id="339" r:id="rId27"/>
    <p:sldId id="340" r:id="rId28"/>
    <p:sldId id="417" r:id="rId29"/>
    <p:sldId id="414" r:id="rId30"/>
    <p:sldId id="415" r:id="rId31"/>
    <p:sldId id="454" r:id="rId32"/>
    <p:sldId id="401" r:id="rId3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C943F3F-4EEA-439F-A0F0-427994FF46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43F3F-4EEA-439F-A0F0-427994FF46A4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A268F0-1390-4902-9DAD-626EBC9B8F5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92E-83AC-4EDB-9A2C-98E642FA8A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ED5E-436D-44C7-AAB6-24E66D7516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6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3F29-689E-4D46-8D3A-0C210CF4A1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45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55B0-D8C0-4528-88EA-2E11A47393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F318-8D11-43B6-ADA1-A42165CBB2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4230-8FC7-4D14-9999-D615E4845C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2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2B17-729B-4D64-A6BD-7CEF30DEE5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7703-E8C0-42E7-B01C-C41CC1A849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5F98-CC1C-4473-9F80-DEBC7146850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CBFE-60CF-4BB0-8A88-FCC5407B4B7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6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9D4C-1429-478E-8C51-F4CD24C567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F346-DB52-4717-B651-0B8011CCBE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3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EB842CF-5624-4FFD-AE11-57F7AE9DE1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151439" cy="1656184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Bài4.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algn="just" eaLnBrk="1" hangingPunct="1"/>
            <a:r>
              <a:rPr lang="en-US" sz="2800" smtClean="0"/>
              <a:t>IIR.C6</a:t>
            </a:r>
            <a:r>
              <a:rPr lang="en-US" sz="2800" dirty="0" smtClean="0"/>
              <a:t>. Scoring, term weighting and the vector space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68F0-1390-4902-9DAD-626EBC9B8F50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/>
              <a:t>, </a:t>
            </a:r>
            <a:r>
              <a:rPr lang="en-US" altLang="ru-RU" sz="1800" b="0" smtClean="0"/>
              <a:t>2016</a:t>
            </a:r>
            <a:endParaRPr lang="vi-VN" altLang="ru-RU" sz="1800" b="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Phương pháp tìm kiếm có xếp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3.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5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</p:spPr>
            <p:txBody>
              <a:bodyPr/>
              <a:lstStyle/>
              <a:p>
                <a:pPr eaLnBrk="1" hangingPunct="1"/>
                <a:r>
                  <a:rPr lang="vi-VN" sz="2800" dirty="0" smtClean="0"/>
                  <a:t>Coi mỗi </a:t>
                </a:r>
                <a:r>
                  <a:rPr lang="vi-VN" sz="2800" dirty="0"/>
                  <a:t>thuật ngữ trong bộ từ vựng là một trục của không </a:t>
                </a:r>
                <a:r>
                  <a:rPr lang="vi-VN" sz="2800" dirty="0" smtClean="0"/>
                  <a:t>gian vec-tơ;</a:t>
                </a:r>
              </a:p>
              <a:p>
                <a:pPr lvl="1" eaLnBrk="1" hangingPunct="1"/>
                <a:r>
                  <a:rPr lang="vi-VN" sz="2400" dirty="0" smtClean="0"/>
                  <a:t>Không gian M chiều, với M = |V|;</a:t>
                </a:r>
              </a:p>
              <a:p>
                <a:pPr lvl="1" eaLnBrk="1" hangingPunct="1"/>
                <a:r>
                  <a:rPr lang="vi-VN" sz="2400" dirty="0"/>
                  <a:t>M có thể rất lớn</a:t>
                </a:r>
                <a:endParaRPr lang="vi-VN" sz="2400" dirty="0" smtClean="0"/>
              </a:p>
              <a:p>
                <a:pPr algn="just" eaLnBrk="1" hangingPunct="1"/>
                <a:r>
                  <a:rPr lang="vi-VN" sz="2800" dirty="0" smtClean="0"/>
                  <a:t>Mỗi văn bản, truy vấn là một điểm trong không gian</a:t>
                </a:r>
              </a:p>
              <a:p>
                <a:pPr lvl="1" algn="just" eaLnBrk="1" hangingPunct="1"/>
                <a:r>
                  <a:rPr lang="vi-VN" sz="2000" dirty="0" smtClean="0"/>
                  <a:t>Biểu diễn vec-tơ của văn bản và truy vấn là những vec-tơ thưa.</a:t>
                </a:r>
              </a:p>
              <a:p>
                <a:pPr marL="0" indent="0" algn="just" eaLnBrk="1" hangingPunct="1">
                  <a:buNone/>
                </a:pPr>
                <a:endParaRPr lang="vi-VN" sz="2800" dirty="0" smtClean="0"/>
              </a:p>
              <a:p>
                <a:pPr marL="0" indent="0" algn="just" eaLnBrk="1" hangingPunct="1">
                  <a:buNone/>
                </a:pPr>
                <a:r>
                  <a:rPr lang="vi-VN" sz="2800" dirty="0" smtClean="0">
                    <a:solidFill>
                      <a:schemeClr val="tx2"/>
                    </a:solidFill>
                  </a:rPr>
                  <a:t>Ký hiệu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vi-V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vi-VN" sz="2800" dirty="0" smtClean="0">
                    <a:solidFill>
                      <a:schemeClr val="tx2"/>
                    </a:solidFill>
                  </a:rPr>
                  <a:t> tương ứng là biểu diễn vec-tơ của văn bản d và truy vấn q.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  <a:blipFill rotWithShape="1">
                <a:blip r:embed="rId2"/>
                <a:stretch>
                  <a:fillRect l="-1463" t="-1364" r="-1536" b="-7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32416" cy="3639617"/>
          </a:xfrm>
        </p:spPr>
        <p:txBody>
          <a:bodyPr/>
          <a:lstStyle/>
          <a:p>
            <a:pPr eaLnBrk="1" hangingPunct="1"/>
            <a:r>
              <a:rPr lang="vi-VN" sz="2800" dirty="0" smtClean="0"/>
              <a:t>Tương đồng là đặc tính nghịch của sự khác biệt.</a:t>
            </a:r>
          </a:p>
          <a:p>
            <a:pPr algn="just" eaLnBrk="1" hangingPunct="1"/>
            <a:r>
              <a:rPr lang="vi-VN" sz="2800" dirty="0" smtClean="0"/>
              <a:t>Có thể đo độ khác biệt giữa hai vec-tơ bằng khoảng cách giữa hai điểm tương ứng trong không gian.</a:t>
            </a:r>
          </a:p>
          <a:p>
            <a:pPr marL="0" indent="0" eaLnBrk="1" hangingPunct="1">
              <a:buNone/>
            </a:pPr>
            <a:endParaRPr lang="vi-VN" sz="2800" dirty="0" smtClean="0"/>
          </a:p>
          <a:p>
            <a:pPr marL="0" indent="0" algn="just" eaLnBrk="1" hangingPunct="1">
              <a:buNone/>
            </a:pPr>
            <a:r>
              <a:rPr lang="vi-VN" sz="2800" dirty="0" smtClean="0"/>
              <a:t>Xếp hạng văn bản theo thứ tự tăng dần khoảng cách Euclide?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1: 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vi-V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3312740" cy="3927475"/>
          </a:xfrm>
        </p:spPr>
        <p:txBody>
          <a:bodyPr/>
          <a:lstStyle/>
          <a:p>
            <a:pPr eaLnBrk="1" hangingPunct="1"/>
            <a:r>
              <a:rPr lang="vi-VN" sz="2800" dirty="0" smtClean="0"/>
              <a:t>Khoảng cách Euclide giữa biểu diễn vec-tơ của q và d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tương đối lớn mặc dù phân bố từ rất giống nhau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63763"/>
            <a:ext cx="475297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53053" cy="468052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d’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d. </a:t>
            </a:r>
          </a:p>
          <a:p>
            <a:pPr lvl="1" eaLnBrk="1" hangingPunct="1"/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.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d’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Euclide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vec-tơ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800" dirty="0" smtClean="0"/>
          </a:p>
          <a:p>
            <a:pPr marL="0" indent="0" algn="just" eaLnBrk="1" hangingPunct="1">
              <a:buNone/>
            </a:pP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dần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góc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499519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Hai phương pháp sau là tương đương</a:t>
            </a:r>
          </a:p>
          <a:p>
            <a:pPr lvl="1" algn="just" eaLnBrk="1" hangingPunct="1"/>
            <a:r>
              <a:rPr lang="vi-VN" sz="2400" dirty="0" smtClean="0"/>
              <a:t>Xếp hạng văn bản theo thứ tự tăng dần góc giữa các biểu diễn vec-tơ của văn bản và truy vấn</a:t>
            </a:r>
          </a:p>
          <a:p>
            <a:pPr lvl="1" algn="just" eaLnBrk="1" hangingPunct="1"/>
            <a:r>
              <a:rPr lang="vi-VN" sz="2400" dirty="0" smtClean="0"/>
              <a:t>Xếp hạng văn bản theo thứ tự giảm dần cosine góc giữa các biểu diễn vec-tơ của văn bản và truy vấn.</a:t>
            </a:r>
          </a:p>
          <a:p>
            <a:pPr algn="just" eaLnBrk="1" hangingPunct="1"/>
            <a:r>
              <a:rPr lang="vi-VN" sz="2800" dirty="0" smtClean="0"/>
              <a:t>Cosine là hàm đơn điệu giảm trong khoảng [0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,180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]</a:t>
            </a:r>
          </a:p>
          <a:p>
            <a:pPr marL="0" indent="0" algn="just" eaLnBrk="1" hangingPunct="1">
              <a:buNone/>
            </a:pP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(2)</a:t>
            </a:r>
            <a:endParaRPr lang="vi-V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89588"/>
            <a:ext cx="7772400" cy="10077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thế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so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góc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vi-V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911225" y="1052513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Cosine</a:t>
            </a:r>
            <a:endParaRPr lang="vi-V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905500" cy="1627187"/>
          </a:xfrm>
        </p:spPr>
        <p:txBody>
          <a:bodyPr/>
          <a:lstStyle/>
          <a:p>
            <a:pPr algn="just" eaLnBrk="1" hangingPunct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là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vec-tơ</a:t>
            </a:r>
            <a:endParaRPr lang="en-US" sz="2000" dirty="0" smtClean="0"/>
          </a:p>
          <a:p>
            <a:pPr lvl="1" algn="just" eaLnBrk="1" hangingPunct="1"/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vô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vec-tơ</a:t>
            </a:r>
            <a:r>
              <a:rPr lang="en-US" sz="1600" dirty="0" smtClean="0"/>
              <a:t> </a:t>
            </a:r>
            <a:endParaRPr lang="vi-VN" sz="1600" dirty="0" smtClean="0"/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6332859" y="1403399"/>
            <a:ext cx="2487613" cy="3033713"/>
            <a:chOff x="3978" y="2152"/>
            <a:chExt cx="1567" cy="1911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2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Q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502" name="Arc 19"/>
            <p:cNvSpPr>
              <a:spLocks/>
            </p:cNvSpPr>
            <p:nvPr/>
          </p:nvSpPr>
          <p:spPr bwMode="auto">
            <a:xfrm>
              <a:off x="4576" y="2860"/>
              <a:ext cx="196" cy="218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503" name="Arc 20"/>
            <p:cNvSpPr>
              <a:spLocks/>
            </p:cNvSpPr>
            <p:nvPr/>
          </p:nvSpPr>
          <p:spPr bwMode="auto">
            <a:xfrm flipH="1">
              <a:off x="4629" y="3252"/>
              <a:ext cx="12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1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4799013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+ 5T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10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(4+9+25)(0+0+4) = 0.81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+ 7T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+ 1T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D2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 2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(9+49+1)(0+0+4) = 0.13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 =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kumimoji="1" lang="en-US" altLang="zh-TW" sz="2000" b="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86" name="Text Box 24"/>
          <p:cNvSpPr txBox="1">
            <a:spLocks noChangeArrowheads="1"/>
          </p:cNvSpPr>
          <p:nvPr/>
        </p:nvSpPr>
        <p:spPr bwMode="auto">
          <a:xfrm>
            <a:off x="539750" y="5819775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>
                <a:solidFill>
                  <a:schemeClr val="tx2"/>
                </a:solidFill>
              </a:rPr>
              <a:t>D</a:t>
            </a:r>
            <a:r>
              <a:rPr lang="en-US" sz="1800" b="0" i="1" baseline="-25000" dirty="0">
                <a:solidFill>
                  <a:schemeClr val="tx2"/>
                </a:solidFill>
              </a:rPr>
              <a:t>1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phù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hợp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với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truy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vấn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D</a:t>
            </a:r>
            <a:r>
              <a:rPr lang="en-US" sz="1800" b="0" i="1" baseline="-25000" dirty="0">
                <a:solidFill>
                  <a:schemeClr val="tx2"/>
                </a:solidFill>
              </a:rPr>
              <a:t>2</a:t>
            </a:r>
            <a:r>
              <a:rPr lang="en-US" sz="1800" b="0" i="1" dirty="0">
                <a:solidFill>
                  <a:schemeClr val="tx2"/>
                </a:solidFill>
              </a:rPr>
              <a:t> 6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độ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tương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đồng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smtClean="0">
                <a:solidFill>
                  <a:schemeClr val="tx2"/>
                </a:solidFill>
              </a:rPr>
              <a:t>cosine </a:t>
            </a:r>
            <a:r>
              <a:rPr lang="en-US" sz="1800" b="0" i="1" dirty="0" err="1">
                <a:solidFill>
                  <a:schemeClr val="tx2"/>
                </a:solidFill>
              </a:rPr>
              <a:t>nhưng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chỉ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5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tích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vô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hướng</a:t>
            </a:r>
            <a:r>
              <a:rPr lang="en-US" sz="1800" b="0" i="1" dirty="0">
                <a:solidFill>
                  <a:schemeClr val="tx2"/>
                </a:solidFill>
              </a:rPr>
              <a:t>.</a:t>
            </a:r>
            <a:endParaRPr lang="vi-VN" sz="1800" b="0" i="1" dirty="0">
              <a:solidFill>
                <a:schemeClr val="tx2"/>
              </a:solidFill>
            </a:endParaRPr>
          </a:p>
        </p:txBody>
      </p: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048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74265"/>
              </p:ext>
            </p:extLst>
          </p:nvPr>
        </p:nvGraphicFramePr>
        <p:xfrm>
          <a:off x="1031875" y="3078163"/>
          <a:ext cx="5283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78163"/>
                        <a:ext cx="5283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Chuẩn hóa cosine</a:t>
            </a:r>
            <a:endParaRPr lang="vi-V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364037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Chia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baseline="-25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1,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 1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ngắn</a:t>
            </a:r>
            <a:endParaRPr lang="en-US" sz="2800" dirty="0" smtClean="0"/>
          </a:p>
          <a:p>
            <a:pPr algn="just" eaLnBrk="1" hangingPunct="1"/>
            <a:endParaRPr lang="vi-VN" sz="28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63663"/>
              </p:ext>
            </p:extLst>
          </p:nvPr>
        </p:nvGraphicFramePr>
        <p:xfrm>
          <a:off x="3419872" y="3068960"/>
          <a:ext cx="214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Формула" r:id="rId3" imgW="901309" imgH="317362" progId="Equation.3">
                  <p:embed/>
                </p:oleObj>
              </mc:Choice>
              <mc:Fallback>
                <p:oleObj name="Формула" r:id="rId3" imgW="901309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214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Cosine </a:t>
                </a:r>
                <a:r>
                  <a:rPr lang="en-US" sz="2400" dirty="0" err="1" smtClean="0"/>
                  <a:t>góc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này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800" dirty="0" smtClean="0"/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 smtClean="0"/>
              </a:p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những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1">
                <a:blip r:embed="rId3"/>
                <a:stretch>
                  <a:fillRect l="-73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1941"/>
              </p:ext>
            </p:extLst>
          </p:nvPr>
        </p:nvGraphicFramePr>
        <p:xfrm>
          <a:off x="2603500" y="3213100"/>
          <a:ext cx="4992836" cy="9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Формула" r:id="rId4" imgW="1688367" imgH="304668" progId="Equation.3">
                  <p:embed/>
                </p:oleObj>
              </mc:Choice>
              <mc:Fallback>
                <p:oleObj name="Формула" r:id="rId4" imgW="1688367" imgH="304668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13100"/>
                        <a:ext cx="4992836" cy="9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1.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tf.idf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152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xếp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SMART</a:t>
            </a:r>
            <a:endParaRPr lang="vi-VN" sz="28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8905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SMART</a:t>
            </a:r>
            <a:endParaRPr lang="vi-V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1916113"/>
            <a:ext cx="8208590" cy="4651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800" b="0" dirty="0" smtClean="0"/>
              <a:t>SMART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tìm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kiếm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thuyết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Cung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cấp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nhiều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tf.idf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nhau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xếp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như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vec-tơ</a:t>
            </a:r>
            <a:r>
              <a:rPr lang="en-US" sz="2800" b="0" dirty="0" smtClean="0"/>
              <a:t>.</a:t>
            </a:r>
          </a:p>
          <a:p>
            <a:pPr algn="just" eaLnBrk="1" hangingPunct="1"/>
            <a:endParaRPr lang="en-US" sz="2800" b="0" dirty="0"/>
          </a:p>
          <a:p>
            <a:pPr marL="0" indent="0" algn="just" eaLnBrk="1" hangingPunct="1">
              <a:buNone/>
            </a:pPr>
            <a:r>
              <a:rPr lang="en-US" sz="2400" b="0" dirty="0">
                <a:solidFill>
                  <a:schemeClr val="tx2"/>
                </a:solidFill>
              </a:rPr>
              <a:t>SMART – System for the Mechanical Analysis and Retrieval of Text</a:t>
            </a:r>
            <a:endParaRPr lang="vi-VN" sz="2400" b="0" dirty="0">
              <a:solidFill>
                <a:schemeClr val="tx2"/>
              </a:solidFill>
            </a:endParaRPr>
          </a:p>
          <a:p>
            <a:pPr algn="just" eaLnBrk="1" hangingPunct="1"/>
            <a:endParaRPr lang="vi-V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5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SMART</a:t>
            </a:r>
            <a:endParaRPr lang="vi-VN" dirty="0" smtClean="0"/>
          </a:p>
        </p:txBody>
      </p:sp>
      <p:pic>
        <p:nvPicPr>
          <p:cNvPr id="23555" name="Content Placeholder 7" descr="tabl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73263"/>
            <a:ext cx="888841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79388" y="6060457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>
                <a:solidFill>
                  <a:schemeClr val="tx2"/>
                </a:solidFill>
              </a:rPr>
              <a:t>Vì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sao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cơ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số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hàm</a:t>
            </a:r>
            <a:r>
              <a:rPr lang="en-US" sz="2400" b="0" dirty="0">
                <a:solidFill>
                  <a:schemeClr val="tx2"/>
                </a:solidFill>
              </a:rPr>
              <a:t> log </a:t>
            </a:r>
            <a:r>
              <a:rPr lang="en-US" sz="2400" b="0" dirty="0" err="1">
                <a:solidFill>
                  <a:schemeClr val="tx2"/>
                </a:solidFill>
              </a:rPr>
              <a:t>để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trống</a:t>
            </a:r>
            <a:r>
              <a:rPr lang="en-US" sz="2400" b="0" dirty="0">
                <a:solidFill>
                  <a:schemeClr val="tx2"/>
                </a:solidFill>
              </a:rPr>
              <a:t>?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79388" y="48688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đó</a:t>
            </a:r>
            <a:r>
              <a:rPr lang="en-US" sz="1800" b="0" dirty="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lượng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 smtClean="0"/>
              <a:t>duy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nhất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en-US" sz="1800" b="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</a:t>
            </a:r>
            <a:r>
              <a:rPr lang="en-US" sz="1800" b="0" i="1" dirty="0" err="1" smtClean="0"/>
              <a:t>CharLength</a:t>
            </a:r>
            <a:r>
              <a:rPr lang="en-US" sz="1800" b="0" dirty="0" smtClean="0"/>
              <a:t> :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ký</a:t>
            </a:r>
            <a:r>
              <a:rPr lang="en-US" sz="1800" b="0" dirty="0"/>
              <a:t> </a:t>
            </a:r>
            <a:r>
              <a:rPr lang="en-US" sz="1800" b="0" dirty="0" err="1"/>
              <a:t>tự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vi-VN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xếp hạng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113"/>
            <a:ext cx="8208590" cy="4651375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Trong hệ SMART văn bản và truy vấn có thể được biểu diễn theo những cách khác nhau;</a:t>
            </a:r>
          </a:p>
          <a:p>
            <a:pPr algn="just" eaLnBrk="1" hangingPunct="1"/>
            <a:r>
              <a:rPr lang="vi-VN" sz="2800" dirty="0" smtClean="0"/>
              <a:t>Một phương pháp xếp hạng được ký hiệu ngắn gọn bằng một bộ 6 ký tự theo định dạng </a:t>
            </a:r>
            <a:r>
              <a:rPr lang="vi-VN" sz="2800" b="1" dirty="0" smtClean="0"/>
              <a:t>ddd.qqq</a:t>
            </a:r>
          </a:p>
          <a:p>
            <a:pPr algn="just" eaLnBrk="1" hangingPunct="1"/>
            <a:r>
              <a:rPr lang="vi-VN" sz="2800" dirty="0" smtClean="0"/>
              <a:t>Phương pháp xếp hạng mặc định là </a:t>
            </a:r>
            <a:r>
              <a:rPr lang="vi-VN" sz="2800" b="1" dirty="0" smtClean="0"/>
              <a:t>lnc.ltc</a:t>
            </a:r>
            <a:r>
              <a:rPr lang="vi-VN" sz="2800" dirty="0" smtClean="0"/>
              <a:t>:</a:t>
            </a:r>
          </a:p>
          <a:p>
            <a:pPr lvl="1" algn="just" eaLnBrk="1" hangingPunct="1"/>
            <a:r>
              <a:rPr lang="vi-VN" sz="2400" dirty="0" smtClean="0"/>
              <a:t>Đối với văn bản: Lấy log tf, không sử dụng idf, và chuẩn hóa cosine</a:t>
            </a:r>
          </a:p>
          <a:p>
            <a:pPr lvl="1" algn="just" eaLnBrk="1" hangingPunct="1"/>
            <a:r>
              <a:rPr lang="vi-VN" sz="2400" dirty="0" smtClean="0"/>
              <a:t>Đối với truy vấn: Lấy log tf, idf, chuẩn hóa cosine</a:t>
            </a:r>
          </a:p>
          <a:p>
            <a:pPr lvl="1" algn="just" eaLnBrk="1" hangingPunct="1"/>
            <a:r>
              <a:rPr lang="vi-VN" sz="2400" dirty="0" smtClean="0"/>
              <a:t>Xếp hạng theo tích vô hướng hai vec-tơ.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4122"/>
              </p:ext>
            </p:extLst>
          </p:nvPr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ngữ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827088" y="4891088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bản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 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?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/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 ngữ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3127" y="4944567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= 10</a:t>
            </a:r>
            <a:r>
              <a:rPr lang="en-US" sz="2400" b="0" baseline="3000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 10000 = 1000 000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5701" name="Group 114"/>
          <p:cNvGrpSpPr>
            <a:grpSpLocks/>
          </p:cNvGrpSpPr>
          <p:nvPr/>
        </p:nvGrpSpPr>
        <p:grpSpPr bwMode="auto">
          <a:xfrm>
            <a:off x="2855986" y="5395913"/>
            <a:ext cx="5532438" cy="501650"/>
            <a:chOff x="884" y="3511"/>
            <a:chExt cx="3485" cy="316"/>
          </a:xfrm>
        </p:grpSpPr>
        <p:sp>
          <p:nvSpPr>
            <p:cNvPr id="25706" name="TextBox 8"/>
            <p:cNvSpPr txBox="1">
              <a:spLocks noChangeArrowheads="1"/>
            </p:cNvSpPr>
            <p:nvPr/>
          </p:nvSpPr>
          <p:spPr bwMode="auto">
            <a:xfrm>
              <a:off x="884" y="3532"/>
              <a:ext cx="1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 dài văn bản =</a:t>
              </a:r>
            </a:p>
          </p:txBody>
        </p:sp>
        <p:graphicFrame>
          <p:nvGraphicFramePr>
            <p:cNvPr id="25707" name="Object 2"/>
            <p:cNvGraphicFramePr>
              <a:graphicFrameLocks noChangeAspect="1"/>
            </p:cNvGraphicFramePr>
            <p:nvPr/>
          </p:nvGraphicFramePr>
          <p:xfrm>
            <a:off x="2520" y="3511"/>
            <a:ext cx="18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2" name="Формула" r:id="rId3" imgW="1562100" imgH="266700" progId="Equation.3">
                    <p:embed/>
                  </p:oleObj>
                </mc:Choice>
                <mc:Fallback>
                  <p:oleObj name="Формула" r:id="rId3" imgW="1562100" imgH="266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11"/>
                          <a:ext cx="18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3968" y="6348413"/>
            <a:ext cx="42279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25703" name="Group 119"/>
          <p:cNvGrpSpPr>
            <a:grpSpLocks/>
          </p:cNvGrpSpPr>
          <p:nvPr/>
        </p:nvGrpSpPr>
        <p:grpSpPr bwMode="auto">
          <a:xfrm>
            <a:off x="2483768" y="5830888"/>
            <a:ext cx="5908676" cy="527050"/>
            <a:chOff x="974" y="3673"/>
            <a:chExt cx="3722" cy="332"/>
          </a:xfrm>
        </p:grpSpPr>
        <p:sp>
          <p:nvSpPr>
            <p:cNvPr id="25704" name="TextBox 8"/>
            <p:cNvSpPr txBox="1">
              <a:spLocks noChangeArrowheads="1"/>
            </p:cNvSpPr>
            <p:nvPr/>
          </p:nvSpPr>
          <p:spPr bwMode="auto">
            <a:xfrm>
              <a:off x="974" y="3702"/>
              <a:ext cx="15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dài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truy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vấn</a:t>
              </a:r>
              <a:r>
                <a:rPr lang="en-US" sz="2400" b="0" dirty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=</a:t>
              </a:r>
            </a:p>
          </p:txBody>
        </p:sp>
        <p:graphicFrame>
          <p:nvGraphicFramePr>
            <p:cNvPr id="257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947993"/>
                </p:ext>
              </p:extLst>
            </p:nvPr>
          </p:nvGraphicFramePr>
          <p:xfrm>
            <a:off x="2517" y="3673"/>
            <a:ext cx="21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33" name="Equation" r:id="rId5" imgW="1841400" imgH="279360" progId="Equation.3">
                    <p:embed/>
                  </p:oleObj>
                </mc:Choice>
                <mc:Fallback>
                  <p:oleObj name="Equation" r:id="rId5" imgW="1841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73"/>
                          <a:ext cx="21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endParaRPr lang="vi-VN" dirty="0" smtClean="0"/>
          </a:p>
        </p:txBody>
      </p:sp>
      <p:graphicFrame>
        <p:nvGraphicFramePr>
          <p:cNvPr id="28470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302"/>
              </p:ext>
            </p:extLst>
          </p:nvPr>
        </p:nvGraphicFramePr>
        <p:xfrm>
          <a:off x="1331640" y="2609698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6660" name="Text Box 38"/>
          <p:cNvSpPr txBox="1">
            <a:spLocks noChangeArrowheads="1"/>
          </p:cNvSpPr>
          <p:nvPr/>
        </p:nvSpPr>
        <p:spPr bwMode="auto">
          <a:xfrm>
            <a:off x="1150938" y="1844824"/>
            <a:ext cx="379039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 dirty="0" err="1">
                <a:solidFill>
                  <a:srgbClr val="CC0000"/>
                </a:solidFill>
              </a:rPr>
              <a:t>Tần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suất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từ</a:t>
            </a:r>
            <a:r>
              <a:rPr lang="en-US" sz="2800" b="0" dirty="0">
                <a:solidFill>
                  <a:srgbClr val="CC0000"/>
                </a:solidFill>
              </a:rPr>
              <a:t> (</a:t>
            </a:r>
            <a:r>
              <a:rPr lang="en-US" sz="2800" b="0" dirty="0" err="1">
                <a:solidFill>
                  <a:srgbClr val="CC0000"/>
                </a:solidFill>
              </a:rPr>
              <a:t>tf</a:t>
            </a:r>
            <a:r>
              <a:rPr lang="en-US" sz="2800" b="0" dirty="0">
                <a:solidFill>
                  <a:srgbClr val="CC0000"/>
                </a:solidFill>
              </a:rPr>
              <a:t>)</a:t>
            </a:r>
            <a:endParaRPr lang="vi-VN" sz="2800" b="0" dirty="0">
              <a:solidFill>
                <a:srgbClr val="CC0000"/>
              </a:solidFill>
            </a:endParaRPr>
          </a:p>
        </p:txBody>
      </p:sp>
      <p:sp>
        <p:nvSpPr>
          <p:cNvPr id="26661" name="Text Box 39"/>
          <p:cNvSpPr txBox="1">
            <a:spLocks noChangeArrowheads="1"/>
          </p:cNvSpPr>
          <p:nvPr/>
        </p:nvSpPr>
        <p:spPr bwMode="auto">
          <a:xfrm>
            <a:off x="1266850" y="5373216"/>
            <a:ext cx="756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chemeClr val="folHlink"/>
                </a:solidFill>
              </a:rPr>
              <a:t>Trong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ví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dụ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này</a:t>
            </a:r>
            <a:r>
              <a:rPr lang="en-US" sz="2400" b="0" dirty="0">
                <a:solidFill>
                  <a:schemeClr val="folHlink"/>
                </a:solidFill>
              </a:rPr>
              <a:t>, </a:t>
            </a:r>
            <a:r>
              <a:rPr lang="en-US" sz="2400" b="0" dirty="0" err="1" smtClean="0">
                <a:solidFill>
                  <a:schemeClr val="folHlink"/>
                </a:solidFill>
              </a:rPr>
              <a:t>không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tính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(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= 1).</a:t>
            </a:r>
            <a:endParaRPr lang="vi-VN" sz="2400" b="0" dirty="0">
              <a:solidFill>
                <a:schemeClr val="fol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r>
              <a:rPr lang="en-US" dirty="0" smtClean="0"/>
              <a:t> (2)</a:t>
            </a:r>
            <a:endParaRPr lang="vi-VN" dirty="0" smtClean="0"/>
          </a:p>
        </p:txBody>
      </p:sp>
      <p:graphicFrame>
        <p:nvGraphicFramePr>
          <p:cNvPr id="285768" name="Group 72"/>
          <p:cNvGraphicFramePr>
            <a:graphicFrameLocks noGrp="1"/>
          </p:cNvGraphicFramePr>
          <p:nvPr/>
        </p:nvGraphicFramePr>
        <p:xfrm>
          <a:off x="468313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2"/>
                <a:gridCol w="990600"/>
                <a:gridCol w="990600"/>
                <a:gridCol w="98901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769" name="Group 73"/>
          <p:cNvGraphicFramePr>
            <a:graphicFrameLocks noGrp="1"/>
          </p:cNvGraphicFramePr>
          <p:nvPr/>
        </p:nvGraphicFramePr>
        <p:xfrm>
          <a:off x="4787900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90600"/>
                <a:gridCol w="98901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7715" name="Text Box 105"/>
          <p:cNvSpPr txBox="1">
            <a:spLocks noChangeArrowheads="1"/>
          </p:cNvSpPr>
          <p:nvPr/>
        </p:nvSpPr>
        <p:spPr bwMode="auto">
          <a:xfrm>
            <a:off x="468313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Log tần suất từ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27716" name="Text Box 106"/>
          <p:cNvSpPr txBox="1">
            <a:spLocks noChangeArrowheads="1"/>
          </p:cNvSpPr>
          <p:nvPr/>
        </p:nvSpPr>
        <p:spPr bwMode="auto">
          <a:xfrm>
            <a:off x="4787900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Sau khi chuẩn hóa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2987" y="4437112"/>
            <a:ext cx="7770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Score(d1,d2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0.94</a:t>
            </a:r>
            <a:endParaRPr lang="en-US" sz="2400" b="0" dirty="0"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Score(d2,d3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4.1</a:t>
            </a:r>
            <a:endParaRPr lang="vi-V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Khoảng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 (</a:t>
                </a:r>
                <a:r>
                  <a:rPr lang="en-US" sz="2400" dirty="0" err="1" smtClean="0"/>
                  <a:t>hoặc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như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r>
                  <a:rPr lang="en-US" sz="2400" dirty="0" smtClean="0"/>
                  <a:t>Cho </a:t>
                </a:r>
                <a:r>
                  <a:rPr lang="en-US" sz="2400" dirty="0" err="1" smtClean="0"/>
                  <a:t>truy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vấn</a:t>
                </a:r>
                <a:r>
                  <a:rPr lang="en-US" sz="2400" dirty="0" smtClean="0"/>
                  <a:t> q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d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d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... </a:t>
                </a:r>
                <a:r>
                  <a:rPr lang="en-US" sz="2400" dirty="0" err="1" smtClean="0"/>
                  <a:t>Hãy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chứng</a:t>
                </a:r>
                <a:r>
                  <a:rPr lang="en-US" sz="2400" dirty="0" smtClean="0"/>
                  <a:t> minh </a:t>
                </a:r>
                <a:r>
                  <a:rPr lang="en-US" sz="2400" dirty="0" err="1" smtClean="0"/>
                  <a:t>rằng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nếu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đều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thành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đơn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thì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tăng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giống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mức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đồng</a:t>
                </a:r>
                <a:r>
                  <a:rPr lang="en-US" sz="2400" dirty="0" smtClean="0"/>
                  <a:t> cosine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0">
                <a:blip r:embed="rId3"/>
                <a:stretch>
                  <a:fillRect l="-146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46315"/>
              </p:ext>
            </p:extLst>
          </p:nvPr>
        </p:nvGraphicFramePr>
        <p:xfrm>
          <a:off x="3590925" y="2636838"/>
          <a:ext cx="340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6838"/>
                        <a:ext cx="340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Bài tập 4.2</a:t>
            </a:r>
            <a:endParaRPr lang="vi-VN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nhiêu</a:t>
            </a:r>
            <a:r>
              <a:rPr lang="en-US" sz="2800" dirty="0" smtClean="0"/>
              <a:t>?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b)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1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tìm kiếm có xếp hạng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575"/>
            <a:ext cx="7992690" cy="446405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Đánh giá đại lượng trạng thái tìm kiếm cho văn bản:</a:t>
            </a:r>
          </a:p>
          <a:p>
            <a:pPr lvl="1" algn="just" eaLnBrk="1" hangingPunct="1"/>
            <a:r>
              <a:rPr lang="vi-VN" sz="2000" dirty="0"/>
              <a:t>Đ</a:t>
            </a:r>
            <a:r>
              <a:rPr lang="vi-VN" sz="2000" dirty="0" smtClean="0"/>
              <a:t>ại lượng trạng thái tìm kiếm thể hiện khả năng văn bản phù hợp với truy vấn;</a:t>
            </a:r>
          </a:p>
          <a:p>
            <a:pPr lvl="1" algn="just" eaLnBrk="1" hangingPunct="1"/>
            <a:r>
              <a:rPr lang="vi-VN" sz="2000" dirty="0" smtClean="0"/>
              <a:t>Ví dụ, độ tương đồng, xác suất phù hợp v.v.</a:t>
            </a:r>
          </a:p>
          <a:p>
            <a:pPr algn="just" eaLnBrk="1" hangingPunct="1"/>
            <a:r>
              <a:rPr lang="vi-VN" sz="2400" dirty="0" smtClean="0"/>
              <a:t>Trả về những văn bản có khả năng phù hợp cao theo trật tự giảm dần;</a:t>
            </a:r>
          </a:p>
          <a:p>
            <a:pPr algn="just" eaLnBrk="1" hangingPunct="1"/>
            <a:r>
              <a:rPr lang="vi-VN" sz="2400" dirty="0" smtClean="0"/>
              <a:t>Quan hệ thứ tự là quan trọng, các giá trị cụ thể gắn với văn bản không quan trọng.</a:t>
            </a:r>
          </a:p>
          <a:p>
            <a:pPr algn="just" eaLnBrk="1" hangingPunct="1"/>
            <a:endParaRPr lang="vi-VN" sz="2000" dirty="0" smtClean="0"/>
          </a:p>
          <a:p>
            <a:pPr marL="0" indent="0" algn="just" eaLnBrk="1" hangingPunct="1">
              <a:buNone/>
            </a:pPr>
            <a:r>
              <a:rPr lang="vi-VN" sz="2000" dirty="0" smtClean="0">
                <a:solidFill>
                  <a:schemeClr val="tx2"/>
                </a:solidFill>
              </a:rPr>
              <a:t>Đại lượng trạng thái tìm kiếm: Retrieval Status Value (RSV)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smtClean="0"/>
              <a:t>Bài tập 4.3</a:t>
            </a:r>
            <a:endParaRPr lang="vi-V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3"/>
            <a:ext cx="8343900" cy="9064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/>
        </p:nvGraphicFramePr>
        <p:xfrm>
          <a:off x="900113" y="3068638"/>
          <a:ext cx="3768725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811212"/>
                <a:gridCol w="863600"/>
                <a:gridCol w="865188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Doc2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905" name="Group 113"/>
          <p:cNvGraphicFramePr>
            <a:graphicFrameLocks noGrp="1"/>
          </p:cNvGraphicFramePr>
          <p:nvPr/>
        </p:nvGraphicFramePr>
        <p:xfrm>
          <a:off x="4932363" y="3068638"/>
          <a:ext cx="3524250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1147762"/>
                <a:gridCol w="1147763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18 165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6723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19 241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25 235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2" name="Rectangle 114"/>
          <p:cNvSpPr>
            <a:spLocks noChangeArrowheads="1"/>
          </p:cNvSpPr>
          <p:nvPr/>
        </p:nvSpPr>
        <p:spPr bwMode="auto">
          <a:xfrm>
            <a:off x="611189" y="5229225"/>
            <a:ext cx="8270874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b="0" dirty="0" err="1" smtClean="0"/>
              <a:t>Với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lượng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bản</a:t>
            </a:r>
            <a:r>
              <a:rPr lang="en-US" sz="2800" b="0" dirty="0" smtClean="0"/>
              <a:t> N = </a:t>
            </a:r>
            <a:r>
              <a:rPr lang="en-US" sz="2800" b="0" dirty="0"/>
              <a:t>806 791, </a:t>
            </a:r>
            <a:r>
              <a:rPr lang="en-US" sz="2800" b="0" dirty="0" err="1"/>
              <a:t>hãy</a:t>
            </a:r>
            <a:r>
              <a:rPr lang="en-US" sz="2800" b="0" dirty="0"/>
              <a:t> </a:t>
            </a:r>
            <a:r>
              <a:rPr lang="en-US" sz="2800" b="0" dirty="0" err="1"/>
              <a:t>tính</a:t>
            </a:r>
            <a:r>
              <a:rPr lang="en-US" sz="2800" b="0" dirty="0"/>
              <a:t> </a:t>
            </a:r>
            <a:r>
              <a:rPr lang="en-US" sz="2800" b="0" dirty="0" smtClean="0"/>
              <a:t>ma </a:t>
            </a:r>
            <a:r>
              <a:rPr lang="en-US" sz="2800" b="0" dirty="0" err="1" smtClean="0"/>
              <a:t>trận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 smtClean="0"/>
              <a:t>tf.idf</a:t>
            </a:r>
            <a:endParaRPr lang="vi-VN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4.4</a:t>
            </a:r>
            <a:endParaRPr lang="vi-V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2"/>
            <a:ext cx="8343900" cy="263542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4.3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/>
              <a:t> </a:t>
            </a:r>
            <a:r>
              <a:rPr lang="en-US" sz="2800" dirty="0" smtClean="0"/>
              <a:t>best car insurance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 </a:t>
            </a:r>
          </a:p>
          <a:p>
            <a:pPr eaLnBrk="1" hangingPunct="1"/>
            <a:r>
              <a:rPr lang="en-US" sz="2800" dirty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nnn.atc</a:t>
            </a:r>
            <a:r>
              <a:rPr lang="en-US" sz="2800" dirty="0" smtClean="0"/>
              <a:t>; (ii) </a:t>
            </a:r>
            <a:r>
              <a:rPr lang="en-US" sz="2800" dirty="0" err="1" smtClean="0"/>
              <a:t>ntc.atc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28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00387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Thể hiện mức độ giống nhau giữa hai nội dung văn bản;</a:t>
            </a:r>
          </a:p>
          <a:p>
            <a:pPr lvl="1" algn="just" eaLnBrk="1" hangingPunct="1"/>
            <a:r>
              <a:rPr lang="vi-VN" sz="2400" dirty="0" smtClean="0"/>
              <a:t>Thường đánh giá trên cơ sở từ vựng;</a:t>
            </a:r>
          </a:p>
          <a:p>
            <a:pPr lvl="1" algn="just" eaLnBrk="1" hangingPunct="1"/>
            <a:r>
              <a:rPr lang="vi-VN" sz="2400" dirty="0" smtClean="0"/>
              <a:t>Đánh giá độ tương đồng ngữ nghĩa là rất khó.</a:t>
            </a:r>
          </a:p>
          <a:p>
            <a:pPr algn="just" eaLnBrk="1" hangingPunct="1"/>
            <a:r>
              <a:rPr lang="vi-VN" sz="2800" dirty="0" smtClean="0"/>
              <a:t>Được </a:t>
            </a:r>
            <a:r>
              <a:rPr lang="vi-VN" sz="2800" dirty="0"/>
              <a:t>đánh giá </a:t>
            </a:r>
            <a:r>
              <a:rPr lang="vi-VN" sz="2800" dirty="0" smtClean="0"/>
              <a:t>trên mô hình văn bản và truy vấn, không phải chính văn bản và truy vấn;</a:t>
            </a:r>
            <a:endParaRPr lang="vi-VN" sz="2800" dirty="0"/>
          </a:p>
          <a:p>
            <a:pPr algn="just" eaLnBrk="1" hangingPunct="1"/>
            <a:r>
              <a:rPr lang="vi-VN" sz="2800" dirty="0" smtClean="0"/>
              <a:t>Là giá trị số và thường được chuẩn hóa về khoảng [0, 1];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>
                <a:ea typeface="ＭＳ Ｐゴシック" panose="020B0600070205080204" pitchFamily="34" charset="-128"/>
              </a:rPr>
              <a:t>Ví dụ, đánh giá độ tương đồng bằng hệ số Jaccard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Thực thể phải được mô tả bằng tập đặc trưng</a:t>
                </a:r>
                <a:r>
                  <a:rPr lang="vi-VN" sz="2800" dirty="0">
                    <a:ea typeface="ＭＳ Ｐゴシック" panose="020B0600070205080204" pitchFamily="34" charset="-128"/>
                  </a:rPr>
                  <a:t>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Hai thực thể được đánh giá là tương đồng nếu tồn tại đặc trưng chung;</a:t>
                </a:r>
              </a:p>
              <a:p>
                <a:pPr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Cho hai hai tập đặc trưng A và B:</a:t>
                </a:r>
                <a:endParaRPr lang="vi-VN" sz="2800" i="1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∩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 / 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∪ 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 &lt;= 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 &lt;= 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A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vi-V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  <a:blipFill rotWithShape="1">
                <a:blip r:embed="rId2"/>
                <a:stretch>
                  <a:fillRect l="-292" t="-1439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6093296"/>
            <a:ext cx="790098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Cần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xét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trò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tương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trưng</a:t>
            </a:r>
            <a:endParaRPr lang="vi-VN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1. 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/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4. Hệ thống 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Trọng số tf.idf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06912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Trọng số thể hiện tầm quan trọng của từ đối với văn bản trong vai trò là dấu hiệu tìm kiếm văn bản;</a:t>
            </a:r>
          </a:p>
          <a:p>
            <a:pPr algn="just" eaLnBrk="1" hangingPunct="1"/>
            <a:r>
              <a:rPr lang="vi-VN" sz="2800" dirty="0" smtClean="0"/>
              <a:t>Trọng số tf.idf:</a:t>
            </a:r>
          </a:p>
          <a:p>
            <a:pPr lvl="1" algn="just" eaLnBrk="1" hangingPunct="1"/>
            <a:r>
              <a:rPr lang="vi-VN" sz="2400" dirty="0" smtClean="0"/>
              <a:t>Đồng biến với số lần từ được sử dụng trong văn bản;</a:t>
            </a:r>
          </a:p>
          <a:p>
            <a:pPr lvl="1" algn="just" eaLnBrk="1" hangingPunct="1"/>
            <a:r>
              <a:rPr lang="vi-VN" sz="2400" dirty="0" smtClean="0"/>
              <a:t>Nghịch biến với số văn bản sử dụng từ.</a:t>
            </a:r>
          </a:p>
          <a:p>
            <a:pPr lvl="1" algn="just" eaLnBrk="1" hangingPunct="1"/>
            <a:endParaRPr lang="vi-VN" sz="2000" dirty="0"/>
          </a:p>
          <a:p>
            <a:pPr marL="0" indent="0" algn="ctr" eaLnBrk="1" hangingPunct="1">
              <a:buNone/>
            </a:pPr>
            <a:r>
              <a:rPr lang="en-US" sz="2800" dirty="0" err="1"/>
              <a:t>w</a:t>
            </a:r>
            <a:r>
              <a:rPr lang="en-US" sz="2800" baseline="-25000" dirty="0" err="1"/>
              <a:t>tf.idf</a:t>
            </a:r>
            <a:r>
              <a:rPr lang="en-US" sz="2800" dirty="0"/>
              <a:t>(t, d) = w</a:t>
            </a:r>
            <a:r>
              <a:rPr lang="en-US" sz="2800" baseline="-25000" dirty="0"/>
              <a:t>tf</a:t>
            </a:r>
            <a:r>
              <a:rPr lang="en-US" sz="2800" dirty="0"/>
              <a:t>(</a:t>
            </a:r>
            <a:r>
              <a:rPr lang="en-US" sz="2800" dirty="0" err="1"/>
              <a:t>t,d</a:t>
            </a:r>
            <a:r>
              <a:rPr lang="en-US" sz="2800" dirty="0"/>
              <a:t>) x </a:t>
            </a:r>
            <a:r>
              <a:rPr lang="en-US" sz="2800" dirty="0" err="1"/>
              <a:t>idf</a:t>
            </a:r>
            <a:r>
              <a:rPr lang="en-US" sz="2800" dirty="0"/>
              <a:t>(t)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Thành phần tf</a:t>
            </a:r>
            <a:endParaRPr lang="vi-VN" sz="3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đó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tf</a:t>
                </a:r>
                <a:r>
                  <a:rPr lang="en-US" sz="2400" i="1" baseline="-25000" dirty="0" err="1" smtClean="0"/>
                  <a:t>t,d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d;</a:t>
                </a:r>
              </a:p>
              <a:p>
                <a:pPr eaLnBrk="1" hangingPunct="1"/>
                <a:endParaRPr lang="en-US" sz="2400" i="1" dirty="0"/>
              </a:p>
              <a:p>
                <a:pPr marL="0" indent="0" eaLnBrk="1" hangingPunct="1">
                  <a:buNone/>
                </a:pPr>
                <a:endParaRPr lang="en-US" sz="2400" dirty="0" smtClean="0"/>
              </a:p>
              <a:p>
                <a:pPr marL="0" indent="0" eaLnBrk="1" hangingPunct="1">
                  <a:buNone/>
                </a:pPr>
                <a:r>
                  <a:rPr lang="en-US" sz="2400" dirty="0" err="1" smtClean="0">
                    <a:solidFill>
                      <a:schemeClr val="tx2"/>
                    </a:solidFill>
                  </a:rPr>
                  <a:t>Tần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suất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: Term Frequency (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tf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):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xuất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hiện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trong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văn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bản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d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eaLnBrk="1" hangingPunct="1"/>
                <a:endParaRPr lang="en-US" sz="2400" i="1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  <a:blipFill rotWithShape="1">
                <a:blip r:embed="rId2"/>
                <a:stretch>
                  <a:fillRect l="-1094" t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Thành phần idf</a:t>
            </a:r>
            <a:endParaRPr lang="vi-V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7"/>
            <a:ext cx="8353053" cy="3600177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idf</a:t>
            </a:r>
            <a:r>
              <a:rPr lang="en-US" sz="2400" dirty="0" smtClean="0"/>
              <a:t>(t)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 err="1" smtClean="0"/>
              <a:t>idf</a:t>
            </a:r>
            <a:r>
              <a:rPr lang="en-US" sz="2400" dirty="0" smtClean="0"/>
              <a:t>(t) =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(N/</a:t>
            </a:r>
            <a:r>
              <a:rPr lang="en-US" sz="2400" dirty="0" err="1" smtClean="0"/>
              <a:t>df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</a:t>
            </a:r>
          </a:p>
          <a:p>
            <a:pPr lvl="1" algn="just" eaLnBrk="1" hangingPunct="1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N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; </a:t>
            </a:r>
            <a:r>
              <a:rPr lang="en-US" sz="2000" dirty="0" err="1" smtClean="0"/>
              <a:t>df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tần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t.</a:t>
            </a:r>
          </a:p>
          <a:p>
            <a:pPr algn="just" eaLnBrk="1" hangingPunct="1"/>
            <a:endParaRPr lang="en-US" sz="2400" dirty="0"/>
          </a:p>
          <a:p>
            <a:pPr marL="0" indent="0" algn="just" eaLnBrk="1" hangingPunct="1"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Tuần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suất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: document </a:t>
            </a:r>
            <a:r>
              <a:rPr lang="en-US" sz="2400" dirty="0">
                <a:solidFill>
                  <a:schemeClr val="tx2"/>
                </a:solidFill>
              </a:rPr>
              <a:t>frequency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df</a:t>
            </a:r>
            <a:r>
              <a:rPr lang="en-US" sz="2400" dirty="0" smtClean="0">
                <a:solidFill>
                  <a:schemeClr val="tx2"/>
                </a:solidFill>
              </a:rPr>
              <a:t>):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số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chứa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từ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6664</TotalTime>
  <Words>1978</Words>
  <Application>Microsoft Office PowerPoint</Application>
  <PresentationFormat>On-screen Show (4:3)</PresentationFormat>
  <Paragraphs>398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Палитра</vt:lpstr>
      <vt:lpstr>Equation</vt:lpstr>
      <vt:lpstr>Формула</vt:lpstr>
      <vt:lpstr>IT4853 Tìm kiếm và trình diễn thông tin</vt:lpstr>
      <vt:lpstr>Nội dung chính</vt:lpstr>
      <vt:lpstr>Phương pháp tìm kiếm có xếp hạng</vt:lpstr>
      <vt:lpstr>Độ tương đồng</vt:lpstr>
      <vt:lpstr>Ví dụ, đánh giá độ tương đồng bằng hệ số Jaccard</vt:lpstr>
      <vt:lpstr>Nội dung chính</vt:lpstr>
      <vt:lpstr>Trọng số tf.idf</vt:lpstr>
      <vt:lpstr>Thành phần tf</vt:lpstr>
      <vt:lpstr>Thành phần idf</vt:lpstr>
      <vt:lpstr>Nội dung chính</vt:lpstr>
      <vt:lpstr>Biểu diễn văn bản và truy vấn</vt:lpstr>
      <vt:lpstr>Xác định độ tương đồng</vt:lpstr>
      <vt:lpstr>Thử nghiệm 1:  Sử dụng khoảng cách Euclide</vt:lpstr>
      <vt:lpstr>Thử nghiệm 2: Sử dụng khoảng cách góc</vt:lpstr>
      <vt:lpstr>Cosine vs. khoảng cách góc</vt:lpstr>
      <vt:lpstr>Cosine vs. khoảng cách góc (2)</vt:lpstr>
      <vt:lpstr>Độ tương đồng Cosine</vt:lpstr>
      <vt:lpstr>Chuẩn hóa cosine</vt:lpstr>
      <vt:lpstr>Cosine cho vec-tơ đã chuẩn hóa</vt:lpstr>
      <vt:lpstr>Nội dung chính</vt:lpstr>
      <vt:lpstr>Hệ thống SMART</vt:lpstr>
      <vt:lpstr>Hệ ký hiệu SMART</vt:lpstr>
      <vt:lpstr>Phương pháp xếp hạng</vt:lpstr>
      <vt:lpstr>Ví dụ phương pháp lnc.ltc</vt:lpstr>
      <vt:lpstr>Ví dụ phương pháp lnc.ltc</vt:lpstr>
      <vt:lpstr>Ví dụ 2, phương pháp lnc.lnc</vt:lpstr>
      <vt:lpstr>Ví dụ 2, phương pháp lnc.lnc (2)</vt:lpstr>
      <vt:lpstr>Bài tập 4.1</vt:lpstr>
      <vt:lpstr>Bài tập 4.2</vt:lpstr>
      <vt:lpstr>Bài tập 4.3</vt:lpstr>
      <vt:lpstr>Bài tập 4.4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2059</cp:revision>
  <dcterms:created xsi:type="dcterms:W3CDTF">2013-06-24T04:34:24Z</dcterms:created>
  <dcterms:modified xsi:type="dcterms:W3CDTF">2016-11-23T00:56:55Z</dcterms:modified>
</cp:coreProperties>
</file>