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4"/>
  </p:notesMasterIdLst>
  <p:sldIdLst>
    <p:sldId id="313" r:id="rId2"/>
    <p:sldId id="446" r:id="rId3"/>
    <p:sldId id="440" r:id="rId4"/>
    <p:sldId id="442" r:id="rId5"/>
    <p:sldId id="443" r:id="rId6"/>
    <p:sldId id="450" r:id="rId7"/>
    <p:sldId id="430" r:id="rId8"/>
    <p:sldId id="432" r:id="rId9"/>
    <p:sldId id="434" r:id="rId10"/>
    <p:sldId id="451" r:id="rId11"/>
    <p:sldId id="330" r:id="rId12"/>
    <p:sldId id="332" r:id="rId13"/>
    <p:sldId id="333" r:id="rId14"/>
    <p:sldId id="334" r:id="rId15"/>
    <p:sldId id="335" r:id="rId16"/>
    <p:sldId id="336" r:id="rId17"/>
    <p:sldId id="274" r:id="rId18"/>
    <p:sldId id="337" r:id="rId19"/>
    <p:sldId id="338" r:id="rId20"/>
    <p:sldId id="452" r:id="rId21"/>
    <p:sldId id="453" r:id="rId22"/>
    <p:sldId id="350" r:id="rId23"/>
    <p:sldId id="351" r:id="rId24"/>
    <p:sldId id="449" r:id="rId25"/>
    <p:sldId id="352" r:id="rId26"/>
    <p:sldId id="339" r:id="rId27"/>
    <p:sldId id="340" r:id="rId28"/>
    <p:sldId id="417" r:id="rId29"/>
    <p:sldId id="414" r:id="rId30"/>
    <p:sldId id="415" r:id="rId31"/>
    <p:sldId id="454" r:id="rId32"/>
    <p:sldId id="401" r:id="rId33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C943F3F-4EEA-439F-A0F0-427994FF46A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794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943F3F-4EEA-439F-A0F0-427994FF46A4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433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0A268F0-1390-4902-9DAD-626EBC9B8F5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213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0292E-83AC-4EDB-9A2C-98E642FA8AB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480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AED5E-436D-44C7-AAB6-24E66D7516D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064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vi-VN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03F29-689E-4D46-8D3A-0C210CF4A12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745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955B0-D8C0-4528-88EA-2E11A473934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020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FF318-8D11-43B6-ADA1-A42165CBB29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0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14230-8FC7-4D14-9999-D615E4845C4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028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F2B17-729B-4D64-A6BD-7CEF30DEE5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91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C7703-E8C0-42E7-B01C-C41CC1A8499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101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C5F98-CC1C-4473-9F80-DEBC7146850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271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DCBFE-60CF-4BB0-8A88-FCC5407B4B7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369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E9D4C-1429-478E-8C51-F4CD24C5676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59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F346-DB52-4717-B651-0B8011CCBE3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636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3EB842CF-5624-4FFD-AE11-57F7AE9DE15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kiếm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diễn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</a:t>
            </a:r>
            <a:endParaRPr lang="vi-VN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573016"/>
            <a:ext cx="8223447" cy="1512168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Bài4</a:t>
            </a:r>
            <a:r>
              <a:rPr lang="en-US" sz="2800" dirty="0" smtClean="0"/>
              <a:t>. </a:t>
            </a: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endParaRPr lang="en-US" sz="2800" dirty="0" smtClean="0"/>
          </a:p>
          <a:p>
            <a:pPr algn="just" eaLnBrk="1" hangingPunct="1"/>
            <a:r>
              <a:rPr lang="en-US" sz="2800" dirty="0" smtClean="0"/>
              <a:t>IIR.Chap6. Scoring, term weighting and the vector space model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268F0-1390-4902-9DAD-626EBC9B8F50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/>
              <a:t>Hà</a:t>
            </a:r>
            <a:r>
              <a:rPr lang="en-US" altLang="ru-RU" sz="1800" b="0" dirty="0"/>
              <a:t> </a:t>
            </a:r>
            <a:r>
              <a:rPr lang="en-US" altLang="ru-RU" sz="1800" b="0" dirty="0" err="1"/>
              <a:t>Nội</a:t>
            </a:r>
            <a:r>
              <a:rPr lang="en-US" altLang="ru-RU" sz="1800" b="0"/>
              <a:t>, </a:t>
            </a:r>
            <a:r>
              <a:rPr lang="en-US" altLang="ru-RU" sz="1800" b="0" smtClean="0"/>
              <a:t>2016</a:t>
            </a:r>
            <a:endParaRPr lang="vi-VN" altLang="ru-RU" sz="1800" b="0" dirty="0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0" dirty="0"/>
              <a:t>TS. </a:t>
            </a:r>
            <a:r>
              <a:rPr lang="en-US" altLang="ru-RU" sz="1400" b="0" dirty="0" err="1"/>
              <a:t>Nguyễn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Bá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Ngọc</a:t>
            </a:r>
            <a:r>
              <a:rPr lang="en-US" altLang="ru-RU" sz="1400" b="0" dirty="0"/>
              <a:t>, </a:t>
            </a:r>
            <a:r>
              <a:rPr lang="en-US" altLang="ru-RU" sz="1400" b="0" i="1" dirty="0" err="1"/>
              <a:t>Bộ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môn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Hệ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thống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thông</a:t>
            </a:r>
            <a:r>
              <a:rPr lang="en-US" altLang="ru-RU" sz="1400" b="0" i="1" dirty="0"/>
              <a:t> tin, </a:t>
            </a:r>
            <a:r>
              <a:rPr lang="en-US" altLang="ru-RU" sz="1400" b="0" i="1" dirty="0" err="1"/>
              <a:t>Viện</a:t>
            </a:r>
            <a:r>
              <a:rPr lang="en-US" altLang="ru-RU" sz="1400" b="0" i="1" dirty="0"/>
              <a:t>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Phương pháp tìm kiếm có xếp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hạng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Trọng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 smtClean="0"/>
              <a:t>3. </a:t>
            </a: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endParaRPr lang="en-US" sz="2800" dirty="0" smtClean="0"/>
          </a:p>
          <a:p>
            <a:pPr eaLnBrk="1" hangingPunct="1">
              <a:defRPr/>
            </a:pP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4. Hệ thống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SMART</a:t>
            </a:r>
            <a:endParaRPr lang="vi-V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23957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vi-V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988840"/>
                <a:ext cx="8332415" cy="4464496"/>
              </a:xfrm>
            </p:spPr>
            <p:txBody>
              <a:bodyPr/>
              <a:lstStyle/>
              <a:p>
                <a:pPr eaLnBrk="1" hangingPunct="1"/>
                <a:r>
                  <a:rPr lang="vi-VN" sz="2800" dirty="0" smtClean="0"/>
                  <a:t>Coi mỗi </a:t>
                </a:r>
                <a:r>
                  <a:rPr lang="vi-VN" sz="2800" dirty="0"/>
                  <a:t>thuật ngữ trong bộ từ vựng là một trục của không </a:t>
                </a:r>
                <a:r>
                  <a:rPr lang="vi-VN" sz="2800" dirty="0" smtClean="0"/>
                  <a:t>gian vec-tơ;</a:t>
                </a:r>
              </a:p>
              <a:p>
                <a:pPr lvl="1" eaLnBrk="1" hangingPunct="1"/>
                <a:r>
                  <a:rPr lang="vi-VN" sz="2400" dirty="0" smtClean="0"/>
                  <a:t>Không gian M chiều, với M = |V|;</a:t>
                </a:r>
              </a:p>
              <a:p>
                <a:pPr lvl="1" eaLnBrk="1" hangingPunct="1"/>
                <a:r>
                  <a:rPr lang="vi-VN" sz="2400" dirty="0"/>
                  <a:t>M có thể rất lớn</a:t>
                </a:r>
                <a:endParaRPr lang="vi-VN" sz="2400" dirty="0" smtClean="0"/>
              </a:p>
              <a:p>
                <a:pPr algn="just" eaLnBrk="1" hangingPunct="1"/>
                <a:r>
                  <a:rPr lang="vi-VN" sz="2800" dirty="0" smtClean="0"/>
                  <a:t>Mỗi văn bản, truy vấn là một điểm trong không gian</a:t>
                </a:r>
              </a:p>
              <a:p>
                <a:pPr lvl="1" algn="just" eaLnBrk="1" hangingPunct="1"/>
                <a:r>
                  <a:rPr lang="vi-VN" sz="2000" dirty="0" smtClean="0"/>
                  <a:t>Biểu diễn vec-tơ của văn bản và truy vấn là những vec-tơ thưa.</a:t>
                </a:r>
              </a:p>
              <a:p>
                <a:pPr marL="0" indent="0" algn="just" eaLnBrk="1" hangingPunct="1">
                  <a:buNone/>
                </a:pPr>
                <a:endParaRPr lang="vi-VN" sz="2800" dirty="0" smtClean="0"/>
              </a:p>
              <a:p>
                <a:pPr marL="0" indent="0" algn="just" eaLnBrk="1" hangingPunct="1">
                  <a:buNone/>
                </a:pPr>
                <a:r>
                  <a:rPr lang="vi-VN" sz="2800" dirty="0" smtClean="0">
                    <a:solidFill>
                      <a:schemeClr val="tx2"/>
                    </a:solidFill>
                  </a:rPr>
                  <a:t>Ký hiệu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vi-V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vi-VN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vi-VN" sz="2800" dirty="0" smtClean="0">
                    <a:solidFill>
                      <a:schemeClr val="tx2"/>
                    </a:solidFill>
                  </a:rPr>
                  <a:t> tương ứng là biểu diễn vec-tơ của văn bản d và truy vấn q.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988840"/>
                <a:ext cx="8332415" cy="4464496"/>
              </a:xfrm>
              <a:blipFill rotWithShape="1">
                <a:blip r:embed="rId2"/>
                <a:stretch>
                  <a:fillRect l="-1463" t="-1364" r="-1536" b="-791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vi-V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8332416" cy="3639617"/>
          </a:xfrm>
        </p:spPr>
        <p:txBody>
          <a:bodyPr/>
          <a:lstStyle/>
          <a:p>
            <a:pPr eaLnBrk="1" hangingPunct="1"/>
            <a:r>
              <a:rPr lang="vi-VN" sz="2800" dirty="0" smtClean="0"/>
              <a:t>Tương đồng là đặc tính nghịch của sự khác biệt.</a:t>
            </a:r>
          </a:p>
          <a:p>
            <a:pPr algn="just" eaLnBrk="1" hangingPunct="1"/>
            <a:r>
              <a:rPr lang="vi-VN" sz="2800" dirty="0" smtClean="0"/>
              <a:t>Có thể đo độ khác biệt giữa hai vec-tơ bằng khoảng cách giữa hai điểm tương ứng trong không gian.</a:t>
            </a:r>
          </a:p>
          <a:p>
            <a:pPr marL="0" indent="0" eaLnBrk="1" hangingPunct="1">
              <a:buNone/>
            </a:pPr>
            <a:endParaRPr lang="vi-VN" sz="2800" dirty="0" smtClean="0"/>
          </a:p>
          <a:p>
            <a:pPr marL="0" indent="0" algn="just" eaLnBrk="1" hangingPunct="1">
              <a:buNone/>
            </a:pPr>
            <a:r>
              <a:rPr lang="vi-VN" sz="2800" dirty="0" smtClean="0"/>
              <a:t>Xếp hạng văn bản theo thứ tự tăng dần khoảng cách Euclide?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1: </a:t>
            </a:r>
            <a:br>
              <a:rPr lang="en-US" dirty="0" smtClean="0"/>
            </a:b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vi-VN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3312740" cy="3927475"/>
          </a:xfrm>
        </p:spPr>
        <p:txBody>
          <a:bodyPr/>
          <a:lstStyle/>
          <a:p>
            <a:pPr eaLnBrk="1" hangingPunct="1"/>
            <a:r>
              <a:rPr lang="vi-VN" sz="2800" dirty="0" smtClean="0"/>
              <a:t>Khoảng cách Euclide giữa biểu diễn vec-tơ của q và d</a:t>
            </a:r>
            <a:r>
              <a:rPr lang="vi-VN" sz="2800" baseline="-25000" dirty="0" smtClean="0"/>
              <a:t>2</a:t>
            </a:r>
            <a:r>
              <a:rPr lang="vi-VN" sz="2800" dirty="0" smtClean="0"/>
              <a:t> tương đối lớn mặc dù phân bố từ rất giống nhau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163763"/>
            <a:ext cx="4752975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endParaRPr lang="vi-VN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8353053" cy="4680520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d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d’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lặp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nội</a:t>
            </a:r>
            <a:r>
              <a:rPr lang="en-US" sz="2800" dirty="0" smtClean="0"/>
              <a:t> dung </a:t>
            </a:r>
            <a:r>
              <a:rPr lang="en-US" sz="2800" dirty="0" err="1" smtClean="0"/>
              <a:t>của</a:t>
            </a:r>
            <a:r>
              <a:rPr lang="en-US" sz="2800" dirty="0" smtClean="0"/>
              <a:t> d. </a:t>
            </a:r>
          </a:p>
          <a:p>
            <a:pPr lvl="1" eaLnBrk="1" hangingPunct="1"/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mặt</a:t>
            </a:r>
            <a:r>
              <a:rPr lang="en-US" sz="2400" dirty="0" smtClean="0"/>
              <a:t> 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 </a:t>
            </a:r>
            <a:r>
              <a:rPr lang="en-US" sz="2400" dirty="0" err="1" smtClean="0"/>
              <a:t>thì</a:t>
            </a:r>
            <a:r>
              <a:rPr lang="en-US" sz="2400" dirty="0" smtClean="0"/>
              <a:t> d </a:t>
            </a:r>
            <a:r>
              <a:rPr lang="en-US" sz="2400" dirty="0" err="1" smtClean="0"/>
              <a:t>và</a:t>
            </a:r>
            <a:r>
              <a:rPr lang="en-US" sz="2400" dirty="0" smtClean="0"/>
              <a:t> d’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đương</a:t>
            </a:r>
            <a:r>
              <a:rPr lang="en-US" sz="2400" dirty="0" smtClean="0"/>
              <a:t>.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d’ </a:t>
            </a:r>
            <a:r>
              <a:rPr lang="en-US" sz="2400" dirty="0" err="1" smtClean="0"/>
              <a:t>tuy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mới</a:t>
            </a:r>
            <a:r>
              <a:rPr lang="en-US" sz="2400" dirty="0" smtClean="0"/>
              <a:t>.</a:t>
            </a:r>
          </a:p>
          <a:p>
            <a:pPr lvl="1" algn="just" eaLnBrk="1" hangingPunct="1"/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Euclide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d </a:t>
            </a:r>
            <a:r>
              <a:rPr lang="en-US" sz="2400" dirty="0" err="1" smtClean="0"/>
              <a:t>và</a:t>
            </a:r>
            <a:r>
              <a:rPr lang="en-US" sz="2400" dirty="0" smtClean="0"/>
              <a:t> d’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endParaRPr lang="en-US" sz="2400" dirty="0" smtClean="0"/>
          </a:p>
          <a:p>
            <a:pPr lvl="1" algn="just" eaLnBrk="1" hangingPunct="1"/>
            <a:r>
              <a:rPr lang="en-US" sz="2400" dirty="0" err="1" smtClean="0"/>
              <a:t>Góc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vec-tơ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d </a:t>
            </a:r>
            <a:r>
              <a:rPr lang="en-US" sz="2400" dirty="0" err="1" smtClean="0"/>
              <a:t>và</a:t>
            </a:r>
            <a:r>
              <a:rPr lang="en-US" sz="2400" dirty="0" smtClean="0"/>
              <a:t> d’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0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cực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endParaRPr lang="en-US" sz="2400" dirty="0" smtClean="0"/>
          </a:p>
          <a:p>
            <a:pPr marL="0" indent="0" algn="just" eaLnBrk="1" hangingPunct="1">
              <a:buNone/>
            </a:pPr>
            <a:endParaRPr lang="en-US" sz="2800" dirty="0" smtClean="0"/>
          </a:p>
          <a:p>
            <a:pPr marL="0" indent="0" algn="just" eaLnBrk="1" hangingPunct="1">
              <a:buNone/>
            </a:pP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 smtClean="0"/>
              <a:t>tăng</a:t>
            </a:r>
            <a:r>
              <a:rPr lang="en-US" sz="2800" dirty="0" smtClean="0"/>
              <a:t> </a:t>
            </a:r>
            <a:r>
              <a:rPr lang="en-US" sz="2800" dirty="0" err="1" smtClean="0"/>
              <a:t>dần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góc</a:t>
            </a:r>
            <a:r>
              <a:rPr lang="en-US" sz="2800" dirty="0" smtClean="0"/>
              <a:t>?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Cosine vs.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endParaRPr lang="vi-V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3499519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Hai phương pháp sau là tương đương</a:t>
            </a:r>
          </a:p>
          <a:p>
            <a:pPr lvl="1" algn="just" eaLnBrk="1" hangingPunct="1"/>
            <a:r>
              <a:rPr lang="vi-VN" sz="2400" dirty="0" smtClean="0"/>
              <a:t>Xếp hạng văn bản theo thứ tự tăng dần góc giữa các biểu diễn vec-tơ của văn bản và truy vấn</a:t>
            </a:r>
          </a:p>
          <a:p>
            <a:pPr lvl="1" algn="just" eaLnBrk="1" hangingPunct="1"/>
            <a:r>
              <a:rPr lang="vi-VN" sz="2400" dirty="0" smtClean="0"/>
              <a:t>Xếp hạng văn bản theo thứ tự giảm dần cosine góc giữa các biểu diễn vec-tơ của văn bản và truy vấn.</a:t>
            </a:r>
          </a:p>
          <a:p>
            <a:pPr algn="just" eaLnBrk="1" hangingPunct="1"/>
            <a:r>
              <a:rPr lang="vi-VN" sz="2800" dirty="0" smtClean="0"/>
              <a:t>Cosine là hàm đơn điệu giảm trong khoảng [0</a:t>
            </a:r>
            <a:r>
              <a:rPr lang="vi-VN" sz="2800" baseline="30000" dirty="0" smtClean="0"/>
              <a:t>o</a:t>
            </a:r>
            <a:r>
              <a:rPr lang="vi-VN" sz="2800" dirty="0" smtClean="0"/>
              <a:t>,180</a:t>
            </a:r>
            <a:r>
              <a:rPr lang="vi-VN" sz="2800" baseline="30000" dirty="0" smtClean="0"/>
              <a:t>o</a:t>
            </a:r>
            <a:r>
              <a:rPr lang="vi-VN" sz="2800" dirty="0" smtClean="0"/>
              <a:t>]</a:t>
            </a:r>
          </a:p>
          <a:p>
            <a:pPr marL="0" indent="0" algn="just" eaLnBrk="1" hangingPunct="1">
              <a:buNone/>
            </a:pPr>
            <a:endParaRPr lang="vi-V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Cosine vs.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(2)</a:t>
            </a:r>
            <a:endParaRPr lang="vi-VN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5589588"/>
            <a:ext cx="7772400" cy="100776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Tính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cosine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như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thế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nào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Ưu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điểm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sử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cosine so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với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góc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là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gì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vi-V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911225" y="1052513"/>
            <a:ext cx="6324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Cosine</a:t>
            </a:r>
            <a:endParaRPr lang="vi-VN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5905500" cy="1627187"/>
          </a:xfrm>
        </p:spPr>
        <p:txBody>
          <a:bodyPr/>
          <a:lstStyle/>
          <a:p>
            <a:pPr algn="just" eaLnBrk="1" hangingPunct="1"/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cosine </a:t>
            </a:r>
            <a:r>
              <a:rPr lang="en-US" sz="2000" dirty="0" err="1" smtClean="0"/>
              <a:t>là</a:t>
            </a:r>
            <a:r>
              <a:rPr lang="en-US" sz="2000" dirty="0" smtClean="0"/>
              <a:t> cosine </a:t>
            </a:r>
            <a:r>
              <a:rPr lang="en-US" sz="2000" dirty="0" err="1" smtClean="0"/>
              <a:t>góc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vec-tơ</a:t>
            </a:r>
            <a:endParaRPr lang="en-US" sz="2000" dirty="0" smtClean="0"/>
          </a:p>
          <a:p>
            <a:pPr lvl="1" algn="just" eaLnBrk="1" hangingPunct="1"/>
            <a:r>
              <a:rPr lang="en-US" sz="1600" dirty="0" err="1" smtClean="0"/>
              <a:t>Bằng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vô</a:t>
            </a:r>
            <a:r>
              <a:rPr lang="en-US" sz="1600" dirty="0" smtClean="0"/>
              <a:t> </a:t>
            </a:r>
            <a:r>
              <a:rPr lang="en-US" sz="1600" dirty="0" err="1" smtClean="0"/>
              <a:t>hướng</a:t>
            </a:r>
            <a:r>
              <a:rPr lang="en-US" sz="1600" dirty="0" smtClean="0"/>
              <a:t> chia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dài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vec-tơ</a:t>
            </a:r>
            <a:r>
              <a:rPr lang="en-US" sz="1600" dirty="0" smtClean="0"/>
              <a:t> </a:t>
            </a:r>
            <a:endParaRPr lang="vi-VN" sz="1600" dirty="0" smtClean="0"/>
          </a:p>
        </p:txBody>
      </p:sp>
      <p:grpSp>
        <p:nvGrpSpPr>
          <p:cNvPr id="20484" name="Group 22"/>
          <p:cNvGrpSpPr>
            <a:grpSpLocks/>
          </p:cNvGrpSpPr>
          <p:nvPr/>
        </p:nvGrpSpPr>
        <p:grpSpPr bwMode="auto">
          <a:xfrm>
            <a:off x="6332859" y="1403399"/>
            <a:ext cx="2487613" cy="3033713"/>
            <a:chOff x="3978" y="2152"/>
            <a:chExt cx="1567" cy="1911"/>
          </a:xfrm>
        </p:grpSpPr>
        <p:sp>
          <p:nvSpPr>
            <p:cNvPr id="20489" name="Text Box 6"/>
            <p:cNvSpPr txBox="1">
              <a:spLocks noChangeArrowheads="1"/>
            </p:cNvSpPr>
            <p:nvPr/>
          </p:nvSpPr>
          <p:spPr bwMode="auto">
            <a:xfrm>
              <a:off x="4445" y="3222"/>
              <a:ext cx="2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000" b="0" i="1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</a:t>
              </a:r>
              <a:r>
                <a:rPr kumimoji="1" lang="zh-TW" altLang="en-US" sz="2000" b="0" baseline="-25000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2</a:t>
              </a:r>
              <a:endParaRPr kumimoji="1" lang="zh-TW" altLang="en-US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0" name="Text Box 7"/>
            <p:cNvSpPr txBox="1">
              <a:spLocks noChangeArrowheads="1"/>
            </p:cNvSpPr>
            <p:nvPr/>
          </p:nvSpPr>
          <p:spPr bwMode="auto">
            <a:xfrm>
              <a:off x="4808" y="2159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0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t</a:t>
              </a:r>
              <a:r>
                <a:rPr kumimoji="1" lang="en-US" altLang="zh-TW" sz="20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3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1" name="Line 8"/>
            <p:cNvSpPr>
              <a:spLocks noChangeShapeType="1"/>
            </p:cNvSpPr>
            <p:nvPr/>
          </p:nvSpPr>
          <p:spPr bwMode="auto">
            <a:xfrm>
              <a:off x="4789" y="3331"/>
              <a:ext cx="7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2" name="Line 9"/>
            <p:cNvSpPr>
              <a:spLocks noChangeShapeType="1"/>
            </p:cNvSpPr>
            <p:nvPr/>
          </p:nvSpPr>
          <p:spPr bwMode="auto">
            <a:xfrm flipH="1">
              <a:off x="4103" y="3329"/>
              <a:ext cx="681" cy="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0493" name="Line 10"/>
            <p:cNvSpPr>
              <a:spLocks noChangeShapeType="1"/>
            </p:cNvSpPr>
            <p:nvPr/>
          </p:nvSpPr>
          <p:spPr bwMode="auto">
            <a:xfrm flipV="1">
              <a:off x="4784" y="2152"/>
              <a:ext cx="0" cy="1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0494" name="Line 11"/>
            <p:cNvSpPr>
              <a:spLocks noChangeShapeType="1"/>
            </p:cNvSpPr>
            <p:nvPr/>
          </p:nvSpPr>
          <p:spPr bwMode="auto">
            <a:xfrm flipH="1" flipV="1">
              <a:off x="4481" y="2843"/>
              <a:ext cx="294" cy="48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5" name="Line 12"/>
            <p:cNvSpPr>
              <a:spLocks noChangeShapeType="1"/>
            </p:cNvSpPr>
            <p:nvPr/>
          </p:nvSpPr>
          <p:spPr bwMode="auto">
            <a:xfrm flipH="1">
              <a:off x="4416" y="3321"/>
              <a:ext cx="363" cy="734"/>
            </a:xfrm>
            <a:prstGeom prst="line">
              <a:avLst/>
            </a:prstGeom>
            <a:noFill/>
            <a:ln w="57150">
              <a:solidFill>
                <a:srgbClr val="F83F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6" name="Line 13"/>
            <p:cNvSpPr>
              <a:spLocks noChangeShapeType="1"/>
            </p:cNvSpPr>
            <p:nvPr/>
          </p:nvSpPr>
          <p:spPr bwMode="auto">
            <a:xfrm flipV="1">
              <a:off x="4784" y="2938"/>
              <a:ext cx="0" cy="39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7" name="Text Box 14"/>
            <p:cNvSpPr txBox="1">
              <a:spLocks noChangeArrowheads="1"/>
            </p:cNvSpPr>
            <p:nvPr/>
          </p:nvSpPr>
          <p:spPr bwMode="auto">
            <a:xfrm>
              <a:off x="5333" y="328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0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t</a:t>
              </a:r>
              <a:r>
                <a:rPr kumimoji="1" lang="en-US" altLang="zh-TW" sz="20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8" name="Text Box 15"/>
            <p:cNvSpPr txBox="1">
              <a:spLocks noChangeArrowheads="1"/>
            </p:cNvSpPr>
            <p:nvPr/>
          </p:nvSpPr>
          <p:spPr bwMode="auto">
            <a:xfrm>
              <a:off x="3978" y="3733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0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t</a:t>
              </a:r>
              <a:r>
                <a:rPr kumimoji="1" lang="en-US" altLang="zh-TW" sz="20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9" name="Text Box 16"/>
            <p:cNvSpPr txBox="1">
              <a:spLocks noChangeArrowheads="1"/>
            </p:cNvSpPr>
            <p:nvPr/>
          </p:nvSpPr>
          <p:spPr bwMode="auto">
            <a:xfrm>
              <a:off x="4273" y="2911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D</a:t>
              </a:r>
              <a:r>
                <a:rPr kumimoji="1" lang="en-US" altLang="zh-TW" sz="24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0500" name="Text Box 17"/>
            <p:cNvSpPr txBox="1">
              <a:spLocks noChangeArrowheads="1"/>
            </p:cNvSpPr>
            <p:nvPr/>
          </p:nvSpPr>
          <p:spPr bwMode="auto">
            <a:xfrm>
              <a:off x="4498" y="3764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D</a:t>
              </a:r>
              <a:r>
                <a:rPr kumimoji="1" lang="en-US" altLang="zh-TW" sz="24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0501" name="Text Box 18"/>
            <p:cNvSpPr txBox="1">
              <a:spLocks noChangeArrowheads="1"/>
            </p:cNvSpPr>
            <p:nvPr/>
          </p:nvSpPr>
          <p:spPr bwMode="auto">
            <a:xfrm>
              <a:off x="4824" y="301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Q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502" name="Arc 19"/>
            <p:cNvSpPr>
              <a:spLocks/>
            </p:cNvSpPr>
            <p:nvPr/>
          </p:nvSpPr>
          <p:spPr bwMode="auto">
            <a:xfrm>
              <a:off x="4576" y="2860"/>
              <a:ext cx="196" cy="218"/>
            </a:xfrm>
            <a:custGeom>
              <a:avLst/>
              <a:gdLst>
                <a:gd name="T0" fmla="*/ 0 w 29671"/>
                <a:gd name="T1" fmla="*/ 0 h 21600"/>
                <a:gd name="T2" fmla="*/ 0 w 29671"/>
                <a:gd name="T3" fmla="*/ 0 h 21600"/>
                <a:gd name="T4" fmla="*/ 0 w 29671"/>
                <a:gd name="T5" fmla="*/ 0 h 21600"/>
                <a:gd name="T6" fmla="*/ 0 60000 65536"/>
                <a:gd name="T7" fmla="*/ 0 60000 65536"/>
                <a:gd name="T8" fmla="*/ 0 60000 65536"/>
                <a:gd name="T9" fmla="*/ 0 w 29671"/>
                <a:gd name="T10" fmla="*/ 0 h 21600"/>
                <a:gd name="T11" fmla="*/ 29671 w 296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71" h="21600" fill="none" extrusionOk="0">
                  <a:moveTo>
                    <a:pt x="-1" y="1564"/>
                  </a:moveTo>
                  <a:cubicBezTo>
                    <a:pt x="2565" y="531"/>
                    <a:pt x="5305" y="-1"/>
                    <a:pt x="8071" y="0"/>
                  </a:cubicBezTo>
                  <a:cubicBezTo>
                    <a:pt x="20000" y="0"/>
                    <a:pt x="29671" y="9670"/>
                    <a:pt x="29671" y="21600"/>
                  </a:cubicBezTo>
                </a:path>
                <a:path w="29671" h="21600" stroke="0" extrusionOk="0">
                  <a:moveTo>
                    <a:pt x="-1" y="1564"/>
                  </a:moveTo>
                  <a:cubicBezTo>
                    <a:pt x="2565" y="531"/>
                    <a:pt x="5305" y="-1"/>
                    <a:pt x="8071" y="0"/>
                  </a:cubicBezTo>
                  <a:cubicBezTo>
                    <a:pt x="20000" y="0"/>
                    <a:pt x="29671" y="9670"/>
                    <a:pt x="29671" y="21600"/>
                  </a:cubicBezTo>
                  <a:lnTo>
                    <a:pt x="8071" y="21600"/>
                  </a:lnTo>
                  <a:lnTo>
                    <a:pt x="-1" y="156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503" name="Arc 20"/>
            <p:cNvSpPr>
              <a:spLocks/>
            </p:cNvSpPr>
            <p:nvPr/>
          </p:nvSpPr>
          <p:spPr bwMode="auto">
            <a:xfrm flipH="1">
              <a:off x="4629" y="3252"/>
              <a:ext cx="122" cy="2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0504" name="Text Box 21"/>
            <p:cNvSpPr txBox="1">
              <a:spLocks noChangeArrowheads="1"/>
            </p:cNvSpPr>
            <p:nvPr/>
          </p:nvSpPr>
          <p:spPr bwMode="auto">
            <a:xfrm>
              <a:off x="4512" y="2598"/>
              <a:ext cx="2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000" b="0" i="1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</a:t>
              </a:r>
              <a:r>
                <a:rPr kumimoji="1" lang="zh-TW" altLang="en-US" sz="2000" b="0" baseline="-25000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1</a:t>
              </a:r>
              <a:endParaRPr kumimoji="1" lang="zh-TW" altLang="en-US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62000" y="4799013"/>
            <a:ext cx="7924800" cy="1006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= 2T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+ 3T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+ 5T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3     </a:t>
            </a:r>
            <a:r>
              <a:rPr kumimoji="1" lang="en-US" altLang="zh-TW" sz="2000" b="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Sim</a:t>
            </a:r>
            <a:r>
              <a:rPr kumimoji="1" lang="en-US" altLang="zh-TW" sz="2000" b="0" baseline="-2500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cos</a:t>
            </a:r>
            <a:r>
              <a:rPr kumimoji="1" lang="en-US" altLang="zh-TW" sz="2000" b="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kumimoji="1" lang="en-US" altLang="zh-TW" sz="2000" b="0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  <a:r>
              <a:rPr kumimoji="1" lang="en-US" altLang="zh-TW" sz="2000" b="0" i="1" baseline="-250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Q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) = 10 /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(4+9+25)(0+0+4) = 0.81</a:t>
            </a:r>
            <a:endParaRPr kumimoji="1" lang="en-US" altLang="zh-TW" sz="2000" b="0" i="1" baseline="-25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= 3T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+ 7T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+ 1T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3     </a:t>
            </a:r>
            <a:r>
              <a:rPr kumimoji="1" lang="en-US" altLang="zh-TW" sz="2000" b="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Sim</a:t>
            </a:r>
            <a:r>
              <a:rPr kumimoji="1" lang="en-US" altLang="zh-TW" sz="2000" b="0" baseline="-2500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cos</a:t>
            </a:r>
            <a:r>
              <a:rPr kumimoji="1" lang="en-US" altLang="zh-TW" sz="2000" b="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kumimoji="1" lang="en-US" altLang="zh-TW" sz="2000" b="0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D2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Q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) =  2 /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(9+49+1)(0+0+4) = 0.13</a:t>
            </a:r>
            <a:endParaRPr kumimoji="1" lang="en-US" altLang="zh-TW" sz="2000" b="0" i="1" baseline="-25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Q = 0T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+ 0T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+ 2T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3</a:t>
            </a:r>
            <a:endParaRPr kumimoji="1" lang="en-US" altLang="zh-TW" sz="2000" b="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486" name="Text Box 24"/>
          <p:cNvSpPr txBox="1">
            <a:spLocks noChangeArrowheads="1"/>
          </p:cNvSpPr>
          <p:nvPr/>
        </p:nvSpPr>
        <p:spPr bwMode="auto">
          <a:xfrm>
            <a:off x="539750" y="5819775"/>
            <a:ext cx="82804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i="1" dirty="0">
                <a:solidFill>
                  <a:schemeClr val="tx2"/>
                </a:solidFill>
              </a:rPr>
              <a:t>D</a:t>
            </a:r>
            <a:r>
              <a:rPr lang="en-US" sz="1800" b="0" i="1" baseline="-25000" dirty="0">
                <a:solidFill>
                  <a:schemeClr val="tx2"/>
                </a:solidFill>
              </a:rPr>
              <a:t>1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phù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hợp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với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truy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vấn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hơn</a:t>
            </a:r>
            <a:r>
              <a:rPr lang="en-US" sz="1800" b="0" i="1" dirty="0">
                <a:solidFill>
                  <a:schemeClr val="tx2"/>
                </a:solidFill>
              </a:rPr>
              <a:t> D</a:t>
            </a:r>
            <a:r>
              <a:rPr lang="en-US" sz="1800" b="0" i="1" baseline="-25000" dirty="0">
                <a:solidFill>
                  <a:schemeClr val="tx2"/>
                </a:solidFill>
              </a:rPr>
              <a:t>2</a:t>
            </a:r>
            <a:r>
              <a:rPr lang="en-US" sz="1800" b="0" i="1" dirty="0">
                <a:solidFill>
                  <a:schemeClr val="tx2"/>
                </a:solidFill>
              </a:rPr>
              <a:t> 6 </a:t>
            </a:r>
            <a:r>
              <a:rPr lang="en-US" sz="1800" b="0" i="1" dirty="0" err="1">
                <a:solidFill>
                  <a:schemeClr val="tx2"/>
                </a:solidFill>
              </a:rPr>
              <a:t>lần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theo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độ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tương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đồng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smtClean="0">
                <a:solidFill>
                  <a:schemeClr val="tx2"/>
                </a:solidFill>
              </a:rPr>
              <a:t>cosine </a:t>
            </a:r>
            <a:r>
              <a:rPr lang="en-US" sz="1800" b="0" i="1" dirty="0" err="1">
                <a:solidFill>
                  <a:schemeClr val="tx2"/>
                </a:solidFill>
              </a:rPr>
              <a:t>nhưng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chỉ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hơn</a:t>
            </a:r>
            <a:r>
              <a:rPr lang="en-US" sz="1800" b="0" i="1" dirty="0">
                <a:solidFill>
                  <a:schemeClr val="tx2"/>
                </a:solidFill>
              </a:rPr>
              <a:t> 5 </a:t>
            </a:r>
            <a:r>
              <a:rPr lang="en-US" sz="1800" b="0" i="1" dirty="0" err="1">
                <a:solidFill>
                  <a:schemeClr val="tx2"/>
                </a:solidFill>
              </a:rPr>
              <a:t>lần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theo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tích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vô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hướng</a:t>
            </a:r>
            <a:r>
              <a:rPr lang="en-US" sz="1800" b="0" i="1" dirty="0">
                <a:solidFill>
                  <a:schemeClr val="tx2"/>
                </a:solidFill>
              </a:rPr>
              <a:t>.</a:t>
            </a:r>
            <a:endParaRPr lang="vi-VN" sz="1800" b="0" i="1" dirty="0">
              <a:solidFill>
                <a:schemeClr val="tx2"/>
              </a:solidFill>
            </a:endParaRPr>
          </a:p>
        </p:txBody>
      </p:sp>
      <p:sp>
        <p:nvSpPr>
          <p:cNvPr id="20487" name="Rectangle 26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2048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474265"/>
              </p:ext>
            </p:extLst>
          </p:nvPr>
        </p:nvGraphicFramePr>
        <p:xfrm>
          <a:off x="1031875" y="3078163"/>
          <a:ext cx="52832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5" name="Equation" r:id="rId3" imgW="2628720" imgH="888840" progId="Equation.3">
                  <p:embed/>
                </p:oleObj>
              </mc:Choice>
              <mc:Fallback>
                <p:oleObj name="Equation" r:id="rId3" imgW="2628720" imgH="8888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078163"/>
                        <a:ext cx="52832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Chuẩn hóa cosine</a:t>
            </a:r>
            <a:endParaRPr lang="vi-VN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208962" cy="4364037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Chia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nó</a:t>
            </a:r>
            <a:r>
              <a:rPr lang="en-US" sz="2800" dirty="0" smtClean="0"/>
              <a:t>,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  <a:endParaRPr lang="en-US" sz="2800" baseline="-250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sz="2800" dirty="0" smtClean="0"/>
          </a:p>
          <a:p>
            <a:pPr algn="just" eaLnBrk="1" hangingPunct="1"/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1, </a:t>
            </a:r>
            <a:r>
              <a:rPr lang="en-US" sz="2800" dirty="0" err="1" smtClean="0"/>
              <a:t>vì</a:t>
            </a:r>
            <a:r>
              <a:rPr lang="en-US" sz="2800" dirty="0" smtClean="0"/>
              <a:t> </a:t>
            </a:r>
            <a:r>
              <a:rPr lang="en-US" sz="2800" dirty="0" err="1" smtClean="0"/>
              <a:t>vậy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bề</a:t>
            </a:r>
            <a:r>
              <a:rPr lang="en-US" sz="2800" dirty="0" smtClean="0"/>
              <a:t> </a:t>
            </a:r>
            <a:r>
              <a:rPr lang="en-US" sz="2800" dirty="0" err="1" smtClean="0"/>
              <a:t>mặt</a:t>
            </a:r>
            <a:r>
              <a:rPr lang="en-US" sz="2800" dirty="0" smtClean="0"/>
              <a:t> </a:t>
            </a:r>
            <a:r>
              <a:rPr lang="en-US" sz="2800" dirty="0" err="1" smtClean="0"/>
              <a:t>siêu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kính</a:t>
            </a:r>
            <a:r>
              <a:rPr lang="en-US" sz="2800" dirty="0" smtClean="0"/>
              <a:t> 1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.</a:t>
            </a:r>
          </a:p>
          <a:p>
            <a:pPr algn="just" eaLnBrk="1" hangingPunct="1"/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mờ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biệt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ngắn</a:t>
            </a:r>
            <a:endParaRPr lang="en-US" sz="2800" dirty="0" smtClean="0"/>
          </a:p>
          <a:p>
            <a:pPr algn="just" eaLnBrk="1" hangingPunct="1"/>
            <a:endParaRPr lang="vi-VN" sz="2800" dirty="0" smtClean="0"/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163663"/>
              </p:ext>
            </p:extLst>
          </p:nvPr>
        </p:nvGraphicFramePr>
        <p:xfrm>
          <a:off x="3419872" y="3068960"/>
          <a:ext cx="21478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9" name="Формула" r:id="rId3" imgW="901309" imgH="317362" progId="Equation.3">
                  <p:embed/>
                </p:oleObj>
              </mc:Choice>
              <mc:Fallback>
                <p:oleObj name="Формула" r:id="rId3" imgW="901309" imgH="31736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068960"/>
                        <a:ext cx="214788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Cosine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vec-tơ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vi-V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</p:spPr>
            <p:txBody>
              <a:bodyPr/>
              <a:lstStyle/>
              <a:p>
                <a:pPr algn="just" eaLnBrk="1" hangingPunct="1"/>
                <a:r>
                  <a:rPr lang="en-US" sz="2400" dirty="0" smtClean="0"/>
                  <a:t>Cosine </a:t>
                </a:r>
                <a:r>
                  <a:rPr lang="en-US" sz="2400" dirty="0" err="1" smtClean="0"/>
                  <a:t>góc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giữa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hóa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bằng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tích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vô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hướng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của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này</a:t>
                </a:r>
                <a:r>
                  <a:rPr lang="en-US" sz="2400" dirty="0" smtClean="0"/>
                  <a:t>:</a:t>
                </a:r>
              </a:p>
              <a:p>
                <a:pPr algn="just" eaLnBrk="1" hangingPunct="1"/>
                <a:endParaRPr lang="en-US" sz="2800" dirty="0" smtClean="0"/>
              </a:p>
              <a:p>
                <a:pPr algn="just" eaLnBrk="1" hangingPunct="1"/>
                <a:endParaRPr lang="en-US" dirty="0" smtClean="0"/>
              </a:p>
              <a:p>
                <a:pPr algn="just" eaLnBrk="1" hangingPunct="1"/>
                <a:endParaRPr lang="en-US" dirty="0" smtClean="0"/>
              </a:p>
              <a:p>
                <a:pPr algn="r" eaLnBrk="1" hangingPunct="1">
                  <a:buFont typeface="Wingdings" panose="05000000000000000000" pitchFamily="2" charset="2"/>
                  <a:buNone/>
                </a:pPr>
                <a:r>
                  <a:rPr lang="en-US" sz="2400" dirty="0" err="1" smtClean="0"/>
                  <a:t>Với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những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hóa</a:t>
                </a:r>
                <a:endParaRPr lang="vi-VN" sz="2400" dirty="0" smtClean="0"/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  <a:blipFill rotWithShape="1">
                <a:blip r:embed="rId3"/>
                <a:stretch>
                  <a:fillRect l="-73" t="-1185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532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61941"/>
              </p:ext>
            </p:extLst>
          </p:nvPr>
        </p:nvGraphicFramePr>
        <p:xfrm>
          <a:off x="2603500" y="3213100"/>
          <a:ext cx="4992836" cy="90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" name="Формула" r:id="rId4" imgW="1688367" imgH="304668" progId="Equation.3">
                  <p:embed/>
                </p:oleObj>
              </mc:Choice>
              <mc:Fallback>
                <p:oleObj name="Формула" r:id="rId4" imgW="1688367" imgH="304668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3213100"/>
                        <a:ext cx="4992836" cy="900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1.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Trọng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tf.idf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không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gian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vec-tơ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4. Hệ thống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SMART</a:t>
            </a:r>
            <a:endParaRPr lang="vi-V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15241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Phương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pháp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tìm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kiếm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xếp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hạng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Trọng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không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gian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vec-tơ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 smtClean="0"/>
              <a:t>4.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SMART</a:t>
            </a:r>
            <a:endParaRPr lang="vi-VN" sz="2800" dirty="0"/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8905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SMART</a:t>
            </a:r>
            <a:endParaRPr lang="vi-V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560" y="1916113"/>
            <a:ext cx="8208590" cy="46513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sz="2800" b="0" dirty="0" smtClean="0"/>
              <a:t>SMART </a:t>
            </a:r>
            <a:r>
              <a:rPr lang="en-US" sz="2800" b="0" dirty="0" err="1" smtClean="0"/>
              <a:t>là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một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thống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tìm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kiếm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tin </a:t>
            </a:r>
            <a:r>
              <a:rPr lang="en-US" sz="2800" b="0" dirty="0" err="1" smtClean="0"/>
              <a:t>được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trên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thuyết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đại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số</a:t>
            </a:r>
            <a:r>
              <a:rPr lang="en-US" sz="2800" b="0" dirty="0" smtClean="0"/>
              <a:t>;</a:t>
            </a:r>
          </a:p>
          <a:p>
            <a:pPr algn="just" eaLnBrk="1" hangingPunct="1"/>
            <a:r>
              <a:rPr lang="en-US" sz="2800" b="0" dirty="0" err="1" smtClean="0"/>
              <a:t>Cung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cấp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nhiều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đánh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giá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trọng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tf.idf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nhau</a:t>
            </a:r>
            <a:r>
              <a:rPr lang="en-US" sz="2800" b="0" dirty="0" smtClean="0"/>
              <a:t>;</a:t>
            </a:r>
          </a:p>
          <a:p>
            <a:pPr algn="just" eaLnBrk="1" hangingPunct="1"/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pháp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xếp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tự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như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mô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hình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không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gian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vec-tơ</a:t>
            </a:r>
            <a:r>
              <a:rPr lang="en-US" sz="2800" b="0" dirty="0" smtClean="0"/>
              <a:t>.</a:t>
            </a:r>
          </a:p>
          <a:p>
            <a:pPr algn="just" eaLnBrk="1" hangingPunct="1"/>
            <a:endParaRPr lang="en-US" sz="2800" b="0" dirty="0"/>
          </a:p>
          <a:p>
            <a:pPr marL="0" indent="0" algn="just" eaLnBrk="1" hangingPunct="1">
              <a:buNone/>
            </a:pPr>
            <a:r>
              <a:rPr lang="en-US" sz="2400" b="0" dirty="0">
                <a:solidFill>
                  <a:schemeClr val="tx2"/>
                </a:solidFill>
              </a:rPr>
              <a:t>SMART – System for the Mechanical Analysis and Retrieval of Text</a:t>
            </a:r>
            <a:endParaRPr lang="vi-VN" sz="2400" b="0" dirty="0">
              <a:solidFill>
                <a:schemeClr val="tx2"/>
              </a:solidFill>
            </a:endParaRPr>
          </a:p>
          <a:p>
            <a:pPr algn="just" eaLnBrk="1" hangingPunct="1"/>
            <a:endParaRPr lang="vi-V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24542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SMART</a:t>
            </a:r>
            <a:endParaRPr lang="vi-VN" dirty="0" smtClean="0"/>
          </a:p>
        </p:txBody>
      </p:sp>
      <p:pic>
        <p:nvPicPr>
          <p:cNvPr id="23555" name="Content Placeholder 7" descr="table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73263"/>
            <a:ext cx="8888413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179388" y="6060457"/>
            <a:ext cx="878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dirty="0" err="1">
                <a:solidFill>
                  <a:schemeClr val="tx2"/>
                </a:solidFill>
              </a:rPr>
              <a:t>Vì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sao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cơ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số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hàm</a:t>
            </a:r>
            <a:r>
              <a:rPr lang="en-US" sz="2400" b="0" dirty="0">
                <a:solidFill>
                  <a:schemeClr val="tx2"/>
                </a:solidFill>
              </a:rPr>
              <a:t> log </a:t>
            </a:r>
            <a:r>
              <a:rPr lang="en-US" sz="2400" b="0" dirty="0" err="1">
                <a:solidFill>
                  <a:schemeClr val="tx2"/>
                </a:solidFill>
              </a:rPr>
              <a:t>để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trống</a:t>
            </a:r>
            <a:r>
              <a:rPr lang="en-US" sz="2400" b="0" dirty="0">
                <a:solidFill>
                  <a:schemeClr val="tx2"/>
                </a:solidFill>
              </a:rPr>
              <a:t>?</a:t>
            </a:r>
            <a:endParaRPr lang="vi-VN" sz="2400" b="0" dirty="0">
              <a:solidFill>
                <a:schemeClr val="tx2"/>
              </a:solidFill>
            </a:endParaRP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179388" y="4868863"/>
            <a:ext cx="87137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dirty="0" err="1" smtClean="0"/>
              <a:t>Trong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đó</a:t>
            </a:r>
            <a:r>
              <a:rPr lang="en-US" sz="1800" b="0" dirty="0" smtClean="0"/>
              <a:t>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i="1" dirty="0" smtClean="0"/>
              <a:t>	u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là</a:t>
            </a:r>
            <a:r>
              <a:rPr lang="en-US" sz="1800" b="0" dirty="0" smtClean="0"/>
              <a:t> </a:t>
            </a:r>
            <a:r>
              <a:rPr lang="en-US" sz="1800" b="0" dirty="0" err="1"/>
              <a:t>số</a:t>
            </a:r>
            <a:r>
              <a:rPr lang="en-US" sz="1800" b="0" dirty="0"/>
              <a:t> </a:t>
            </a:r>
            <a:r>
              <a:rPr lang="en-US" sz="1800" b="0" dirty="0" err="1"/>
              <a:t>lượng</a:t>
            </a:r>
            <a:r>
              <a:rPr lang="en-US" sz="1800" b="0" dirty="0"/>
              <a:t> </a:t>
            </a:r>
            <a:r>
              <a:rPr lang="en-US" sz="1800" b="0" dirty="0" err="1"/>
              <a:t>từ</a:t>
            </a:r>
            <a:r>
              <a:rPr lang="en-US" sz="1800" b="0" dirty="0"/>
              <a:t> </a:t>
            </a:r>
            <a:r>
              <a:rPr lang="en-US" sz="1800" b="0" dirty="0" err="1" smtClean="0"/>
              <a:t>duy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nhất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trong</a:t>
            </a:r>
            <a:r>
              <a:rPr lang="en-US" sz="1800" b="0" dirty="0" smtClean="0"/>
              <a:t> </a:t>
            </a:r>
            <a:r>
              <a:rPr lang="en-US" sz="1800" b="0" dirty="0" err="1"/>
              <a:t>văn</a:t>
            </a:r>
            <a:r>
              <a:rPr lang="en-US" sz="1800" b="0" dirty="0"/>
              <a:t> </a:t>
            </a:r>
            <a:r>
              <a:rPr lang="en-US" sz="1800" b="0" dirty="0" err="1"/>
              <a:t>bản</a:t>
            </a:r>
            <a:endParaRPr lang="en-US" sz="1800" b="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i="1" dirty="0" smtClean="0"/>
              <a:t>	</a:t>
            </a:r>
            <a:r>
              <a:rPr lang="en-US" sz="1800" b="0" i="1" dirty="0" err="1" smtClean="0"/>
              <a:t>CharLength</a:t>
            </a:r>
            <a:r>
              <a:rPr lang="en-US" sz="1800" b="0" dirty="0" smtClean="0"/>
              <a:t> : </a:t>
            </a:r>
            <a:r>
              <a:rPr lang="en-US" sz="1800" b="0" dirty="0" err="1"/>
              <a:t>số</a:t>
            </a:r>
            <a:r>
              <a:rPr lang="en-US" sz="1800" b="0" dirty="0"/>
              <a:t> </a:t>
            </a:r>
            <a:r>
              <a:rPr lang="en-US" sz="1800" b="0" dirty="0" err="1"/>
              <a:t>ký</a:t>
            </a:r>
            <a:r>
              <a:rPr lang="en-US" sz="1800" b="0" dirty="0"/>
              <a:t> </a:t>
            </a:r>
            <a:r>
              <a:rPr lang="en-US" sz="1800" b="0" dirty="0" err="1"/>
              <a:t>tự</a:t>
            </a:r>
            <a:r>
              <a:rPr lang="en-US" sz="1800" b="0" dirty="0"/>
              <a:t> </a:t>
            </a:r>
            <a:r>
              <a:rPr lang="en-US" sz="1800" b="0" dirty="0" err="1"/>
              <a:t>trong</a:t>
            </a:r>
            <a:r>
              <a:rPr lang="en-US" sz="1800" b="0" dirty="0"/>
              <a:t> </a:t>
            </a:r>
            <a:r>
              <a:rPr lang="en-US" sz="1800" b="0" dirty="0" err="1"/>
              <a:t>văn</a:t>
            </a:r>
            <a:r>
              <a:rPr lang="en-US" sz="1800" b="0" dirty="0"/>
              <a:t> </a:t>
            </a:r>
            <a:r>
              <a:rPr lang="en-US" sz="1800" b="0" dirty="0" err="1"/>
              <a:t>bản</a:t>
            </a:r>
            <a:endParaRPr lang="vi-VN" sz="1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Phương pháp xếp hạng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16113"/>
            <a:ext cx="8208590" cy="4651375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Trong hệ SMART văn bản và truy vấn có thể được biểu diễn theo những cách khác nhau;</a:t>
            </a:r>
          </a:p>
          <a:p>
            <a:pPr algn="just" eaLnBrk="1" hangingPunct="1"/>
            <a:r>
              <a:rPr lang="vi-VN" sz="2800" dirty="0" smtClean="0"/>
              <a:t>Một phương pháp xếp hạng được ký hiệu ngắn gọn bằng một bộ 6 ký tự theo định dạng </a:t>
            </a:r>
            <a:r>
              <a:rPr lang="vi-VN" sz="2800" b="1" dirty="0" smtClean="0"/>
              <a:t>ddd.qqq</a:t>
            </a:r>
          </a:p>
          <a:p>
            <a:pPr algn="just" eaLnBrk="1" hangingPunct="1"/>
            <a:r>
              <a:rPr lang="vi-VN" sz="2800" dirty="0" smtClean="0"/>
              <a:t>Phương pháp xếp hạng mặc định là </a:t>
            </a:r>
            <a:r>
              <a:rPr lang="vi-VN" sz="2800" b="1" dirty="0" smtClean="0"/>
              <a:t>lnc.ltc</a:t>
            </a:r>
            <a:r>
              <a:rPr lang="vi-VN" sz="2800" dirty="0" smtClean="0"/>
              <a:t>:</a:t>
            </a:r>
          </a:p>
          <a:p>
            <a:pPr lvl="1" algn="just" eaLnBrk="1" hangingPunct="1"/>
            <a:r>
              <a:rPr lang="vi-VN" sz="2400" dirty="0" smtClean="0"/>
              <a:t>Đối với văn bản: Lấy log tf, không sử dụng idf, và chuẩn hóa cosine</a:t>
            </a:r>
          </a:p>
          <a:p>
            <a:pPr lvl="1" algn="just" eaLnBrk="1" hangingPunct="1"/>
            <a:r>
              <a:rPr lang="vi-VN" sz="2400" dirty="0" smtClean="0"/>
              <a:t>Đối với truy vấn: Lấy log tf, idf, chuẩn hóa cosine</a:t>
            </a:r>
          </a:p>
          <a:p>
            <a:pPr lvl="1" algn="just" eaLnBrk="1" hangingPunct="1"/>
            <a:r>
              <a:rPr lang="vi-VN" sz="2400" dirty="0" smtClean="0"/>
              <a:t>Xếp hạng theo tích vô hướng hai vec-tơ.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66762"/>
          </a:xfrm>
        </p:spPr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lnc.ltc</a:t>
            </a:r>
            <a:endParaRPr lang="vi-V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196975"/>
            <a:ext cx="7772400" cy="9794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400" smtClean="0"/>
              <a:t>Văn bản: </a:t>
            </a:r>
            <a:r>
              <a:rPr lang="en-US" sz="2400" i="1" smtClean="0"/>
              <a:t>Bảo hiểm ô tô bảo hiểm xe máy</a:t>
            </a:r>
          </a:p>
          <a:p>
            <a:pPr eaLnBrk="1" hangingPunct="1"/>
            <a:r>
              <a:rPr lang="en-US" sz="2400" smtClean="0"/>
              <a:t>Truy vấn: </a:t>
            </a:r>
            <a:r>
              <a:rPr lang="en-US" sz="2400" i="1" smtClean="0"/>
              <a:t>bảo hiểm ô tô tốt nhất</a:t>
            </a:r>
            <a:endParaRPr lang="vi-VN" sz="2400" i="1" smtClean="0"/>
          </a:p>
        </p:txBody>
      </p:sp>
      <p:graphicFrame>
        <p:nvGraphicFramePr>
          <p:cNvPr id="310393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84122"/>
              </p:ext>
            </p:extLst>
          </p:nvPr>
        </p:nvGraphicFramePr>
        <p:xfrm>
          <a:off x="76200" y="2133600"/>
          <a:ext cx="9067800" cy="2765432"/>
        </p:xfrm>
        <a:graphic>
          <a:graphicData uri="http://schemas.openxmlformats.org/drawingml/2006/table">
            <a:tbl>
              <a:tblPr/>
              <a:tblGrid>
                <a:gridCol w="1295400"/>
                <a:gridCol w="609600"/>
                <a:gridCol w="625475"/>
                <a:gridCol w="842963"/>
                <a:gridCol w="588962"/>
                <a:gridCol w="606425"/>
                <a:gridCol w="703263"/>
                <a:gridCol w="773112"/>
                <a:gridCol w="773113"/>
                <a:gridCol w="842962"/>
                <a:gridCol w="703263"/>
                <a:gridCol w="703262"/>
              </a:tblGrid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Thuật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ngữ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Truy vấn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Văn bản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Tích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xe máy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2.3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tốt nhất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ô tô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bảo hiểm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25700" name="TextBox 5"/>
          <p:cNvSpPr txBox="1">
            <a:spLocks noChangeArrowheads="1"/>
          </p:cNvSpPr>
          <p:nvPr/>
        </p:nvSpPr>
        <p:spPr bwMode="auto">
          <a:xfrm>
            <a:off x="827088" y="4891088"/>
            <a:ext cx="2571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err="1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Số</a:t>
            </a: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b="0" dirty="0" err="1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văn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b="0" dirty="0" err="1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bản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N </a:t>
            </a: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 ?</a:t>
            </a:r>
            <a:endParaRPr lang="en-US" sz="2400" b="0" dirty="0">
              <a:solidFill>
                <a:srgbClr val="0000FF"/>
              </a:solidFill>
              <a:latin typeface="Lucida Sans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24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66762"/>
          </a:xfrm>
        </p:spPr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lnc.ltc</a:t>
            </a:r>
            <a:endParaRPr lang="vi-V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196975"/>
            <a:ext cx="7772400" cy="9794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400" smtClean="0"/>
              <a:t>Văn bản: </a:t>
            </a:r>
            <a:r>
              <a:rPr lang="en-US" sz="2400" i="1" smtClean="0"/>
              <a:t>Bảo hiểm ô tô bảo hiểm xe máy</a:t>
            </a:r>
          </a:p>
          <a:p>
            <a:pPr eaLnBrk="1" hangingPunct="1"/>
            <a:r>
              <a:rPr lang="en-US" sz="2400" smtClean="0"/>
              <a:t>Truy vấn: </a:t>
            </a:r>
            <a:r>
              <a:rPr lang="en-US" sz="2400" i="1" smtClean="0"/>
              <a:t>bảo hiểm ô tô tốt nhất</a:t>
            </a:r>
            <a:endParaRPr lang="vi-VN" sz="2400" i="1" smtClean="0"/>
          </a:p>
        </p:txBody>
      </p:sp>
      <p:graphicFrame>
        <p:nvGraphicFramePr>
          <p:cNvPr id="310393" name="Group 121"/>
          <p:cNvGraphicFramePr>
            <a:graphicFrameLocks noGrp="1"/>
          </p:cNvGraphicFramePr>
          <p:nvPr/>
        </p:nvGraphicFramePr>
        <p:xfrm>
          <a:off x="76200" y="2133600"/>
          <a:ext cx="9067800" cy="2765432"/>
        </p:xfrm>
        <a:graphic>
          <a:graphicData uri="http://schemas.openxmlformats.org/drawingml/2006/table">
            <a:tbl>
              <a:tblPr/>
              <a:tblGrid>
                <a:gridCol w="1295400"/>
                <a:gridCol w="609600"/>
                <a:gridCol w="625475"/>
                <a:gridCol w="842963"/>
                <a:gridCol w="588962"/>
                <a:gridCol w="606425"/>
                <a:gridCol w="703263"/>
                <a:gridCol w="773112"/>
                <a:gridCol w="773113"/>
                <a:gridCol w="842962"/>
                <a:gridCol w="703263"/>
                <a:gridCol w="703262"/>
              </a:tblGrid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Thuật ngữ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Truy vấn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Văn bản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Tích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xe máy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2.3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tốt nhất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0.34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ô tô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0.27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bảo hiểm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0.78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0.68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25700" name="TextBox 5"/>
          <p:cNvSpPr txBox="1">
            <a:spLocks noChangeArrowheads="1"/>
          </p:cNvSpPr>
          <p:nvPr/>
        </p:nvSpPr>
        <p:spPr bwMode="auto">
          <a:xfrm>
            <a:off x="3127" y="4944567"/>
            <a:ext cx="3996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 = 10</a:t>
            </a:r>
            <a:r>
              <a:rPr lang="en-US" sz="2400" b="0" baseline="3000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 10000 = 1000 000</a:t>
            </a:r>
            <a:endParaRPr lang="en-US" sz="2400" b="0" dirty="0">
              <a:solidFill>
                <a:srgbClr val="0000FF"/>
              </a:solidFill>
              <a:latin typeface="Lucida Sans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5701" name="Group 114"/>
          <p:cNvGrpSpPr>
            <a:grpSpLocks/>
          </p:cNvGrpSpPr>
          <p:nvPr/>
        </p:nvGrpSpPr>
        <p:grpSpPr bwMode="auto">
          <a:xfrm>
            <a:off x="2855986" y="5395913"/>
            <a:ext cx="5532438" cy="501650"/>
            <a:chOff x="884" y="3511"/>
            <a:chExt cx="3485" cy="316"/>
          </a:xfrm>
        </p:grpSpPr>
        <p:sp>
          <p:nvSpPr>
            <p:cNvPr id="25706" name="TextBox 8"/>
            <p:cNvSpPr txBox="1">
              <a:spLocks noChangeArrowheads="1"/>
            </p:cNvSpPr>
            <p:nvPr/>
          </p:nvSpPr>
          <p:spPr bwMode="auto">
            <a:xfrm>
              <a:off x="884" y="3532"/>
              <a:ext cx="16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Độ dài văn bản =</a:t>
              </a:r>
            </a:p>
          </p:txBody>
        </p:sp>
        <p:graphicFrame>
          <p:nvGraphicFramePr>
            <p:cNvPr id="25707" name="Object 2"/>
            <p:cNvGraphicFramePr>
              <a:graphicFrameLocks noChangeAspect="1"/>
            </p:cNvGraphicFramePr>
            <p:nvPr/>
          </p:nvGraphicFramePr>
          <p:xfrm>
            <a:off x="2520" y="3511"/>
            <a:ext cx="184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8" name="Формула" r:id="rId3" imgW="1562100" imgH="266700" progId="Equation.3">
                    <p:embed/>
                  </p:oleObj>
                </mc:Choice>
                <mc:Fallback>
                  <p:oleObj name="Формула" r:id="rId3" imgW="1562100" imgH="2667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3511"/>
                          <a:ext cx="184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83968" y="6348413"/>
            <a:ext cx="422795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 = 0+0+0.27+0.53 = 0.8</a:t>
            </a:r>
          </a:p>
        </p:txBody>
      </p:sp>
      <p:grpSp>
        <p:nvGrpSpPr>
          <p:cNvPr id="25703" name="Group 119"/>
          <p:cNvGrpSpPr>
            <a:grpSpLocks/>
          </p:cNvGrpSpPr>
          <p:nvPr/>
        </p:nvGrpSpPr>
        <p:grpSpPr bwMode="auto">
          <a:xfrm>
            <a:off x="2483768" y="5830888"/>
            <a:ext cx="5908676" cy="527050"/>
            <a:chOff x="974" y="3673"/>
            <a:chExt cx="3722" cy="332"/>
          </a:xfrm>
        </p:grpSpPr>
        <p:sp>
          <p:nvSpPr>
            <p:cNvPr id="25704" name="TextBox 8"/>
            <p:cNvSpPr txBox="1">
              <a:spLocks noChangeArrowheads="1"/>
            </p:cNvSpPr>
            <p:nvPr/>
          </p:nvSpPr>
          <p:spPr bwMode="auto">
            <a:xfrm>
              <a:off x="974" y="3702"/>
              <a:ext cx="15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0" dirty="0" err="1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Độ</a:t>
              </a:r>
              <a:r>
                <a:rPr lang="en-US" sz="2400" b="0" dirty="0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b="0" dirty="0" err="1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dài</a:t>
              </a:r>
              <a:r>
                <a:rPr lang="en-US" sz="2400" b="0" dirty="0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b="0" dirty="0" err="1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truy</a:t>
              </a:r>
              <a:r>
                <a:rPr lang="en-US" sz="2400" b="0" dirty="0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b="0" dirty="0" err="1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vấn</a:t>
              </a:r>
              <a:r>
                <a:rPr lang="en-US" sz="2400" b="0" dirty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=</a:t>
              </a:r>
            </a:p>
          </p:txBody>
        </p:sp>
        <p:graphicFrame>
          <p:nvGraphicFramePr>
            <p:cNvPr id="2570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1947993"/>
                </p:ext>
              </p:extLst>
            </p:nvPr>
          </p:nvGraphicFramePr>
          <p:xfrm>
            <a:off x="2517" y="3673"/>
            <a:ext cx="217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29" name="Equation" r:id="rId5" imgW="1841400" imgH="279360" progId="Equation.3">
                    <p:embed/>
                  </p:oleObj>
                </mc:Choice>
                <mc:Fallback>
                  <p:oleObj name="Equation" r:id="rId5" imgW="1841400" imgH="27936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673"/>
                          <a:ext cx="217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lnc.lnc</a:t>
            </a:r>
            <a:endParaRPr lang="vi-VN" dirty="0" smtClean="0"/>
          </a:p>
        </p:txBody>
      </p:sp>
      <p:graphicFrame>
        <p:nvGraphicFramePr>
          <p:cNvPr id="28470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17302"/>
              </p:ext>
            </p:extLst>
          </p:nvPr>
        </p:nvGraphicFramePr>
        <p:xfrm>
          <a:off x="1331640" y="2609698"/>
          <a:ext cx="5410200" cy="2436815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Từ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26660" name="Text Box 38"/>
          <p:cNvSpPr txBox="1">
            <a:spLocks noChangeArrowheads="1"/>
          </p:cNvSpPr>
          <p:nvPr/>
        </p:nvSpPr>
        <p:spPr bwMode="auto">
          <a:xfrm>
            <a:off x="1150938" y="1844824"/>
            <a:ext cx="379039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0" dirty="0" err="1">
                <a:solidFill>
                  <a:srgbClr val="CC0000"/>
                </a:solidFill>
              </a:rPr>
              <a:t>Tần</a:t>
            </a:r>
            <a:r>
              <a:rPr lang="en-US" sz="2800" b="0" dirty="0">
                <a:solidFill>
                  <a:srgbClr val="CC0000"/>
                </a:solidFill>
              </a:rPr>
              <a:t> </a:t>
            </a:r>
            <a:r>
              <a:rPr lang="en-US" sz="2800" b="0" dirty="0" err="1">
                <a:solidFill>
                  <a:srgbClr val="CC0000"/>
                </a:solidFill>
              </a:rPr>
              <a:t>suất</a:t>
            </a:r>
            <a:r>
              <a:rPr lang="en-US" sz="2800" b="0" dirty="0">
                <a:solidFill>
                  <a:srgbClr val="CC0000"/>
                </a:solidFill>
              </a:rPr>
              <a:t> </a:t>
            </a:r>
            <a:r>
              <a:rPr lang="en-US" sz="2800" b="0" dirty="0" err="1">
                <a:solidFill>
                  <a:srgbClr val="CC0000"/>
                </a:solidFill>
              </a:rPr>
              <a:t>từ</a:t>
            </a:r>
            <a:r>
              <a:rPr lang="en-US" sz="2800" b="0" dirty="0">
                <a:solidFill>
                  <a:srgbClr val="CC0000"/>
                </a:solidFill>
              </a:rPr>
              <a:t> (</a:t>
            </a:r>
            <a:r>
              <a:rPr lang="en-US" sz="2800" b="0" dirty="0" err="1">
                <a:solidFill>
                  <a:srgbClr val="CC0000"/>
                </a:solidFill>
              </a:rPr>
              <a:t>tf</a:t>
            </a:r>
            <a:r>
              <a:rPr lang="en-US" sz="2800" b="0" dirty="0">
                <a:solidFill>
                  <a:srgbClr val="CC0000"/>
                </a:solidFill>
              </a:rPr>
              <a:t>)</a:t>
            </a:r>
            <a:endParaRPr lang="vi-VN" sz="2800" b="0" dirty="0">
              <a:solidFill>
                <a:srgbClr val="CC0000"/>
              </a:solidFill>
            </a:endParaRPr>
          </a:p>
        </p:txBody>
      </p:sp>
      <p:sp>
        <p:nvSpPr>
          <p:cNvPr id="26661" name="Text Box 39"/>
          <p:cNvSpPr txBox="1">
            <a:spLocks noChangeArrowheads="1"/>
          </p:cNvSpPr>
          <p:nvPr/>
        </p:nvSpPr>
        <p:spPr bwMode="auto">
          <a:xfrm>
            <a:off x="1266850" y="5373216"/>
            <a:ext cx="756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dirty="0" err="1" smtClean="0">
                <a:solidFill>
                  <a:schemeClr val="folHlink"/>
                </a:solidFill>
              </a:rPr>
              <a:t>Trong</a:t>
            </a:r>
            <a:r>
              <a:rPr lang="en-US" sz="2400" b="0" dirty="0" smtClean="0">
                <a:solidFill>
                  <a:schemeClr val="folHlink"/>
                </a:solidFill>
              </a:rPr>
              <a:t> </a:t>
            </a:r>
            <a:r>
              <a:rPr lang="en-US" sz="2400" b="0" dirty="0" err="1">
                <a:solidFill>
                  <a:schemeClr val="folHlink"/>
                </a:solidFill>
              </a:rPr>
              <a:t>ví</a:t>
            </a:r>
            <a:r>
              <a:rPr lang="en-US" sz="2400" b="0" dirty="0">
                <a:solidFill>
                  <a:schemeClr val="folHlink"/>
                </a:solidFill>
              </a:rPr>
              <a:t> </a:t>
            </a:r>
            <a:r>
              <a:rPr lang="en-US" sz="2400" b="0" dirty="0" err="1">
                <a:solidFill>
                  <a:schemeClr val="folHlink"/>
                </a:solidFill>
              </a:rPr>
              <a:t>dụ</a:t>
            </a:r>
            <a:r>
              <a:rPr lang="en-US" sz="2400" b="0" dirty="0">
                <a:solidFill>
                  <a:schemeClr val="folHlink"/>
                </a:solidFill>
              </a:rPr>
              <a:t> </a:t>
            </a:r>
            <a:r>
              <a:rPr lang="en-US" sz="2400" b="0" dirty="0" err="1">
                <a:solidFill>
                  <a:schemeClr val="folHlink"/>
                </a:solidFill>
              </a:rPr>
              <a:t>này</a:t>
            </a:r>
            <a:r>
              <a:rPr lang="en-US" sz="2400" b="0" dirty="0">
                <a:solidFill>
                  <a:schemeClr val="folHlink"/>
                </a:solidFill>
              </a:rPr>
              <a:t>, </a:t>
            </a:r>
            <a:r>
              <a:rPr lang="en-US" sz="2400" b="0" dirty="0" err="1" smtClean="0">
                <a:solidFill>
                  <a:schemeClr val="folHlink"/>
                </a:solidFill>
              </a:rPr>
              <a:t>không</a:t>
            </a:r>
            <a:r>
              <a:rPr lang="en-US" sz="2400" b="0" dirty="0" smtClean="0">
                <a:solidFill>
                  <a:schemeClr val="folHlink"/>
                </a:solidFill>
              </a:rPr>
              <a:t> </a:t>
            </a:r>
            <a:r>
              <a:rPr lang="en-US" sz="2400" b="0" dirty="0" err="1" smtClean="0">
                <a:solidFill>
                  <a:schemeClr val="folHlink"/>
                </a:solidFill>
              </a:rPr>
              <a:t>tính</a:t>
            </a:r>
            <a:r>
              <a:rPr lang="en-US" sz="2400" b="0" dirty="0" smtClean="0">
                <a:solidFill>
                  <a:schemeClr val="folHlink"/>
                </a:solidFill>
              </a:rPr>
              <a:t> </a:t>
            </a:r>
            <a:r>
              <a:rPr lang="en-US" sz="2400" b="0" dirty="0" err="1" smtClean="0">
                <a:solidFill>
                  <a:schemeClr val="folHlink"/>
                </a:solidFill>
              </a:rPr>
              <a:t>idf</a:t>
            </a:r>
            <a:r>
              <a:rPr lang="en-US" sz="2400" b="0" dirty="0" smtClean="0">
                <a:solidFill>
                  <a:schemeClr val="folHlink"/>
                </a:solidFill>
              </a:rPr>
              <a:t> (</a:t>
            </a:r>
            <a:r>
              <a:rPr lang="en-US" sz="2400" b="0" dirty="0" err="1" smtClean="0">
                <a:solidFill>
                  <a:schemeClr val="folHlink"/>
                </a:solidFill>
              </a:rPr>
              <a:t>idf</a:t>
            </a:r>
            <a:r>
              <a:rPr lang="en-US" sz="2400" b="0" dirty="0" smtClean="0">
                <a:solidFill>
                  <a:schemeClr val="folHlink"/>
                </a:solidFill>
              </a:rPr>
              <a:t> = 1).</a:t>
            </a:r>
            <a:endParaRPr lang="vi-VN" sz="2400" b="0" dirty="0">
              <a:solidFill>
                <a:schemeClr val="folHlin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lnc.lnc</a:t>
            </a:r>
            <a:r>
              <a:rPr lang="en-US" dirty="0" smtClean="0"/>
              <a:t> (2)</a:t>
            </a:r>
            <a:endParaRPr lang="vi-VN" dirty="0" smtClean="0"/>
          </a:p>
        </p:txBody>
      </p:sp>
      <p:graphicFrame>
        <p:nvGraphicFramePr>
          <p:cNvPr id="285768" name="Group 72"/>
          <p:cNvGraphicFramePr>
            <a:graphicFrameLocks noGrp="1"/>
          </p:cNvGraphicFramePr>
          <p:nvPr/>
        </p:nvGraphicFramePr>
        <p:xfrm>
          <a:off x="468313" y="2389188"/>
          <a:ext cx="3959225" cy="1981200"/>
        </p:xfrm>
        <a:graphic>
          <a:graphicData uri="http://schemas.openxmlformats.org/drawingml/2006/table">
            <a:tbl>
              <a:tblPr/>
              <a:tblGrid>
                <a:gridCol w="989012"/>
                <a:gridCol w="990600"/>
                <a:gridCol w="990600"/>
                <a:gridCol w="989013"/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3,06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1,85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1,30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1,78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769" name="Group 73"/>
          <p:cNvGraphicFramePr>
            <a:graphicFrameLocks noGrp="1"/>
          </p:cNvGraphicFramePr>
          <p:nvPr/>
        </p:nvGraphicFramePr>
        <p:xfrm>
          <a:off x="4787900" y="2389188"/>
          <a:ext cx="3959225" cy="1981200"/>
        </p:xfrm>
        <a:graphic>
          <a:graphicData uri="http://schemas.openxmlformats.org/drawingml/2006/table">
            <a:tbl>
              <a:tblPr/>
              <a:tblGrid>
                <a:gridCol w="989013"/>
                <a:gridCol w="990600"/>
                <a:gridCol w="990600"/>
                <a:gridCol w="989012"/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27715" name="Text Box 105"/>
          <p:cNvSpPr txBox="1">
            <a:spLocks noChangeArrowheads="1"/>
          </p:cNvSpPr>
          <p:nvPr/>
        </p:nvSpPr>
        <p:spPr bwMode="auto">
          <a:xfrm>
            <a:off x="468313" y="184467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0">
                <a:solidFill>
                  <a:srgbClr val="CC0000"/>
                </a:solidFill>
              </a:rPr>
              <a:t>Log tần suất từ</a:t>
            </a:r>
            <a:endParaRPr lang="vi-VN" sz="2800" b="0">
              <a:solidFill>
                <a:srgbClr val="CC0000"/>
              </a:solidFill>
            </a:endParaRPr>
          </a:p>
        </p:txBody>
      </p:sp>
      <p:sp>
        <p:nvSpPr>
          <p:cNvPr id="27716" name="Text Box 106"/>
          <p:cNvSpPr txBox="1">
            <a:spLocks noChangeArrowheads="1"/>
          </p:cNvSpPr>
          <p:nvPr/>
        </p:nvSpPr>
        <p:spPr bwMode="auto">
          <a:xfrm>
            <a:off x="4787900" y="184467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0">
                <a:solidFill>
                  <a:srgbClr val="CC0000"/>
                </a:solidFill>
              </a:rPr>
              <a:t>Sau khi chuẩn hóa</a:t>
            </a:r>
            <a:endParaRPr lang="vi-VN" sz="2800" b="0">
              <a:solidFill>
                <a:srgbClr val="CC0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2987" y="4437112"/>
            <a:ext cx="777007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Score(d1,d2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≈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0.789 × 0.832 + 0.515 × 0.555 + 0.335 × 0.0 + 0.0 × 0.0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≈ </a:t>
            </a: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0.94</a:t>
            </a:r>
            <a:endParaRPr lang="en-US" sz="2400" b="0" dirty="0">
              <a:latin typeface="Lucida Sans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Score(d1,d3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≈ </a:t>
            </a: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0.79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Score(d2,d3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≈ </a:t>
            </a: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0.69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4.1</a:t>
            </a:r>
            <a:endParaRPr lang="vi-VN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</p:spPr>
            <p:txBody>
              <a:bodyPr/>
              <a:lstStyle/>
              <a:p>
                <a:pPr algn="just" eaLnBrk="1" hangingPunct="1"/>
                <a:r>
                  <a:rPr lang="en-US" sz="2400" dirty="0" smtClean="0"/>
                  <a:t>Khoảng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Euclide</a:t>
                </a:r>
                <a:r>
                  <a:rPr lang="en-US" sz="2400" dirty="0" smtClean="0"/>
                  <a:t>  (</a:t>
                </a:r>
                <a:r>
                  <a:rPr lang="en-US" sz="2400" dirty="0" err="1" smtClean="0"/>
                  <a:t>hoặc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khoảng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L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) </a:t>
                </a:r>
                <a:r>
                  <a:rPr lang="en-US" sz="2400" dirty="0" err="1" smtClean="0"/>
                  <a:t>giữa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hai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được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định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như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sau</a:t>
                </a:r>
                <a:r>
                  <a:rPr lang="en-US" sz="2400" dirty="0" smtClean="0"/>
                  <a:t>:</a:t>
                </a:r>
              </a:p>
              <a:p>
                <a:pPr algn="just" eaLnBrk="1" hangingPunct="1"/>
                <a:endParaRPr lang="en-US" sz="2400" dirty="0" smtClean="0"/>
              </a:p>
              <a:p>
                <a:pPr algn="just" eaLnBrk="1" hangingPunct="1"/>
                <a:endParaRPr lang="en-US" sz="2400" dirty="0" smtClean="0"/>
              </a:p>
              <a:p>
                <a:pPr algn="just" eaLnBrk="1" hangingPunct="1"/>
                <a:r>
                  <a:rPr lang="en-US" sz="2400" dirty="0" smtClean="0"/>
                  <a:t>Cho </a:t>
                </a:r>
                <a:r>
                  <a:rPr lang="en-US" sz="2400" dirty="0" err="1" smtClean="0"/>
                  <a:t>truy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vấn</a:t>
                </a:r>
                <a:r>
                  <a:rPr lang="en-US" sz="2400" dirty="0" smtClean="0"/>
                  <a:t> q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văn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bản</a:t>
                </a:r>
                <a:r>
                  <a:rPr lang="en-US" sz="2400" dirty="0" smtClean="0"/>
                  <a:t> d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 d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, ... </a:t>
                </a:r>
                <a:r>
                  <a:rPr lang="en-US" sz="2400" dirty="0" err="1" smtClean="0"/>
                  <a:t>Hãy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chứng</a:t>
                </a:r>
                <a:r>
                  <a:rPr lang="en-US" sz="2400" dirty="0" smtClean="0"/>
                  <a:t> minh </a:t>
                </a:r>
                <a:r>
                  <a:rPr lang="en-US" sz="2400" dirty="0" err="1" smtClean="0"/>
                  <a:t>rằng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nếu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đều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được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hóa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thành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đơn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vị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thì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kết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xếp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theo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thứ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tự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tăng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khoảng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Euclide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giống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kết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xếp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theo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thứ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tự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giảm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mức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tương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đồng</a:t>
                </a:r>
                <a:r>
                  <a:rPr lang="en-US" sz="2400" dirty="0" smtClean="0"/>
                  <a:t> cosine</a:t>
                </a:r>
                <a:endParaRPr lang="vi-VN" sz="2400" dirty="0" smtClean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  <a:blipFill rotWithShape="0">
                <a:blip r:embed="rId3"/>
                <a:stretch>
                  <a:fillRect l="-146" t="-1185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646315"/>
              </p:ext>
            </p:extLst>
          </p:nvPr>
        </p:nvGraphicFramePr>
        <p:xfrm>
          <a:off x="3590925" y="2636838"/>
          <a:ext cx="3402013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7" name="Equation" r:id="rId4" imgW="1422360" imgH="482400" progId="Equation.3">
                  <p:embed/>
                </p:oleObj>
              </mc:Choice>
              <mc:Fallback>
                <p:oleObj name="Equation" r:id="rId4" imgW="14223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2636838"/>
                        <a:ext cx="3402013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Bài tập 4.2</a:t>
            </a:r>
            <a:endParaRPr lang="vi-VN" sz="40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a)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idf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mọi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nhiêu</a:t>
            </a:r>
            <a:r>
              <a:rPr lang="en-US" sz="2800" dirty="0" smtClean="0"/>
              <a:t>? So </a:t>
            </a:r>
            <a:r>
              <a:rPr lang="en-US" sz="2800" dirty="0" err="1" smtClean="0"/>
              <a:t>sánh</a:t>
            </a:r>
            <a:r>
              <a:rPr lang="en-US" sz="2800" dirty="0" smtClean="0"/>
              <a:t> </a:t>
            </a:r>
            <a:r>
              <a:rPr lang="en-US" sz="2800" dirty="0" err="1" smtClean="0"/>
              <a:t>ảnh</a:t>
            </a:r>
            <a:r>
              <a:rPr lang="en-US" sz="2800" dirty="0" smtClean="0"/>
              <a:t> </a:t>
            </a:r>
            <a:r>
              <a:rPr lang="en-US" sz="2800" dirty="0" err="1" smtClean="0"/>
              <a:t>hưởng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idf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thao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lọc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dừng</a:t>
            </a:r>
            <a:r>
              <a:rPr lang="en-US" sz="2800" dirty="0" smtClean="0"/>
              <a:t>?</a:t>
            </a:r>
          </a:p>
          <a:p>
            <a:pPr eaLnBrk="1" hangingPunct="1"/>
            <a:r>
              <a:rPr lang="en-US" sz="2800" dirty="0" smtClean="0"/>
              <a:t>b)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tf-idf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vượt</a:t>
            </a:r>
            <a:r>
              <a:rPr lang="en-US" sz="2800" dirty="0" smtClean="0"/>
              <a:t> </a:t>
            </a:r>
            <a:r>
              <a:rPr lang="en-US" sz="2800" dirty="0" err="1" smtClean="0"/>
              <a:t>quá</a:t>
            </a:r>
            <a:r>
              <a:rPr lang="en-US" sz="2800" dirty="0" smtClean="0"/>
              <a:t> 1 hay </a:t>
            </a:r>
            <a:r>
              <a:rPr lang="en-US" sz="2800" dirty="0" err="1" smtClean="0"/>
              <a:t>không</a:t>
            </a:r>
            <a:r>
              <a:rPr lang="en-US" sz="2800" dirty="0" smtClean="0"/>
              <a:t>?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Phương pháp tìm kiếm có xếp hạng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575"/>
            <a:ext cx="7992690" cy="4464050"/>
          </a:xfrm>
        </p:spPr>
        <p:txBody>
          <a:bodyPr/>
          <a:lstStyle/>
          <a:p>
            <a:pPr algn="just" eaLnBrk="1" hangingPunct="1"/>
            <a:r>
              <a:rPr lang="vi-VN" sz="2400" dirty="0" smtClean="0"/>
              <a:t>Đánh giá đại lượng trạng thái tìm kiếm cho văn bản:</a:t>
            </a:r>
          </a:p>
          <a:p>
            <a:pPr lvl="1" algn="just" eaLnBrk="1" hangingPunct="1"/>
            <a:r>
              <a:rPr lang="vi-VN" sz="2000" dirty="0"/>
              <a:t>Đ</a:t>
            </a:r>
            <a:r>
              <a:rPr lang="vi-VN" sz="2000" dirty="0" smtClean="0"/>
              <a:t>ại lượng trạng thái tìm kiếm thể hiện khả năng văn bản phù hợp với truy vấn;</a:t>
            </a:r>
          </a:p>
          <a:p>
            <a:pPr lvl="1" algn="just" eaLnBrk="1" hangingPunct="1"/>
            <a:r>
              <a:rPr lang="vi-VN" sz="2000" dirty="0" smtClean="0"/>
              <a:t>Ví dụ, độ tương đồng, xác suất phù hợp v.v.</a:t>
            </a:r>
          </a:p>
          <a:p>
            <a:pPr algn="just" eaLnBrk="1" hangingPunct="1"/>
            <a:r>
              <a:rPr lang="vi-VN" sz="2400" dirty="0" smtClean="0"/>
              <a:t>Trả về những văn bản có khả năng phù hợp cao theo trật tự giảm dần;</a:t>
            </a:r>
          </a:p>
          <a:p>
            <a:pPr algn="just" eaLnBrk="1" hangingPunct="1"/>
            <a:r>
              <a:rPr lang="vi-VN" sz="2400" dirty="0" smtClean="0"/>
              <a:t>Quan hệ thứ tự là quan trọng, các giá trị cụ thể gắn với văn bản không quan trọng.</a:t>
            </a:r>
          </a:p>
          <a:p>
            <a:pPr algn="just" eaLnBrk="1" hangingPunct="1"/>
            <a:endParaRPr lang="vi-VN" sz="2000" dirty="0" smtClean="0"/>
          </a:p>
          <a:p>
            <a:pPr marL="0" indent="0" algn="just" eaLnBrk="1" hangingPunct="1">
              <a:buNone/>
            </a:pPr>
            <a:r>
              <a:rPr lang="vi-VN" sz="2000" dirty="0" smtClean="0">
                <a:solidFill>
                  <a:schemeClr val="tx2"/>
                </a:solidFill>
              </a:rPr>
              <a:t>Đại lượng trạng thái tìm kiếm: Retrieval Status Value (RSV)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87325"/>
            <a:ext cx="7793037" cy="1462088"/>
          </a:xfrm>
        </p:spPr>
        <p:txBody>
          <a:bodyPr/>
          <a:lstStyle/>
          <a:p>
            <a:pPr eaLnBrk="1" hangingPunct="1"/>
            <a:r>
              <a:rPr lang="en-US" smtClean="0"/>
              <a:t>Bài tập 4.3</a:t>
            </a:r>
            <a:endParaRPr lang="vi-VN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2017713"/>
            <a:ext cx="8343900" cy="9064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Cho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tần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tần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  <a:endParaRPr lang="vi-VN" sz="2800" dirty="0" smtClean="0"/>
          </a:p>
        </p:txBody>
      </p:sp>
      <p:graphicFrame>
        <p:nvGraphicFramePr>
          <p:cNvPr id="417836" name="Group 44"/>
          <p:cNvGraphicFramePr>
            <a:graphicFrameLocks noGrp="1"/>
          </p:cNvGraphicFramePr>
          <p:nvPr/>
        </p:nvGraphicFramePr>
        <p:xfrm>
          <a:off x="900113" y="3068638"/>
          <a:ext cx="3768725" cy="1981200"/>
        </p:xfrm>
        <a:graphic>
          <a:graphicData uri="http://schemas.openxmlformats.org/drawingml/2006/table">
            <a:tbl>
              <a:tblPr/>
              <a:tblGrid>
                <a:gridCol w="1228725"/>
                <a:gridCol w="811212"/>
                <a:gridCol w="863600"/>
                <a:gridCol w="865188"/>
              </a:tblGrid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Doc1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Doc2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Doc3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xe máy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27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ô tô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bảo hiểm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29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tốt nhất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17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7905" name="Group 113"/>
          <p:cNvGraphicFramePr>
            <a:graphicFrameLocks noGrp="1"/>
          </p:cNvGraphicFramePr>
          <p:nvPr/>
        </p:nvGraphicFramePr>
        <p:xfrm>
          <a:off x="4932363" y="3068638"/>
          <a:ext cx="3524250" cy="1981200"/>
        </p:xfrm>
        <a:graphic>
          <a:graphicData uri="http://schemas.openxmlformats.org/drawingml/2006/table">
            <a:tbl>
              <a:tblPr/>
              <a:tblGrid>
                <a:gridCol w="1228725"/>
                <a:gridCol w="1147762"/>
                <a:gridCol w="1147763"/>
              </a:tblGrid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df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idf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xe máy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18 165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ô tô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6723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bảo hiểm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19 241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tốt nhất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25 235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82" name="Rectangle 114"/>
          <p:cNvSpPr>
            <a:spLocks noChangeArrowheads="1"/>
          </p:cNvSpPr>
          <p:nvPr/>
        </p:nvSpPr>
        <p:spPr bwMode="auto">
          <a:xfrm>
            <a:off x="611189" y="5229225"/>
            <a:ext cx="8270874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sz="2800" b="0" dirty="0" err="1" smtClean="0"/>
              <a:t>Với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số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lượng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văn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bản</a:t>
            </a:r>
            <a:r>
              <a:rPr lang="en-US" sz="2800" b="0" dirty="0" smtClean="0"/>
              <a:t> N = </a:t>
            </a:r>
            <a:r>
              <a:rPr lang="en-US" sz="2800" b="0" dirty="0"/>
              <a:t>806 791, </a:t>
            </a:r>
            <a:r>
              <a:rPr lang="en-US" sz="2800" b="0" dirty="0" err="1"/>
              <a:t>hãy</a:t>
            </a:r>
            <a:r>
              <a:rPr lang="en-US" sz="2800" b="0" dirty="0"/>
              <a:t> </a:t>
            </a:r>
            <a:r>
              <a:rPr lang="en-US" sz="2800" b="0" dirty="0" err="1"/>
              <a:t>tính</a:t>
            </a:r>
            <a:r>
              <a:rPr lang="en-US" sz="2800" b="0" dirty="0"/>
              <a:t> </a:t>
            </a:r>
            <a:r>
              <a:rPr lang="en-US" sz="2800" b="0" dirty="0" smtClean="0"/>
              <a:t>ma </a:t>
            </a:r>
            <a:r>
              <a:rPr lang="en-US" sz="2800" b="0" dirty="0" err="1" smtClean="0"/>
              <a:t>trận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trọng</a:t>
            </a:r>
            <a:r>
              <a:rPr lang="en-US" sz="2800" b="0" dirty="0" smtClean="0"/>
              <a:t> </a:t>
            </a:r>
            <a:r>
              <a:rPr lang="en-US" sz="2800" b="0" dirty="0" err="1"/>
              <a:t>số</a:t>
            </a:r>
            <a:r>
              <a:rPr lang="en-US" sz="2800" b="0" dirty="0"/>
              <a:t> </a:t>
            </a:r>
            <a:r>
              <a:rPr lang="en-US" sz="2800" b="0" dirty="0" err="1" smtClean="0"/>
              <a:t>tf.idf</a:t>
            </a:r>
            <a:endParaRPr lang="vi-VN" sz="2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87325"/>
            <a:ext cx="7793037" cy="1462088"/>
          </a:xfrm>
        </p:spPr>
        <p:txBody>
          <a:bodyPr/>
          <a:lstStyle/>
          <a:p>
            <a:pPr eaLnBrk="1" hangingPunct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smtClean="0"/>
              <a:t>4.4</a:t>
            </a:r>
            <a:endParaRPr lang="vi-VN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2017712"/>
            <a:ext cx="8343900" cy="2635423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4.3 </a:t>
            </a:r>
            <a:r>
              <a:rPr lang="en-US" sz="2800" dirty="0" err="1" smtClean="0"/>
              <a:t>hãy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/>
              <a:t> </a:t>
            </a:r>
            <a:r>
              <a:rPr lang="en-US" sz="2800" dirty="0" smtClean="0"/>
              <a:t>best car insurance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sơ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 </a:t>
            </a:r>
          </a:p>
          <a:p>
            <a:pPr eaLnBrk="1" hangingPunct="1"/>
            <a:r>
              <a:rPr lang="en-US" sz="2800" dirty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 </a:t>
            </a:r>
            <a:r>
              <a:rPr lang="en-US" sz="2800" dirty="0" err="1" smtClean="0"/>
              <a:t>nnn.atc</a:t>
            </a:r>
            <a:r>
              <a:rPr lang="en-US" sz="2800" dirty="0" smtClean="0"/>
              <a:t>; (ii) </a:t>
            </a:r>
            <a:r>
              <a:rPr lang="en-US" sz="2800" dirty="0" err="1" smtClean="0"/>
              <a:t>ntc.atc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28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00387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32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vi-VN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Thể hiện mức độ giống nhau giữa hai nội dung văn bản;</a:t>
            </a:r>
          </a:p>
          <a:p>
            <a:pPr lvl="1" algn="just" eaLnBrk="1" hangingPunct="1"/>
            <a:r>
              <a:rPr lang="vi-VN" sz="2400" dirty="0" smtClean="0"/>
              <a:t>Thường đánh giá trên cơ sở từ vựng;</a:t>
            </a:r>
          </a:p>
          <a:p>
            <a:pPr lvl="1" algn="just" eaLnBrk="1" hangingPunct="1"/>
            <a:r>
              <a:rPr lang="vi-VN" sz="2400" dirty="0" smtClean="0"/>
              <a:t>Đánh giá độ tương đồng ngữ nghĩa là rất khó.</a:t>
            </a:r>
          </a:p>
          <a:p>
            <a:pPr algn="just" eaLnBrk="1" hangingPunct="1"/>
            <a:r>
              <a:rPr lang="vi-VN" sz="2800" dirty="0" smtClean="0"/>
              <a:t>Được </a:t>
            </a:r>
            <a:r>
              <a:rPr lang="vi-VN" sz="2800" dirty="0"/>
              <a:t>đánh giá </a:t>
            </a:r>
            <a:r>
              <a:rPr lang="vi-VN" sz="2800" dirty="0" smtClean="0"/>
              <a:t>trên mô hình văn bản và truy vấn, không phải chính văn bản và truy vấn;</a:t>
            </a:r>
            <a:endParaRPr lang="vi-VN" sz="2800" dirty="0"/>
          </a:p>
          <a:p>
            <a:pPr algn="just" eaLnBrk="1" hangingPunct="1"/>
            <a:r>
              <a:rPr lang="vi-VN" sz="2800" dirty="0" smtClean="0"/>
              <a:t>Là giá trị số và thường được chuẩn hóa về khoảng [0, 1];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>
                <a:ea typeface="ＭＳ Ｐゴシック" panose="020B0600070205080204" pitchFamily="34" charset="-128"/>
              </a:rPr>
              <a:t>Ví dụ, đánh giá độ tương đồng bằng hệ số Jaccard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924051"/>
                <a:ext cx="8343528" cy="4241799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dirty="0" smtClean="0">
                    <a:ea typeface="ＭＳ Ｐゴシック" panose="020B0600070205080204" pitchFamily="34" charset="-128"/>
                  </a:rPr>
                  <a:t>Thực thể phải được mô tả bằng tập đặc trưng</a:t>
                </a:r>
                <a:r>
                  <a:rPr lang="vi-VN" sz="2800" dirty="0">
                    <a:ea typeface="ＭＳ Ｐゴシック" panose="020B0600070205080204" pitchFamily="34" charset="-128"/>
                  </a:rPr>
                  <a:t>;</a:t>
                </a:r>
                <a:endParaRPr lang="vi-VN" sz="2800" dirty="0" smtClean="0">
                  <a:ea typeface="ＭＳ Ｐゴシック" panose="020B0600070205080204" pitchFamily="34" charset="-128"/>
                </a:endParaRPr>
              </a:p>
              <a:p>
                <a:pPr algn="just" eaLnBrk="1" hangingPunct="1">
                  <a:defRPr/>
                </a:pPr>
                <a:r>
                  <a:rPr lang="vi-VN" sz="2800" dirty="0" smtClean="0">
                    <a:ea typeface="ＭＳ Ｐゴシック" panose="020B0600070205080204" pitchFamily="34" charset="-128"/>
                  </a:rPr>
                  <a:t>Hai thực thể được đánh giá là tương đồng nếu tồn tại đặc trưng chung;</a:t>
                </a:r>
              </a:p>
              <a:p>
                <a:pPr eaLnBrk="1" hangingPunct="1">
                  <a:defRPr/>
                </a:pPr>
                <a:r>
                  <a:rPr lang="vi-VN" sz="2800" dirty="0" smtClean="0">
                    <a:ea typeface="ＭＳ Ｐゴシック" panose="020B0600070205080204" pitchFamily="34" charset="-128"/>
                  </a:rPr>
                  <a:t>Cho hai hai tập đặc trưng A và B:</a:t>
                </a:r>
                <a:endParaRPr lang="vi-VN" sz="2800" i="1" dirty="0" smtClean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defRPr/>
                </a:pP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Jaccard(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=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|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∩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| / |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∪ 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|</a:t>
                </a:r>
              </a:p>
              <a:p>
                <a:pPr lvl="1" eaLnBrk="1" hangingPunct="1">
                  <a:defRPr/>
                </a:pP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0 &lt;= Jaccard(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 &lt;= 1</a:t>
                </a:r>
              </a:p>
              <a:p>
                <a:pPr lvl="1" eaLnBrk="1" hangingPunct="1">
                  <a:defRPr/>
                </a:pPr>
                <a:r>
                  <a:rPr lang="vi-VN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J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A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=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1</a:t>
                </a:r>
              </a:p>
              <a:p>
                <a:pPr lvl="1" eaLnBrk="1" hangingPunct="1">
                  <a:defRPr/>
                </a:pPr>
                <a:r>
                  <a:rPr lang="vi-VN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J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=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0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nếu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vi-VN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07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24051"/>
                <a:ext cx="8343528" cy="4241799"/>
              </a:xfrm>
              <a:blipFill rotWithShape="1">
                <a:blip r:embed="rId2"/>
                <a:stretch>
                  <a:fillRect l="-292" t="-1439" r="-15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Ch. 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6093296"/>
            <a:ext cx="7900987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Cần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xét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đến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vai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trò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tương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đối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giữa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đặc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trưng</a:t>
            </a:r>
            <a:endParaRPr lang="vi-VN" sz="28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1. Phương pháp tìm kiếm có xếp hạng</a:t>
            </a:r>
          </a:p>
          <a:p>
            <a:pPr eaLnBrk="1" hangingPunct="1">
              <a:defRPr/>
            </a:pPr>
            <a:r>
              <a:rPr lang="vi-VN" sz="2800" dirty="0" smtClean="0"/>
              <a:t>2. Trọng số tf.idf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3. Mô hình không gian vec-tơ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4. Hệ thống SMART</a:t>
            </a:r>
            <a:endParaRPr lang="vi-V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23914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Trọng số tf.idf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506912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Trọng số thể hiện tầm quan trọng của từ đối với văn bản trong vai trò là dấu hiệu tìm kiếm văn bản;</a:t>
            </a:r>
          </a:p>
          <a:p>
            <a:pPr algn="just" eaLnBrk="1" hangingPunct="1"/>
            <a:r>
              <a:rPr lang="vi-VN" sz="2800" dirty="0" smtClean="0"/>
              <a:t>Trọng số tf.idf:</a:t>
            </a:r>
          </a:p>
          <a:p>
            <a:pPr lvl="1" algn="just" eaLnBrk="1" hangingPunct="1"/>
            <a:r>
              <a:rPr lang="vi-VN" sz="2400" dirty="0" smtClean="0"/>
              <a:t>Đồng biến với số lần từ được sử dụng trong văn bản;</a:t>
            </a:r>
          </a:p>
          <a:p>
            <a:pPr lvl="1" algn="just" eaLnBrk="1" hangingPunct="1"/>
            <a:r>
              <a:rPr lang="vi-VN" sz="2400" dirty="0" smtClean="0"/>
              <a:t>Nghịch biến với số văn bản sử dụng từ.</a:t>
            </a:r>
          </a:p>
          <a:p>
            <a:pPr lvl="1" algn="just" eaLnBrk="1" hangingPunct="1"/>
            <a:endParaRPr lang="vi-VN" sz="2000" dirty="0"/>
          </a:p>
          <a:p>
            <a:pPr marL="0" indent="0" algn="ctr" eaLnBrk="1" hangingPunct="1">
              <a:buNone/>
            </a:pPr>
            <a:r>
              <a:rPr lang="en-US" sz="2800" dirty="0" err="1"/>
              <a:t>w</a:t>
            </a:r>
            <a:r>
              <a:rPr lang="en-US" sz="2800" baseline="-25000" dirty="0" err="1"/>
              <a:t>tf.idf</a:t>
            </a:r>
            <a:r>
              <a:rPr lang="en-US" sz="2800" dirty="0"/>
              <a:t>(t, d) = w</a:t>
            </a:r>
            <a:r>
              <a:rPr lang="en-US" sz="2800" baseline="-25000" dirty="0"/>
              <a:t>tf</a:t>
            </a:r>
            <a:r>
              <a:rPr lang="en-US" sz="2800" dirty="0"/>
              <a:t>(</a:t>
            </a:r>
            <a:r>
              <a:rPr lang="en-US" sz="2800" dirty="0" err="1"/>
              <a:t>t,d</a:t>
            </a:r>
            <a:r>
              <a:rPr lang="en-US" sz="2800" dirty="0"/>
              <a:t>) x </a:t>
            </a:r>
            <a:r>
              <a:rPr lang="en-US" sz="2800" dirty="0" err="1"/>
              <a:t>idf</a:t>
            </a:r>
            <a:r>
              <a:rPr lang="en-US" sz="2800" dirty="0"/>
              <a:t>(t)</a:t>
            </a:r>
            <a:endParaRPr lang="vi-V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Thành phần tf</a:t>
            </a:r>
            <a:endParaRPr lang="vi-VN" sz="32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988840"/>
                <a:ext cx="8353053" cy="4176464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 err="1" smtClean="0"/>
                  <a:t>Trọng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ượ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eaLnBrk="1" hangingPunct="1"/>
                <a:r>
                  <a:rPr lang="en-US" sz="2400" dirty="0" err="1" smtClean="0"/>
                  <a:t>Trong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đó</a:t>
                </a:r>
                <a:r>
                  <a:rPr lang="en-US" sz="2400" dirty="0"/>
                  <a:t>:</a:t>
                </a:r>
                <a:r>
                  <a:rPr lang="en-US" sz="2400" dirty="0" smtClean="0"/>
                  <a:t> </a:t>
                </a:r>
                <a:r>
                  <a:rPr lang="en-US" sz="2400" i="1" dirty="0" err="1" smtClean="0"/>
                  <a:t>tf</a:t>
                </a:r>
                <a:r>
                  <a:rPr lang="en-US" sz="2400" i="1" baseline="-25000" dirty="0" err="1" smtClean="0"/>
                  <a:t>t,d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suất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từ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trong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văn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bản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d;</a:t>
                </a:r>
              </a:p>
              <a:p>
                <a:pPr eaLnBrk="1" hangingPunct="1"/>
                <a:endParaRPr lang="en-US" sz="2400" i="1" dirty="0"/>
              </a:p>
              <a:p>
                <a:pPr marL="0" indent="0" eaLnBrk="1" hangingPunct="1">
                  <a:buNone/>
                </a:pPr>
                <a:endParaRPr lang="en-US" sz="2400" dirty="0" smtClean="0"/>
              </a:p>
              <a:p>
                <a:pPr marL="0" indent="0" eaLnBrk="1" hangingPunct="1">
                  <a:buNone/>
                </a:pPr>
                <a:r>
                  <a:rPr lang="en-US" sz="2400" dirty="0" err="1" smtClean="0">
                    <a:solidFill>
                      <a:schemeClr val="tx2"/>
                    </a:solidFill>
                  </a:rPr>
                  <a:t>Tần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suất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từ</a:t>
                </a:r>
                <a:r>
                  <a:rPr lang="en-US" sz="2400" dirty="0">
                    <a:solidFill>
                      <a:schemeClr val="tx2"/>
                    </a:solidFill>
                  </a:rPr>
                  <a:t>: Term Frequency (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tf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):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là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số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lần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từ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t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xuất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hiện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trong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văn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bản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d</a:t>
                </a:r>
                <a:endParaRPr lang="en-US" sz="2400" dirty="0">
                  <a:solidFill>
                    <a:schemeClr val="tx2"/>
                  </a:solidFill>
                </a:endParaRPr>
              </a:p>
              <a:p>
                <a:pPr eaLnBrk="1" hangingPunct="1"/>
                <a:endParaRPr lang="en-US" sz="2400" i="1" dirty="0" smtClean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988840"/>
                <a:ext cx="8353053" cy="4176464"/>
              </a:xfrm>
              <a:blipFill rotWithShape="1">
                <a:blip r:embed="rId2"/>
                <a:stretch>
                  <a:fillRect l="-1094" t="-116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Thành phần idf</a:t>
            </a:r>
            <a:endParaRPr lang="vi-V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847"/>
            <a:ext cx="8353053" cy="3600177"/>
          </a:xfrm>
        </p:spPr>
        <p:txBody>
          <a:bodyPr/>
          <a:lstStyle/>
          <a:p>
            <a:pPr algn="just" eaLnBrk="1" hangingPunct="1"/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idf</a:t>
            </a:r>
            <a:r>
              <a:rPr lang="en-US" sz="2400" dirty="0" smtClean="0"/>
              <a:t>(t)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 lvl="1"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dirty="0" err="1" smtClean="0"/>
              <a:t>idf</a:t>
            </a:r>
            <a:r>
              <a:rPr lang="en-US" sz="2400" dirty="0" smtClean="0"/>
              <a:t>(t) = log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(N/</a:t>
            </a:r>
            <a:r>
              <a:rPr lang="en-US" sz="2400" dirty="0" err="1" smtClean="0"/>
              <a:t>df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)</a:t>
            </a:r>
          </a:p>
          <a:p>
            <a:pPr lvl="1" algn="just" eaLnBrk="1" hangingPunct="1"/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N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; </a:t>
            </a:r>
            <a:r>
              <a:rPr lang="en-US" sz="2000" dirty="0" err="1" smtClean="0"/>
              <a:t>df</a:t>
            </a:r>
            <a:r>
              <a:rPr lang="en-US" sz="2000" baseline="-25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tần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t.</a:t>
            </a:r>
          </a:p>
          <a:p>
            <a:pPr algn="just" eaLnBrk="1" hangingPunct="1"/>
            <a:endParaRPr lang="en-US" sz="2400" dirty="0"/>
          </a:p>
          <a:p>
            <a:pPr marL="0" indent="0" algn="just" eaLnBrk="1" hangingPunct="1">
              <a:buNone/>
            </a:pPr>
            <a:r>
              <a:rPr lang="en-US" sz="2400" dirty="0" err="1" smtClean="0">
                <a:solidFill>
                  <a:schemeClr val="tx2"/>
                </a:solidFill>
              </a:rPr>
              <a:t>Tuần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suất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văn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bản</a:t>
            </a:r>
            <a:r>
              <a:rPr lang="en-US" sz="2400" dirty="0" smtClean="0">
                <a:solidFill>
                  <a:schemeClr val="tx2"/>
                </a:solidFill>
              </a:rPr>
              <a:t>: document </a:t>
            </a:r>
            <a:r>
              <a:rPr lang="en-US" sz="2400" dirty="0">
                <a:solidFill>
                  <a:schemeClr val="tx2"/>
                </a:solidFill>
              </a:rPr>
              <a:t>frequency 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df</a:t>
            </a:r>
            <a:r>
              <a:rPr lang="en-US" sz="2400" dirty="0" smtClean="0">
                <a:solidFill>
                  <a:schemeClr val="tx2"/>
                </a:solidFill>
              </a:rPr>
              <a:t>): </a:t>
            </a:r>
            <a:r>
              <a:rPr lang="en-US" sz="2400" dirty="0" err="1" smtClean="0">
                <a:solidFill>
                  <a:schemeClr val="tx2"/>
                </a:solidFill>
              </a:rPr>
              <a:t>là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số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văn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bản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chứa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từ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 algn="just" eaLnBrk="1" hangingPunct="1">
              <a:buNone/>
            </a:pPr>
            <a:endParaRPr lang="en-US" sz="2400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6664</TotalTime>
  <Words>1822</Words>
  <Application>Microsoft Office PowerPoint</Application>
  <PresentationFormat>On-screen Show (4:3)</PresentationFormat>
  <Paragraphs>398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 Unicode MS</vt:lpstr>
      <vt:lpstr>ＭＳ Ｐゴシック</vt:lpstr>
      <vt:lpstr>PMingLiU</vt:lpstr>
      <vt:lpstr>Arial</vt:lpstr>
      <vt:lpstr>Cambria Math</vt:lpstr>
      <vt:lpstr>Lucida Sans</vt:lpstr>
      <vt:lpstr>Symbol</vt:lpstr>
      <vt:lpstr>Tahoma</vt:lpstr>
      <vt:lpstr>Times New Roman</vt:lpstr>
      <vt:lpstr>Wingdings</vt:lpstr>
      <vt:lpstr>Палитра</vt:lpstr>
      <vt:lpstr>Equation</vt:lpstr>
      <vt:lpstr>Формула</vt:lpstr>
      <vt:lpstr>IT4853 Tìm kiếm và trình diễn thông tin</vt:lpstr>
      <vt:lpstr>Nội dung chính</vt:lpstr>
      <vt:lpstr>Phương pháp tìm kiếm có xếp hạng</vt:lpstr>
      <vt:lpstr>Độ tương đồng</vt:lpstr>
      <vt:lpstr>Ví dụ, đánh giá độ tương đồng bằng hệ số Jaccard</vt:lpstr>
      <vt:lpstr>Nội dung chính</vt:lpstr>
      <vt:lpstr>Trọng số tf.idf</vt:lpstr>
      <vt:lpstr>Thành phần tf</vt:lpstr>
      <vt:lpstr>Thành phần idf</vt:lpstr>
      <vt:lpstr>Nội dung chính</vt:lpstr>
      <vt:lpstr>Biểu diễn văn bản và truy vấn</vt:lpstr>
      <vt:lpstr>Xác định độ tương đồng</vt:lpstr>
      <vt:lpstr>Thử nghiệm 1:  Sử dụng khoảng cách Euclide</vt:lpstr>
      <vt:lpstr>Thử nghiệm 2: Sử dụng khoảng cách góc</vt:lpstr>
      <vt:lpstr>Cosine vs. khoảng cách góc</vt:lpstr>
      <vt:lpstr>Cosine vs. khoảng cách góc (2)</vt:lpstr>
      <vt:lpstr>Độ tương đồng Cosine</vt:lpstr>
      <vt:lpstr>Chuẩn hóa cosine</vt:lpstr>
      <vt:lpstr>Cosine cho vec-tơ đã chuẩn hóa</vt:lpstr>
      <vt:lpstr>Nội dung chính</vt:lpstr>
      <vt:lpstr>Hệ thống SMART</vt:lpstr>
      <vt:lpstr>Hệ ký hiệu SMART</vt:lpstr>
      <vt:lpstr>Phương pháp xếp hạng</vt:lpstr>
      <vt:lpstr>Ví dụ phương pháp lnc.ltc</vt:lpstr>
      <vt:lpstr>Ví dụ phương pháp lnc.ltc</vt:lpstr>
      <vt:lpstr>Ví dụ 2, phương pháp lnc.lnc</vt:lpstr>
      <vt:lpstr>Ví dụ 2, phương pháp lnc.lnc (2)</vt:lpstr>
      <vt:lpstr>Bài tập 4.1</vt:lpstr>
      <vt:lpstr>Bài tập 4.2</vt:lpstr>
      <vt:lpstr>Bài tập 4.3</vt:lpstr>
      <vt:lpstr>Bài tập 4.4</vt:lpstr>
      <vt:lpstr>PowerPoint Presentation</vt:lpstr>
    </vt:vector>
  </TitlesOfParts>
  <Company>tpu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nguyenbangoc</cp:lastModifiedBy>
  <cp:revision>2057</cp:revision>
  <dcterms:created xsi:type="dcterms:W3CDTF">2013-06-24T04:34:24Z</dcterms:created>
  <dcterms:modified xsi:type="dcterms:W3CDTF">2016-11-09T03:43:38Z</dcterms:modified>
</cp:coreProperties>
</file>