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4"/>
  </p:notesMasterIdLst>
  <p:sldIdLst>
    <p:sldId id="256" r:id="rId2"/>
    <p:sldId id="370" r:id="rId3"/>
    <p:sldId id="368" r:id="rId4"/>
    <p:sldId id="386" r:id="rId5"/>
    <p:sldId id="369" r:id="rId6"/>
    <p:sldId id="261" r:id="rId7"/>
    <p:sldId id="262" r:id="rId8"/>
    <p:sldId id="351" r:id="rId9"/>
    <p:sldId id="390" r:id="rId10"/>
    <p:sldId id="263" r:id="rId11"/>
    <p:sldId id="267" r:id="rId12"/>
    <p:sldId id="264" r:id="rId13"/>
    <p:sldId id="391" r:id="rId14"/>
    <p:sldId id="268" r:id="rId15"/>
    <p:sldId id="269" r:id="rId16"/>
    <p:sldId id="274" r:id="rId17"/>
    <p:sldId id="332" r:id="rId18"/>
    <p:sldId id="392" r:id="rId19"/>
    <p:sldId id="389" r:id="rId20"/>
    <p:sldId id="396" r:id="rId21"/>
    <p:sldId id="276" r:id="rId22"/>
    <p:sldId id="277" r:id="rId23"/>
    <p:sldId id="358" r:id="rId24"/>
    <p:sldId id="393" r:id="rId25"/>
    <p:sldId id="359" r:id="rId26"/>
    <p:sldId id="361" r:id="rId27"/>
    <p:sldId id="394" r:id="rId28"/>
    <p:sldId id="384" r:id="rId29"/>
    <p:sldId id="363" r:id="rId30"/>
    <p:sldId id="330" r:id="rId31"/>
    <p:sldId id="364" r:id="rId32"/>
    <p:sldId id="395" r:id="rId33"/>
    <p:sldId id="376" r:id="rId34"/>
    <p:sldId id="381" r:id="rId35"/>
    <p:sldId id="378" r:id="rId36"/>
    <p:sldId id="286" r:id="rId37"/>
    <p:sldId id="289" r:id="rId38"/>
    <p:sldId id="383" r:id="rId39"/>
    <p:sldId id="366" r:id="rId40"/>
    <p:sldId id="387" r:id="rId41"/>
    <p:sldId id="388" r:id="rId42"/>
    <p:sldId id="329" r:id="rId43"/>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varScale="1">
        <p:scale>
          <a:sx n="104" d="100"/>
          <a:sy n="104" d="100"/>
        </p:scale>
        <p:origin x="-18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27</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9</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13</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18</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24</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26</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26</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1512888"/>
          </a:xfrm>
        </p:spPr>
        <p:txBody>
          <a:bodyPr/>
          <a:lstStyle/>
          <a:p>
            <a:pPr algn="just" eaLnBrk="1" hangingPunct="1"/>
            <a:r>
              <a:rPr lang="vi-VN" sz="2800" smtClean="0"/>
              <a:t>Bài 7</a:t>
            </a:r>
            <a:r>
              <a:rPr lang="vi-VN" sz="2800" dirty="0" smtClean="0"/>
              <a:t>.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a:t>
            </a:r>
            <a:r>
              <a:rPr lang="en-US" sz="2400" dirty="0" err="1" smtClean="0"/>
              <a:t>trên</a:t>
            </a:r>
            <a:r>
              <a:rPr lang="vi-VN" sz="2400" dirty="0" smtClean="0"/>
              <a:t> </a:t>
            </a:r>
            <a:r>
              <a:rPr lang="vi-VN" sz="2400" dirty="0" smtClean="0"/>
              <a:t>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a:t>
            </a:r>
            <a:r>
              <a:rPr lang="en-US" sz="2400" dirty="0" err="1" smtClean="0"/>
              <a:t>trên</a:t>
            </a:r>
            <a:r>
              <a:rPr lang="en-US" sz="2400" dirty="0" smtClean="0"/>
              <a:t> </a:t>
            </a:r>
            <a:r>
              <a:rPr lang="vi-VN" sz="2400" dirty="0" smtClean="0"/>
              <a:t>số </a:t>
            </a:r>
            <a:r>
              <a:rPr lang="vi-VN" sz="2400" dirty="0" smtClean="0"/>
              <a:t>văn bản phù </a:t>
            </a:r>
            <a:r>
              <a:rPr lang="vi-VN" sz="2400" dirty="0" smtClean="0"/>
              <a:t>hợp</a:t>
            </a:r>
            <a:r>
              <a:rPr lang="en-US" sz="2400" dirty="0" smtClean="0"/>
              <a:t> </a:t>
            </a:r>
            <a:r>
              <a:rPr lang="en-US" sz="2400" dirty="0" err="1" smtClean="0"/>
              <a:t>có</a:t>
            </a:r>
            <a:r>
              <a:rPr lang="en-US" sz="2400" dirty="0" smtClean="0"/>
              <a:t> </a:t>
            </a:r>
            <a:r>
              <a:rPr lang="en-US" sz="2400" dirty="0" err="1" smtClean="0"/>
              <a:t>trong</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a:t>
            </a:r>
            <a:r>
              <a:rPr lang="en-US" sz="2400" dirty="0" err="1" smtClean="0"/>
              <a:t>u</a:t>
            </a:r>
            <a:r>
              <a:rPr lang="en-US" sz="2400" dirty="0" smtClean="0"/>
              <a:t> </a:t>
            </a:r>
            <a:r>
              <a:rPr lang="en-US" sz="2400" dirty="0" err="1" smtClean="0"/>
              <a:t>kiểm</a:t>
            </a:r>
            <a:r>
              <a:rPr lang="en-US" sz="2400" dirty="0" smtClean="0"/>
              <a:t> </a:t>
            </a:r>
            <a:r>
              <a:rPr lang="en-US" sz="2400" dirty="0" err="1" smtClean="0"/>
              <a:t>thử</a:t>
            </a:r>
            <a:endParaRPr lang="vi-VN" sz="2400" dirty="0" smtClean="0"/>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en-US" sz="2400" dirty="0" err="1" smtClean="0"/>
              <a:t>Đánh</a:t>
            </a:r>
            <a:r>
              <a:rPr lang="en-US" sz="2400" dirty="0" smtClean="0"/>
              <a:t> </a:t>
            </a:r>
            <a:r>
              <a:rPr lang="en-US" sz="2400" dirty="0" err="1" smtClean="0"/>
              <a:t>giá</a:t>
            </a:r>
            <a:r>
              <a:rPr lang="en-US" sz="2400" dirty="0" smtClean="0"/>
              <a:t> </a:t>
            </a:r>
            <a:r>
              <a:rPr lang="en-US" sz="2400" dirty="0" err="1" smtClean="0"/>
              <a:t>chỉ</a:t>
            </a:r>
            <a:r>
              <a:rPr lang="en-US" sz="2400" dirty="0" smtClean="0"/>
              <a:t> </a:t>
            </a:r>
            <a:r>
              <a:rPr lang="en-US" sz="2400" dirty="0" err="1" smtClean="0"/>
              <a:t>dựa</a:t>
            </a:r>
            <a:r>
              <a:rPr lang="en-US" sz="2400" dirty="0" smtClean="0"/>
              <a:t> </a:t>
            </a:r>
            <a:r>
              <a:rPr lang="en-US" sz="2400" dirty="0" err="1" smtClean="0"/>
              <a:t>trên</a:t>
            </a:r>
            <a:r>
              <a:rPr lang="en-US" sz="2400" dirty="0" smtClean="0"/>
              <a:t> đ</a:t>
            </a:r>
            <a:r>
              <a:rPr lang="vi-VN" sz="2400" dirty="0" smtClean="0"/>
              <a:t>ộ </a:t>
            </a:r>
            <a:r>
              <a:rPr lang="vi-VN" sz="2400" dirty="0" smtClean="0"/>
              <a:t>chính xác </a:t>
            </a:r>
            <a:r>
              <a:rPr lang="en-US" sz="2400" dirty="0" err="1" smtClean="0"/>
              <a:t>hoặc</a:t>
            </a:r>
            <a:r>
              <a:rPr lang="en-US" sz="2400" dirty="0" smtClean="0"/>
              <a:t> </a:t>
            </a:r>
            <a:r>
              <a:rPr lang="en-US" sz="2400" dirty="0" err="1" smtClean="0"/>
              <a:t>chỉ</a:t>
            </a:r>
            <a:r>
              <a:rPr lang="en-US" sz="2400" dirty="0" smtClean="0"/>
              <a:t> </a:t>
            </a:r>
            <a:r>
              <a:rPr lang="en-US" sz="2400" dirty="0" err="1" smtClean="0"/>
              <a:t>dựa</a:t>
            </a:r>
            <a:r>
              <a:rPr lang="en-US" sz="2400" dirty="0" smtClean="0"/>
              <a:t> </a:t>
            </a:r>
            <a:r>
              <a:rPr lang="en-US" sz="2400" dirty="0" err="1" smtClean="0"/>
              <a:t>trên</a:t>
            </a:r>
            <a:r>
              <a:rPr lang="vi-VN" sz="2400" dirty="0" smtClean="0"/>
              <a:t> </a:t>
            </a:r>
            <a:r>
              <a:rPr lang="vi-VN" sz="2400" dirty="0" smtClean="0"/>
              <a:t>độ đầy đủ </a:t>
            </a:r>
            <a:r>
              <a:rPr lang="en-US" sz="2400" dirty="0" err="1" smtClean="0"/>
              <a:t>bộc</a:t>
            </a:r>
            <a:r>
              <a:rPr lang="en-US" sz="2400" dirty="0" smtClean="0"/>
              <a:t> </a:t>
            </a:r>
            <a:r>
              <a:rPr lang="en-US" sz="2400" dirty="0" err="1" smtClean="0"/>
              <a:t>lộ</a:t>
            </a:r>
            <a:r>
              <a:rPr lang="en-US" sz="2400" dirty="0" smtClean="0"/>
              <a:t> </a:t>
            </a:r>
            <a:r>
              <a:rPr lang="vi-VN" sz="2400" dirty="0" smtClean="0"/>
              <a:t>nhiều </a:t>
            </a:r>
            <a:r>
              <a:rPr lang="vi-VN" sz="2400" dirty="0" smtClean="0"/>
              <a:t>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a:t>
            </a:r>
            <a:r>
              <a:rPr lang="en-US" sz="2000" dirty="0" err="1" smtClean="0"/>
              <a:t>trả</a:t>
            </a:r>
            <a:r>
              <a:rPr lang="en-US" sz="2000" dirty="0" smtClean="0"/>
              <a:t> </a:t>
            </a:r>
            <a:r>
              <a:rPr lang="en-US" sz="2000" dirty="0" err="1" smtClean="0"/>
              <a:t>về</a:t>
            </a:r>
            <a:r>
              <a:rPr lang="en-US" sz="2000" dirty="0" smtClean="0"/>
              <a:t> </a:t>
            </a:r>
            <a:r>
              <a:rPr lang="en-US" sz="2000" dirty="0" err="1" smtClean="0"/>
              <a:t>ít</a:t>
            </a:r>
            <a:r>
              <a:rPr lang="en-US" sz="2000" dirty="0" smtClean="0"/>
              <a:t> </a:t>
            </a:r>
            <a:r>
              <a:rPr lang="en-US" sz="2000" dirty="0" err="1" smtClean="0"/>
              <a:t>văn</a:t>
            </a:r>
            <a:r>
              <a:rPr lang="en-US" sz="2000" dirty="0" smtClean="0"/>
              <a:t> </a:t>
            </a:r>
            <a:r>
              <a:rPr lang="en-US" sz="2000" dirty="0" err="1" smtClean="0"/>
              <a:t>bản</a:t>
            </a:r>
            <a:r>
              <a:rPr lang="en-US" sz="2000" dirty="0" smtClean="0"/>
              <a:t> (</a:t>
            </a:r>
            <a:r>
              <a:rPr lang="en-US" sz="2000" dirty="0" err="1" smtClean="0"/>
              <a:t>độ</a:t>
            </a:r>
            <a:r>
              <a:rPr lang="en-US" sz="2000" dirty="0" smtClean="0"/>
              <a:t> </a:t>
            </a:r>
            <a:r>
              <a:rPr lang="en-US" sz="2000" dirty="0" err="1" smtClean="0"/>
              <a:t>đầy</a:t>
            </a:r>
            <a:r>
              <a:rPr lang="en-US" sz="2000" dirty="0" smtClean="0"/>
              <a:t> </a:t>
            </a:r>
            <a:r>
              <a:rPr lang="en-US" sz="2000" dirty="0" err="1" smtClean="0"/>
              <a:t>đủ</a:t>
            </a:r>
            <a:r>
              <a:rPr lang="en-US" sz="2000" dirty="0" smtClean="0"/>
              <a:t> </a:t>
            </a:r>
            <a:r>
              <a:rPr lang="en-US" sz="2000" dirty="0" err="1" smtClean="0"/>
              <a:t>thấp</a:t>
            </a:r>
            <a:r>
              <a:rPr lang="en-US" sz="2000" dirty="0" smtClean="0"/>
              <a:t>)</a:t>
            </a:r>
            <a:r>
              <a:rPr lang="vi-VN" sz="2000" dirty="0" smtClean="0"/>
              <a:t>.</a:t>
            </a:r>
            <a:endParaRPr lang="vi-VN" sz="2000" dirty="0" smtClean="0"/>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a:t>
            </a:r>
            <a:r>
              <a:rPr lang="vi-VN" sz="2000" dirty="0" smtClean="0"/>
              <a:t>ti</a:t>
            </a:r>
            <a:r>
              <a:rPr lang="en-US" sz="2000" dirty="0"/>
              <a:t>ê</a:t>
            </a:r>
            <a:r>
              <a:rPr lang="vi-VN" sz="2000" dirty="0" smtClean="0"/>
              <a:t>n </a:t>
            </a:r>
            <a:r>
              <a:rPr lang="vi-VN" sz="2000" dirty="0" smtClean="0"/>
              <a:t>=&gt; </a:t>
            </a:r>
            <a:r>
              <a:rPr lang="en-US" sz="2000" dirty="0" err="1" smtClean="0"/>
              <a:t>độ</a:t>
            </a:r>
            <a:r>
              <a:rPr lang="en-US" sz="2000" dirty="0" smtClean="0"/>
              <a:t> </a:t>
            </a:r>
            <a:r>
              <a:rPr lang="vi-VN" sz="2000" dirty="0" smtClean="0"/>
              <a:t>chính </a:t>
            </a:r>
            <a:r>
              <a:rPr lang="vi-VN" sz="2000" dirty="0" smtClean="0"/>
              <a:t>xác quan trọng hơn;</a:t>
            </a:r>
          </a:p>
          <a:p>
            <a:pPr lvl="1" algn="just" eaLnBrk="1" hangingPunct="1"/>
            <a:r>
              <a:rPr lang="vi-VN" sz="2000" dirty="0" smtClean="0"/>
              <a:t>Một nhà nghiên cứu lại muốn nhận được tất cả văn bản liên quan đến chủ để được quan tâm =&gt; </a:t>
            </a:r>
            <a:r>
              <a:rPr lang="en-US" sz="2000" dirty="0" err="1" smtClean="0"/>
              <a:t>độ</a:t>
            </a:r>
            <a:r>
              <a:rPr lang="en-US" sz="2000" dirty="0" smtClean="0"/>
              <a:t> </a:t>
            </a:r>
            <a:r>
              <a:rPr lang="vi-VN" sz="2000" dirty="0" smtClean="0"/>
              <a:t>đầy </a:t>
            </a:r>
            <a:r>
              <a:rPr lang="vi-VN" sz="2000" dirty="0" smtClean="0"/>
              <a:t>đủ quan trọng hơn.</a:t>
            </a:r>
          </a:p>
        </p:txBody>
      </p:sp>
      <p:sp>
        <p:nvSpPr>
          <p:cNvPr id="17412" name="TextBox 1"/>
          <p:cNvSpPr txBox="1">
            <a:spLocks noChangeArrowheads="1"/>
          </p:cNvSpPr>
          <p:nvPr/>
        </p:nvSpPr>
        <p:spPr bwMode="auto">
          <a:xfrm>
            <a:off x="611188" y="5961474"/>
            <a:ext cx="83327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000" dirty="0" smtClean="0">
                <a:solidFill>
                  <a:schemeClr val="tx2"/>
                </a:solidFill>
              </a:rPr>
              <a:t>Cần sử dụng đồng thời độ chính xác và độ đầy đủ để đánh giá kết quả tìm kiếm.</a:t>
            </a:r>
            <a:endParaRPr lang="vi-VN" sz="2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smtClean="0"/>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nội</a:t>
            </a:r>
            <a:r>
              <a:rPr lang="en-US" dirty="0" smtClean="0">
                <a:solidFill>
                  <a:schemeClr val="bg1">
                    <a:lumMod val="65000"/>
                  </a:schemeClr>
                </a:solidFill>
              </a:rPr>
              <a:t> </a:t>
            </a:r>
            <a:r>
              <a:rPr lang="en-US" dirty="0" err="1" smtClean="0">
                <a:solidFill>
                  <a:schemeClr val="bg1">
                    <a:lumMod val="65000"/>
                  </a:schemeClr>
                </a:solidFill>
              </a:rPr>
              <a:t>suy</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extLst>
      <p:ext uri="{BB962C8B-B14F-4D97-AF65-F5344CB8AC3E}">
        <p14:creationId xmlns:p14="http://schemas.microsoft.com/office/powerpoint/2010/main" val="208504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230"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231"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232"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233"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idx="1"/>
          </p:nvPr>
        </p:nvSpPr>
        <p:spPr>
          <a:xfrm>
            <a:off x="611560" y="2060848"/>
            <a:ext cx="8532440" cy="432048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smtClean="0"/>
              <a:t>Vẽ</a:t>
            </a:r>
            <a:r>
              <a:rPr lang="en-US" dirty="0" smtClean="0"/>
              <a:t> </a:t>
            </a:r>
            <a:r>
              <a:rPr lang="en-US" dirty="0" err="1" smtClean="0"/>
              <a:t>đường</a:t>
            </a:r>
            <a:r>
              <a:rPr lang="en-US" dirty="0" smtClean="0"/>
              <a:t> </a:t>
            </a:r>
            <a:r>
              <a:rPr lang="en-US" dirty="0" err="1" smtClean="0"/>
              <a:t>cong</a:t>
            </a:r>
            <a:r>
              <a:rPr lang="en-US" dirty="0" smtClean="0"/>
              <a:t> P/R</a:t>
            </a:r>
          </a:p>
          <a:p>
            <a:pPr lvl="1">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nội</a:t>
            </a:r>
            <a:r>
              <a:rPr lang="en-US" dirty="0" smtClean="0">
                <a:solidFill>
                  <a:schemeClr val="bg1">
                    <a:lumMod val="65000"/>
                  </a:schemeClr>
                </a:solidFill>
              </a:rPr>
              <a:t> </a:t>
            </a:r>
            <a:r>
              <a:rPr lang="en-US" dirty="0" err="1" smtClean="0">
                <a:solidFill>
                  <a:schemeClr val="bg1">
                    <a:lumMod val="65000"/>
                  </a:schemeClr>
                </a:solidFill>
              </a:rPr>
              <a:t>suy</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extLst>
      <p:ext uri="{BB962C8B-B14F-4D97-AF65-F5344CB8AC3E}">
        <p14:creationId xmlns:p14="http://schemas.microsoft.com/office/powerpoint/2010/main" val="741232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err="1" smtClean="0"/>
              <a:t>P@i</a:t>
            </a:r>
            <a:r>
              <a:rPr lang="en-US" dirty="0" smtClean="0"/>
              <a:t> </a:t>
            </a:r>
            <a:r>
              <a:rPr lang="en-US" dirty="0" err="1" smtClean="0"/>
              <a:t>và</a:t>
            </a:r>
            <a:r>
              <a:rPr lang="en-US" dirty="0" smtClean="0"/>
              <a:t> </a:t>
            </a:r>
            <a:r>
              <a:rPr lang="en-US" dirty="0" err="1" smtClean="0"/>
              <a:t>R@i</a:t>
            </a:r>
            <a:endParaRPr lang="vi-VN" dirty="0" smtClean="0"/>
          </a:p>
        </p:txBody>
      </p:sp>
      <p:sp>
        <p:nvSpPr>
          <p:cNvPr id="25603" name="Rectangle 3"/>
          <p:cNvSpPr>
            <a:spLocks noGrp="1" noChangeArrowheads="1"/>
          </p:cNvSpPr>
          <p:nvPr>
            <p:ph idx="1"/>
          </p:nvPr>
        </p:nvSpPr>
        <p:spPr>
          <a:xfrm>
            <a:off x="611560" y="1988840"/>
            <a:ext cx="8343528" cy="3571527"/>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vi-VN" dirty="0"/>
              <a:t>Độ chính </a:t>
            </a:r>
            <a:r>
              <a:rPr lang="vi-VN" dirty="0" smtClean="0"/>
              <a:t>xác</a:t>
            </a:r>
            <a:r>
              <a:rPr lang="en-US" dirty="0" smtClean="0"/>
              <a:t>, </a:t>
            </a:r>
            <a:r>
              <a:rPr lang="en-US" dirty="0" err="1" smtClean="0"/>
              <a:t>độ</a:t>
            </a:r>
            <a:r>
              <a:rPr lang="en-US" dirty="0" smtClean="0"/>
              <a:t> </a:t>
            </a:r>
            <a:r>
              <a:rPr lang="vi-VN" dirty="0" smtClean="0"/>
              <a:t>đầy đủ</a:t>
            </a:r>
            <a:r>
              <a:rPr lang="en-US" dirty="0" smtClean="0"/>
              <a:t> </a:t>
            </a:r>
            <a:r>
              <a:rPr lang="vi-VN" dirty="0" smtClean="0"/>
              <a:t>là </a:t>
            </a:r>
            <a:r>
              <a:rPr lang="vi-VN" dirty="0"/>
              <a:t>những độ đo được thiết kế cho tìm kiếm không xếp hạng.</a:t>
            </a:r>
          </a:p>
          <a:p>
            <a:pPr algn="just" eaLnBrk="1" hangingPunct="1"/>
            <a:r>
              <a:rPr lang="vi-VN" dirty="0"/>
              <a:t>Tuy nhiên chúng ta có thể mở rộng những độ đo này cho danh sách xếp hạng.</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Tree>
    <p:extLst>
      <p:ext uri="{BB962C8B-B14F-4D97-AF65-F5344CB8AC3E}">
        <p14:creationId xmlns:p14="http://schemas.microsoft.com/office/powerpoint/2010/main" val="29293579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nội</a:t>
            </a:r>
            <a:r>
              <a:rPr lang="en-US" dirty="0" smtClean="0">
                <a:solidFill>
                  <a:schemeClr val="bg1">
                    <a:lumMod val="65000"/>
                  </a:schemeClr>
                </a:solidFill>
              </a:rPr>
              <a:t> </a:t>
            </a:r>
            <a:r>
              <a:rPr lang="en-US" dirty="0" err="1" smtClean="0">
                <a:solidFill>
                  <a:schemeClr val="bg1">
                    <a:lumMod val="65000"/>
                  </a:schemeClr>
                </a:solidFill>
              </a:rPr>
              <a:t>suy</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20</a:t>
            </a:fld>
            <a:endParaRPr lang="vi-VN"/>
          </a:p>
        </p:txBody>
      </p:sp>
      <p:sp>
        <p:nvSpPr>
          <p:cNvPr id="8195" name="Rectangle 2"/>
          <p:cNvSpPr>
            <a:spLocks noGrp="1" noChangeArrowheads="1"/>
          </p:cNvSpPr>
          <p:nvPr>
            <p:ph type="title" idx="4294967295"/>
          </p:nvPr>
        </p:nvSpPr>
        <p:spPr>
          <a:xfrm>
            <a:off x="1150938" y="836712"/>
            <a:ext cx="7793037" cy="911225"/>
          </a:xfrm>
        </p:spPr>
        <p:txBody>
          <a:bodyPr anchor="ctr"/>
          <a:lstStyle/>
          <a:p>
            <a:pPr eaLnBrk="1" hangingPunct="1"/>
            <a:r>
              <a:rPr lang="en-US" dirty="0" err="1" smtClean="0"/>
              <a:t>P@i</a:t>
            </a:r>
            <a:r>
              <a:rPr lang="en-US" dirty="0" smtClean="0"/>
              <a:t> </a:t>
            </a:r>
            <a:r>
              <a:rPr lang="en-US" dirty="0" err="1" smtClean="0"/>
              <a:t>và</a:t>
            </a:r>
            <a:r>
              <a:rPr lang="en-US" dirty="0" smtClean="0"/>
              <a:t> </a:t>
            </a:r>
            <a:r>
              <a:rPr lang="en-US" dirty="0" err="1" smtClean="0"/>
              <a:t>R@i</a:t>
            </a:r>
            <a:endParaRPr lang="en-US" dirty="0" smtClean="0"/>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dirty="0" err="1" smtClean="0"/>
              <a:t>P@i</a:t>
            </a:r>
            <a:r>
              <a:rPr lang="en-US" sz="2600" dirty="0" smtClean="0"/>
              <a:t> = #(</a:t>
            </a:r>
            <a:r>
              <a:rPr lang="en-US" sz="2600" dirty="0" err="1" smtClean="0"/>
              <a:t>văn</a:t>
            </a:r>
            <a:r>
              <a:rPr lang="en-US" sz="2600" dirty="0" smtClean="0"/>
              <a:t> </a:t>
            </a:r>
            <a:r>
              <a:rPr lang="en-US" sz="2600" dirty="0" err="1" smtClean="0"/>
              <a:t>bản</a:t>
            </a:r>
            <a:r>
              <a:rPr lang="en-US" sz="2600" dirty="0" smtClean="0"/>
              <a:t> </a:t>
            </a:r>
            <a:r>
              <a:rPr lang="en-US" sz="2600" dirty="0" err="1" smtClean="0"/>
              <a:t>phù</a:t>
            </a:r>
            <a:r>
              <a:rPr lang="en-US" sz="2600" dirty="0" smtClean="0"/>
              <a:t> </a:t>
            </a:r>
            <a:r>
              <a:rPr lang="en-US" sz="2600" dirty="0" err="1" smtClean="0"/>
              <a:t>hợp</a:t>
            </a:r>
            <a:r>
              <a:rPr lang="en-US" sz="2600" dirty="0" smtClean="0"/>
              <a:t> </a:t>
            </a:r>
            <a:r>
              <a:rPr lang="en-US" sz="2600" dirty="0" err="1" smtClean="0"/>
              <a:t>trong</a:t>
            </a:r>
            <a:r>
              <a:rPr lang="en-US" sz="2600" dirty="0" smtClean="0"/>
              <a:t> i </a:t>
            </a:r>
            <a:r>
              <a:rPr lang="en-US" sz="2600" dirty="0" err="1" smtClean="0"/>
              <a:t>kết</a:t>
            </a:r>
            <a:r>
              <a:rPr lang="en-US" sz="2600" dirty="0" smtClean="0"/>
              <a:t> </a:t>
            </a:r>
            <a:r>
              <a:rPr lang="en-US" sz="2600" dirty="0" err="1" smtClean="0"/>
              <a:t>quả</a:t>
            </a:r>
            <a:r>
              <a:rPr lang="en-US" sz="2600" dirty="0" smtClean="0"/>
              <a:t> </a:t>
            </a:r>
            <a:r>
              <a:rPr lang="en-US" sz="2600" dirty="0" err="1" smtClean="0"/>
              <a:t>đầu</a:t>
            </a:r>
            <a:r>
              <a:rPr lang="en-US" sz="2600" dirty="0" smtClean="0"/>
              <a:t> </a:t>
            </a:r>
            <a:r>
              <a:rPr lang="en-US" sz="2600" dirty="0" err="1" smtClean="0"/>
              <a:t>tiên</a:t>
            </a:r>
            <a:r>
              <a:rPr lang="en-US" sz="2600" dirty="0" smtClean="0"/>
              <a:t>)/i</a:t>
            </a:r>
          </a:p>
          <a:p>
            <a:pPr eaLnBrk="1" hangingPunct="1">
              <a:lnSpc>
                <a:spcPct val="90000"/>
              </a:lnSpc>
            </a:pPr>
            <a:r>
              <a:rPr lang="en-US" sz="2400" dirty="0" err="1" smtClean="0"/>
              <a:t>R@i</a:t>
            </a:r>
            <a:r>
              <a:rPr lang="en-US" sz="2400" dirty="0" smtClean="0"/>
              <a:t> </a:t>
            </a:r>
            <a:r>
              <a:rPr lang="en-US" sz="2400" dirty="0"/>
              <a:t>= #(</a:t>
            </a:r>
            <a:r>
              <a:rPr lang="en-US" sz="2400" dirty="0" err="1"/>
              <a:t>văn</a:t>
            </a:r>
            <a:r>
              <a:rPr lang="en-US" sz="2400" dirty="0"/>
              <a:t> </a:t>
            </a:r>
            <a:r>
              <a:rPr lang="en-US" sz="2400" dirty="0" err="1"/>
              <a:t>bản</a:t>
            </a:r>
            <a:r>
              <a:rPr lang="en-US" sz="2400" dirty="0"/>
              <a:t> </a:t>
            </a:r>
            <a:r>
              <a:rPr lang="en-US" sz="2400" dirty="0" err="1"/>
              <a:t>phù</a:t>
            </a:r>
            <a:r>
              <a:rPr lang="en-US" sz="2400" dirty="0"/>
              <a:t> </a:t>
            </a:r>
            <a:r>
              <a:rPr lang="en-US" sz="2400" dirty="0" err="1"/>
              <a:t>hợp</a:t>
            </a:r>
            <a:r>
              <a:rPr lang="en-US" sz="2400" dirty="0"/>
              <a:t> </a:t>
            </a:r>
            <a:r>
              <a:rPr lang="en-US" sz="2400" dirty="0" err="1"/>
              <a:t>trong</a:t>
            </a:r>
            <a:r>
              <a:rPr lang="en-US" sz="2400" dirty="0"/>
              <a:t> i </a:t>
            </a:r>
            <a:r>
              <a:rPr lang="en-US" sz="2400" dirty="0" err="1"/>
              <a:t>kết</a:t>
            </a:r>
            <a:r>
              <a:rPr lang="en-US" sz="2400" dirty="0"/>
              <a:t> </a:t>
            </a:r>
            <a:r>
              <a:rPr lang="en-US" sz="2400" dirty="0" err="1"/>
              <a:t>quả</a:t>
            </a:r>
            <a:r>
              <a:rPr lang="en-US" sz="2400" dirty="0"/>
              <a:t> </a:t>
            </a:r>
            <a:r>
              <a:rPr lang="en-US" sz="2400" dirty="0" err="1"/>
              <a:t>đầu</a:t>
            </a:r>
            <a:r>
              <a:rPr lang="en-US" sz="2400" dirty="0"/>
              <a:t> </a:t>
            </a:r>
            <a:r>
              <a:rPr lang="en-US" sz="2400" dirty="0" err="1"/>
              <a:t>tiên</a:t>
            </a:r>
            <a:r>
              <a:rPr lang="en-US" sz="2400" dirty="0" smtClean="0"/>
              <a:t>)/</a:t>
            </a:r>
          </a:p>
          <a:p>
            <a:pPr marL="0" indent="0" eaLnBrk="1" hangingPunct="1">
              <a:lnSpc>
                <a:spcPct val="90000"/>
              </a:lnSpc>
              <a:buNone/>
            </a:pPr>
            <a:r>
              <a:rPr lang="en-US" sz="2400" dirty="0" smtClean="0"/>
              <a:t>		#(</a:t>
            </a:r>
            <a:r>
              <a:rPr lang="en-US" sz="2400" dirty="0" err="1" smtClean="0"/>
              <a:t>số</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trong</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r>
              <a:rPr lang="en-US" sz="2400" dirty="0" smtClean="0"/>
              <a:t>)</a:t>
            </a:r>
            <a:endParaRPr lang="en-US" sz="2000" dirty="0" smtClean="0"/>
          </a:p>
          <a:p>
            <a:pPr eaLnBrk="1" hangingPunct="1">
              <a:lnSpc>
                <a:spcPct val="90000"/>
              </a:lnSpc>
            </a:pPr>
            <a:r>
              <a:rPr lang="en-US" sz="2600" dirty="0" err="1" smtClean="0"/>
              <a:t>Ví</a:t>
            </a:r>
            <a:r>
              <a:rPr lang="en-US" sz="2600" dirty="0" smtClean="0"/>
              <a:t> </a:t>
            </a:r>
            <a:r>
              <a:rPr lang="en-US" sz="2600" dirty="0" err="1" smtClean="0"/>
              <a:t>dụ</a:t>
            </a:r>
            <a:r>
              <a:rPr lang="en-US" sz="2600" dirty="0" smtClean="0"/>
              <a:t>:      </a:t>
            </a:r>
            <a:endParaRPr lang="en-US" sz="2600" dirty="0" smtClean="0"/>
          </a:p>
          <a:p>
            <a:pPr lvl="1" eaLnBrk="1" hangingPunct="1">
              <a:lnSpc>
                <a:spcPct val="90000"/>
              </a:lnSpc>
            </a:pPr>
            <a:r>
              <a:rPr lang="en-US" sz="2200" dirty="0" err="1" smtClean="0"/>
              <a:t>Giả</a:t>
            </a:r>
            <a:r>
              <a:rPr lang="en-US" sz="2200" dirty="0" smtClean="0"/>
              <a:t> </a:t>
            </a:r>
            <a:r>
              <a:rPr lang="en-US" sz="2200" dirty="0" err="1" smtClean="0"/>
              <a:t>sử</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là</a:t>
            </a:r>
            <a:r>
              <a:rPr lang="en-US" sz="2200" dirty="0" smtClean="0"/>
              <a:t>: </a:t>
            </a:r>
            <a:r>
              <a:rPr lang="en-US" sz="2200" dirty="0" smtClean="0"/>
              <a:t>d1</a:t>
            </a:r>
            <a:r>
              <a:rPr lang="en-US" sz="2200" dirty="0" smtClean="0"/>
              <a:t>*, d2, d3*, d4, </a:t>
            </a:r>
            <a:r>
              <a:rPr lang="en-US" sz="2200" dirty="0" smtClean="0"/>
              <a:t>d5*</a:t>
            </a:r>
          </a:p>
          <a:p>
            <a:pPr lvl="1" eaLnBrk="1" hangingPunct="1">
              <a:lnSpc>
                <a:spcPct val="90000"/>
              </a:lnSpc>
            </a:pPr>
            <a:r>
              <a:rPr lang="en-US" sz="2200" dirty="0" smtClean="0"/>
              <a:t>… </a:t>
            </a:r>
            <a:r>
              <a:rPr lang="en-US" sz="2200" dirty="0" err="1" smtClean="0"/>
              <a:t>và</a:t>
            </a:r>
            <a:r>
              <a:rPr lang="en-US" sz="2200" dirty="0" smtClean="0"/>
              <a:t> </a:t>
            </a:r>
            <a:r>
              <a:rPr lang="en-US" sz="2200" dirty="0" err="1" smtClean="0"/>
              <a:t>có</a:t>
            </a:r>
            <a:r>
              <a:rPr lang="en-US" sz="2200" dirty="0" smtClean="0"/>
              <a:t> 5 </a:t>
            </a:r>
            <a:r>
              <a:rPr lang="en-US" sz="2200" dirty="0" err="1" smtClean="0"/>
              <a:t>văn</a:t>
            </a:r>
            <a:r>
              <a:rPr lang="en-US" sz="2200" dirty="0" smtClean="0"/>
              <a:t> </a:t>
            </a:r>
            <a:r>
              <a:rPr lang="en-US" sz="2200" dirty="0" err="1" smtClean="0"/>
              <a:t>bản</a:t>
            </a:r>
            <a:r>
              <a:rPr lang="en-US" sz="2200" dirty="0" smtClean="0"/>
              <a:t> </a:t>
            </a:r>
            <a:r>
              <a:rPr lang="en-US" sz="2200" dirty="0" err="1" smtClean="0"/>
              <a:t>phù</a:t>
            </a:r>
            <a:r>
              <a:rPr lang="en-US" sz="2200" dirty="0" smtClean="0"/>
              <a:t> </a:t>
            </a:r>
            <a:r>
              <a:rPr lang="en-US" sz="2200" dirty="0" err="1" smtClean="0"/>
              <a:t>hợp</a:t>
            </a:r>
            <a:r>
              <a:rPr lang="en-US" sz="2200" dirty="0" smtClean="0"/>
              <a:t> </a:t>
            </a:r>
            <a:r>
              <a:rPr lang="en-US" sz="2200" dirty="0" err="1" smtClean="0"/>
              <a:t>trong</a:t>
            </a:r>
            <a:r>
              <a:rPr lang="en-US" sz="2200" dirty="0" smtClean="0"/>
              <a:t> </a:t>
            </a:r>
            <a:r>
              <a:rPr lang="en-US" sz="2200" dirty="0" err="1" smtClean="0"/>
              <a:t>bộ</a:t>
            </a:r>
            <a:r>
              <a:rPr lang="en-US" sz="2200" dirty="0" smtClean="0"/>
              <a:t> </a:t>
            </a:r>
            <a:r>
              <a:rPr lang="en-US" sz="2200" dirty="0" err="1" smtClean="0"/>
              <a:t>dữ</a:t>
            </a:r>
            <a:r>
              <a:rPr lang="en-US" sz="2200" dirty="0" smtClean="0"/>
              <a:t> </a:t>
            </a:r>
            <a:r>
              <a:rPr lang="en-US" sz="2200" dirty="0" err="1" smtClean="0"/>
              <a:t>liệu</a:t>
            </a:r>
            <a:r>
              <a:rPr lang="en-US" sz="2200" dirty="0" smtClean="0"/>
              <a:t>.</a:t>
            </a:r>
            <a:endParaRPr lang="en-US" sz="2200" dirty="0" smtClean="0"/>
          </a:p>
          <a:p>
            <a:pPr lvl="1" eaLnBrk="1" hangingPunct="1">
              <a:lnSpc>
                <a:spcPct val="90000"/>
              </a:lnSpc>
            </a:pPr>
            <a:r>
              <a:rPr lang="en-US" dirty="0" smtClean="0"/>
              <a:t>P@3 </a:t>
            </a:r>
            <a:r>
              <a:rPr lang="en-US" dirty="0" smtClean="0"/>
              <a:t>= 2/3 </a:t>
            </a:r>
            <a:r>
              <a:rPr lang="en-US" dirty="0" smtClean="0"/>
              <a:t>	R@3 = 2/5</a:t>
            </a:r>
            <a:endParaRPr lang="en-US" dirty="0" smtClean="0"/>
          </a:p>
          <a:p>
            <a:pPr lvl="1" eaLnBrk="1" hangingPunct="1">
              <a:lnSpc>
                <a:spcPct val="90000"/>
              </a:lnSpc>
            </a:pPr>
            <a:endParaRPr lang="en-US" sz="500" dirty="0" smtClean="0"/>
          </a:p>
          <a:p>
            <a:pPr lvl="1" eaLnBrk="1" hangingPunct="1">
              <a:lnSpc>
                <a:spcPct val="90000"/>
              </a:lnSpc>
            </a:pPr>
            <a:r>
              <a:rPr lang="en-US" dirty="0" smtClean="0"/>
              <a:t>P@4 </a:t>
            </a:r>
            <a:r>
              <a:rPr lang="en-US" dirty="0" smtClean="0"/>
              <a:t>= </a:t>
            </a:r>
            <a:r>
              <a:rPr lang="en-US" dirty="0" smtClean="0"/>
              <a:t>2/4	R@4 = 2/5</a:t>
            </a:r>
            <a:endParaRPr lang="en-US" dirty="0" smtClean="0"/>
          </a:p>
          <a:p>
            <a:pPr lvl="1" eaLnBrk="1" hangingPunct="1">
              <a:lnSpc>
                <a:spcPct val="90000"/>
              </a:lnSpc>
            </a:pPr>
            <a:r>
              <a:rPr lang="en-US" dirty="0" smtClean="0"/>
              <a:t>P@5 </a:t>
            </a:r>
            <a:r>
              <a:rPr lang="en-US" dirty="0" smtClean="0"/>
              <a:t>= </a:t>
            </a:r>
            <a:r>
              <a:rPr lang="en-US" dirty="0" smtClean="0"/>
              <a:t>3/5	R@5 = 3/5</a:t>
            </a:r>
            <a:endParaRPr lang="en-US" dirty="0" smtClean="0"/>
          </a:p>
          <a:p>
            <a:pPr lvl="1" eaLnBrk="1" hangingPunct="1">
              <a:lnSpc>
                <a:spcPct val="90000"/>
              </a:lnSpc>
            </a:pPr>
            <a:endParaRPr lang="en-US" dirty="0" smtClean="0"/>
          </a:p>
        </p:txBody>
      </p:sp>
    </p:spTree>
    <p:extLst>
      <p:ext uri="{BB962C8B-B14F-4D97-AF65-F5344CB8AC3E}">
        <p14:creationId xmlns:p14="http://schemas.microsoft.com/office/powerpoint/2010/main" val="29535710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err="1" smtClean="0"/>
              <a:t>Đường</a:t>
            </a:r>
            <a:r>
              <a:rPr lang="en-US" dirty="0" smtClean="0"/>
              <a:t> </a:t>
            </a:r>
            <a:r>
              <a:rPr lang="en-US" dirty="0" err="1" smtClean="0"/>
              <a:t>cong</a:t>
            </a:r>
            <a:r>
              <a:rPr lang="en-US" dirty="0" smtClean="0"/>
              <a:t> </a:t>
            </a:r>
            <a:r>
              <a:rPr lang="en-US" dirty="0" smtClean="0"/>
              <a:t>P/R</a:t>
            </a:r>
            <a:endParaRPr lang="vi-VN" dirty="0" smtClean="0"/>
          </a:p>
        </p:txBody>
      </p:sp>
      <p:sp>
        <p:nvSpPr>
          <p:cNvPr id="25603" name="Rectangle 3"/>
          <p:cNvSpPr>
            <a:spLocks noGrp="1" noChangeArrowheads="1"/>
          </p:cNvSpPr>
          <p:nvPr>
            <p:ph idx="1"/>
          </p:nvPr>
        </p:nvSpPr>
        <p:spPr>
          <a:xfrm>
            <a:off x="611560" y="2017713"/>
            <a:ext cx="8343528" cy="3067471"/>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eaLnBrk="1" hangingPunct="1"/>
            <a:r>
              <a:rPr lang="en-US" dirty="0" err="1"/>
              <a:t>Cách</a:t>
            </a:r>
            <a:r>
              <a:rPr lang="en-US" dirty="0"/>
              <a:t> </a:t>
            </a:r>
            <a:r>
              <a:rPr lang="en-US" dirty="0" err="1"/>
              <a:t>vẽ</a:t>
            </a:r>
            <a:r>
              <a:rPr lang="en-US" dirty="0"/>
              <a:t> </a:t>
            </a:r>
            <a:r>
              <a:rPr lang="en-US" dirty="0" err="1"/>
              <a:t>đường</a:t>
            </a:r>
            <a:r>
              <a:rPr lang="en-US" dirty="0"/>
              <a:t> </a:t>
            </a:r>
            <a:r>
              <a:rPr lang="en-US" dirty="0" err="1"/>
              <a:t>cong</a:t>
            </a:r>
            <a:r>
              <a:rPr lang="en-US" dirty="0"/>
              <a:t> P/R:</a:t>
            </a:r>
          </a:p>
          <a:p>
            <a:pPr lvl="1"/>
            <a:r>
              <a:rPr lang="en-US" dirty="0"/>
              <a:t>Cho i </a:t>
            </a:r>
            <a:r>
              <a:rPr lang="en-US" dirty="0" err="1"/>
              <a:t>biến</a:t>
            </a:r>
            <a:r>
              <a:rPr lang="en-US" dirty="0"/>
              <a:t> </a:t>
            </a:r>
            <a:r>
              <a:rPr lang="en-US" dirty="0" err="1"/>
              <a:t>thiên</a:t>
            </a:r>
            <a:r>
              <a:rPr lang="en-US" dirty="0"/>
              <a:t> </a:t>
            </a:r>
            <a:r>
              <a:rPr lang="en-US" dirty="0" err="1"/>
              <a:t>từ</a:t>
            </a:r>
            <a:r>
              <a:rPr lang="en-US" dirty="0"/>
              <a:t> 1 </a:t>
            </a:r>
            <a:r>
              <a:rPr lang="en-US" dirty="0" err="1"/>
              <a:t>đến</a:t>
            </a:r>
            <a:r>
              <a:rPr lang="en-US" dirty="0"/>
              <a:t> </a:t>
            </a:r>
            <a:r>
              <a:rPr lang="en-US" dirty="0" err="1"/>
              <a:t>hết</a:t>
            </a:r>
            <a:r>
              <a:rPr lang="en-US" dirty="0"/>
              <a:t> </a:t>
            </a:r>
            <a:r>
              <a:rPr lang="en-US" dirty="0" err="1"/>
              <a:t>danh</a:t>
            </a:r>
            <a:r>
              <a:rPr lang="en-US" dirty="0"/>
              <a:t> </a:t>
            </a:r>
            <a:r>
              <a:rPr lang="en-US" dirty="0" err="1"/>
              <a:t>sách</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a:t>
            </a:r>
            <a:endParaRPr lang="vi-VN" dirty="0"/>
          </a:p>
          <a:p>
            <a:pPr lvl="1"/>
            <a:r>
              <a:rPr lang="vi-VN" dirty="0"/>
              <a:t>Đo P@i và R@i tại </a:t>
            </a:r>
            <a:r>
              <a:rPr lang="en-US" dirty="0" err="1" smtClean="0"/>
              <a:t>các</a:t>
            </a:r>
            <a:r>
              <a:rPr lang="en-US" dirty="0" smtClean="0"/>
              <a:t> </a:t>
            </a:r>
            <a:r>
              <a:rPr lang="vi-VN" dirty="0" smtClean="0"/>
              <a:t>vị </a:t>
            </a:r>
            <a:r>
              <a:rPr lang="vi-VN" dirty="0"/>
              <a:t>trí i của danh sách kết quả;</a:t>
            </a:r>
          </a:p>
          <a:p>
            <a:pPr lvl="1"/>
            <a:r>
              <a:rPr lang="vi-VN" dirty="0"/>
              <a:t>Nối các điểm (R@i, P@i) trên mặt phẳng </a:t>
            </a:r>
            <a:r>
              <a:rPr lang="en-US" dirty="0"/>
              <a:t>ta </a:t>
            </a:r>
            <a:r>
              <a:rPr lang="vi-VN" dirty="0"/>
              <a:t>thu được </a:t>
            </a:r>
            <a:r>
              <a:rPr lang="en-US" dirty="0" err="1"/>
              <a:t>đường</a:t>
            </a:r>
            <a:r>
              <a:rPr lang="en-US" dirty="0"/>
              <a:t> </a:t>
            </a:r>
            <a:r>
              <a:rPr lang="en-US" dirty="0" err="1"/>
              <a:t>cong</a:t>
            </a:r>
            <a:r>
              <a:rPr lang="en-US" dirty="0"/>
              <a:t> P/R</a:t>
            </a:r>
            <a:r>
              <a:rPr lang="vi-VN" dirty="0"/>
              <a:t>.</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21</a:t>
            </a:fld>
            <a:endParaRPr lang="vi-VN"/>
          </a:p>
        </p:txBody>
      </p:sp>
      <p:sp>
        <p:nvSpPr>
          <p:cNvPr id="3" name="TextBox 2"/>
          <p:cNvSpPr txBox="1"/>
          <p:nvPr/>
        </p:nvSpPr>
        <p:spPr>
          <a:xfrm>
            <a:off x="323528" y="4869160"/>
            <a:ext cx="8620447" cy="954107"/>
          </a:xfrm>
          <a:prstGeom prst="rect">
            <a:avLst/>
          </a:prstGeom>
          <a:noFill/>
        </p:spPr>
        <p:txBody>
          <a:bodyPr wrap="square" rtlCol="0">
            <a:spAutoFit/>
          </a:bodyPr>
          <a:lstStyle/>
          <a:p>
            <a:pPr marL="0" lvl="1" algn="just"/>
            <a:r>
              <a:rPr lang="en-US" sz="2800" dirty="0" err="1" smtClean="0">
                <a:solidFill>
                  <a:schemeClr val="tx2"/>
                </a:solidFill>
              </a:rPr>
              <a:t>Đường</a:t>
            </a:r>
            <a:r>
              <a:rPr lang="en-US" sz="2800" dirty="0" smtClean="0">
                <a:solidFill>
                  <a:schemeClr val="tx2"/>
                </a:solidFill>
              </a:rPr>
              <a:t> </a:t>
            </a:r>
            <a:r>
              <a:rPr lang="en-US" sz="2800" dirty="0" err="1" smtClean="0">
                <a:solidFill>
                  <a:schemeClr val="tx2"/>
                </a:solidFill>
              </a:rPr>
              <a:t>cong</a:t>
            </a:r>
            <a:r>
              <a:rPr lang="vi-VN" sz="2800" dirty="0" smtClean="0">
                <a:solidFill>
                  <a:schemeClr val="tx2"/>
                </a:solidFill>
              </a:rPr>
              <a:t> </a:t>
            </a:r>
            <a:r>
              <a:rPr lang="vi-VN" sz="2800" dirty="0" smtClean="0">
                <a:solidFill>
                  <a:schemeClr val="tx2"/>
                </a:solidFill>
              </a:rPr>
              <a:t>P/R thể hiện mối liên hệ phụ thuộc giữa độ chính xác và độ đầy đủ.</a:t>
            </a:r>
            <a:endParaRPr lang="vi-VN" sz="28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dirty="0" err="1" smtClean="0"/>
              <a:t>Ví</a:t>
            </a:r>
            <a:r>
              <a:rPr lang="en-US" dirty="0" smtClean="0"/>
              <a:t> </a:t>
            </a:r>
            <a:r>
              <a:rPr lang="en-US" dirty="0" err="1" smtClean="0"/>
              <a:t>dụ</a:t>
            </a:r>
            <a:r>
              <a:rPr lang="en-US" dirty="0" smtClean="0"/>
              <a:t> </a:t>
            </a:r>
            <a:r>
              <a:rPr lang="en-US" dirty="0" err="1" smtClean="0"/>
              <a:t>vẽ</a:t>
            </a:r>
            <a:r>
              <a:rPr lang="en-US" dirty="0" smtClean="0"/>
              <a:t> </a:t>
            </a:r>
            <a:r>
              <a:rPr lang="en-US" dirty="0" err="1" smtClean="0"/>
              <a:t>đường</a:t>
            </a:r>
            <a:r>
              <a:rPr lang="en-US" dirty="0" smtClean="0"/>
              <a:t> </a:t>
            </a:r>
            <a:r>
              <a:rPr lang="en-US" dirty="0" err="1" smtClean="0"/>
              <a:t>cong</a:t>
            </a:r>
            <a:r>
              <a:rPr lang="en-US" dirty="0" smtClean="0"/>
              <a:t> </a:t>
            </a:r>
            <a:r>
              <a:rPr lang="en-US" dirty="0" smtClean="0"/>
              <a:t>P/R</a:t>
            </a:r>
            <a:endParaRPr lang="ru-RU" dirty="0"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dirty="0" err="1" smtClean="0"/>
              <a:t>Đường</a:t>
            </a:r>
            <a:r>
              <a:rPr lang="en-US" dirty="0" smtClean="0"/>
              <a:t> </a:t>
            </a:r>
            <a:r>
              <a:rPr lang="en-US" dirty="0" err="1" smtClean="0"/>
              <a:t>cong</a:t>
            </a:r>
            <a:r>
              <a:rPr lang="en-US" dirty="0" smtClean="0"/>
              <a:t> P/R </a:t>
            </a:r>
            <a:r>
              <a:rPr lang="en-US" dirty="0" err="1" smtClean="0"/>
              <a:t>nội</a:t>
            </a:r>
            <a:r>
              <a:rPr lang="en-US" dirty="0" smtClean="0"/>
              <a:t> </a:t>
            </a:r>
            <a:r>
              <a:rPr lang="en-US" dirty="0" err="1" smtClean="0"/>
              <a:t>suy</a:t>
            </a:r>
            <a:endParaRPr lang="en-US" dirty="0" smtClean="0"/>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1325629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25</a:t>
            </a:fld>
            <a:endParaRPr lang="vi-V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26</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smtClean="0"/>
              <a:t>Đường</a:t>
            </a:r>
            <a:r>
              <a:rPr lang="en-US" dirty="0" smtClean="0"/>
              <a:t> </a:t>
            </a:r>
            <a:r>
              <a:rPr lang="en-US" dirty="0" err="1" smtClean="0"/>
              <a:t>cong</a:t>
            </a:r>
            <a:r>
              <a:rPr lang="vi-VN" dirty="0" smtClean="0"/>
              <a:t> P/R</a:t>
            </a:r>
            <a:endParaRPr lang="en-US" dirty="0" smtClean="0"/>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 </a:t>
            </a:r>
            <a:r>
              <a:rPr lang="en-US" dirty="0" err="1">
                <a:solidFill>
                  <a:schemeClr val="bg1">
                    <a:lumMod val="65000"/>
                  </a:schemeClr>
                </a:solidFill>
              </a:rPr>
              <a:t>nội</a:t>
            </a:r>
            <a:r>
              <a:rPr lang="en-US" dirty="0">
                <a:solidFill>
                  <a:schemeClr val="bg1">
                    <a:lumMod val="65000"/>
                  </a:schemeClr>
                </a:solidFill>
              </a:rPr>
              <a:t> </a:t>
            </a:r>
            <a:r>
              <a:rPr lang="en-US" dirty="0" err="1">
                <a:solidFill>
                  <a:schemeClr val="bg1">
                    <a:lumMod val="65000"/>
                  </a:schemeClr>
                </a:solidFill>
              </a:rPr>
              <a:t>suy</a:t>
            </a:r>
            <a:endParaRPr lang="en-US" dirty="0">
              <a:solidFill>
                <a:schemeClr val="bg1">
                  <a:lumMod val="65000"/>
                </a:schemeClr>
              </a:solidFill>
            </a:endParaRPr>
          </a:p>
          <a:p>
            <a:pPr lvl="1">
              <a:defRPr/>
            </a:pPr>
            <a:r>
              <a:rPr lang="en-US" dirty="0" smtClean="0"/>
              <a:t>So </a:t>
            </a:r>
            <a:r>
              <a:rPr lang="en-US" dirty="0" err="1" smtClean="0"/>
              <a:t>sánh</a:t>
            </a:r>
            <a:r>
              <a:rPr lang="en-US" dirty="0" smtClean="0"/>
              <a:t> </a:t>
            </a:r>
            <a:r>
              <a:rPr lang="en-US" dirty="0" err="1" smtClean="0"/>
              <a:t>đường</a:t>
            </a:r>
            <a:r>
              <a:rPr lang="en-US" dirty="0" smtClean="0"/>
              <a:t> </a:t>
            </a:r>
            <a:r>
              <a:rPr lang="en-US" dirty="0" err="1" smtClean="0"/>
              <a:t>cong</a:t>
            </a:r>
            <a:r>
              <a:rPr lang="en-US" dirty="0" smtClean="0"/>
              <a:t> P/R </a:t>
            </a:r>
            <a:r>
              <a:rPr lang="en-US" dirty="0" err="1" smtClean="0"/>
              <a:t>và</a:t>
            </a:r>
            <a:r>
              <a:rPr lang="en-US" dirty="0" smtClean="0"/>
              <a:t> ROC</a:t>
            </a:r>
            <a:endParaRPr lang="vi-VN" dirty="0" smtClean="0"/>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extLst>
      <p:ext uri="{BB962C8B-B14F-4D97-AF65-F5344CB8AC3E}">
        <p14:creationId xmlns:p14="http://schemas.microsoft.com/office/powerpoint/2010/main" val="3618953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err="1" smtClean="0"/>
              <a:t>Bảng</a:t>
            </a:r>
            <a:r>
              <a:rPr lang="en-US" dirty="0" smtClean="0"/>
              <a:t> </a:t>
            </a:r>
            <a:r>
              <a:rPr lang="en-US" dirty="0" err="1" smtClean="0"/>
              <a:t>nhầm</a:t>
            </a:r>
            <a:r>
              <a:rPr lang="en-US" dirty="0" smtClean="0"/>
              <a:t> </a:t>
            </a:r>
            <a:r>
              <a:rPr lang="en-US" dirty="0" err="1" smtClean="0"/>
              <a:t>lẫn</a:t>
            </a:r>
            <a:r>
              <a:rPr lang="en-US" dirty="0" smtClean="0"/>
              <a:t> </a:t>
            </a:r>
            <a:r>
              <a:rPr lang="en-US" dirty="0" err="1" smtClean="0"/>
              <a:t>cho</a:t>
            </a:r>
            <a:r>
              <a:rPr lang="en-US" dirty="0" smtClean="0"/>
              <a:t> </a:t>
            </a:r>
            <a:r>
              <a:rPr lang="en-US" dirty="0" err="1" smtClean="0"/>
              <a:t>tập</a:t>
            </a:r>
            <a:r>
              <a:rPr lang="en-US" dirty="0" smtClean="0"/>
              <a:t> </a:t>
            </a:r>
            <a:r>
              <a:rPr lang="en-US" dirty="0" err="1" smtClean="0"/>
              <a:t>kết</a:t>
            </a:r>
            <a:r>
              <a:rPr lang="en-US" dirty="0" smtClean="0"/>
              <a:t> </a:t>
            </a:r>
            <a:r>
              <a:rPr lang="en-US" dirty="0" err="1" smtClean="0"/>
              <a:t>quả</a:t>
            </a:r>
            <a:endParaRPr lang="vi-VN" dirty="0" smtClean="0"/>
          </a:p>
        </p:txBody>
      </p:sp>
      <p:sp>
        <p:nvSpPr>
          <p:cNvPr id="14339" name="Rectangle 3"/>
          <p:cNvSpPr>
            <a:spLocks noGrp="1" noChangeArrowheads="1"/>
          </p:cNvSpPr>
          <p:nvPr>
            <p:ph type="body" idx="1"/>
          </p:nvPr>
        </p:nvSpPr>
        <p:spPr>
          <a:xfrm>
            <a:off x="683568" y="3789040"/>
            <a:ext cx="8131820" cy="2736304"/>
          </a:xfrm>
        </p:spPr>
        <p:txBody>
          <a:bodyPr/>
          <a:lstStyle/>
          <a:p>
            <a:pPr eaLnBrk="1" hangingPunct="1"/>
            <a:r>
              <a:rPr lang="en-US" sz="2000" dirty="0" err="1" smtClean="0"/>
              <a:t>Văn</a:t>
            </a:r>
            <a:r>
              <a:rPr lang="en-US" sz="2000" dirty="0" smtClean="0"/>
              <a:t> </a:t>
            </a:r>
            <a:r>
              <a:rPr lang="en-US" sz="2000" dirty="0" err="1" smtClean="0"/>
              <a:t>bản</a:t>
            </a:r>
            <a:r>
              <a:rPr lang="en-US" sz="2000" dirty="0" smtClean="0"/>
              <a:t> </a:t>
            </a:r>
            <a:r>
              <a:rPr lang="en-US" sz="2000" dirty="0" err="1" smtClean="0"/>
              <a:t>được</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phù</a:t>
            </a:r>
            <a:r>
              <a:rPr lang="en-US" sz="2000" dirty="0" smtClean="0"/>
              <a:t> </a:t>
            </a:r>
            <a:r>
              <a:rPr lang="en-US" sz="2000" dirty="0" err="1" smtClean="0"/>
              <a:t>hợp</a:t>
            </a:r>
            <a:r>
              <a:rPr lang="en-US" sz="2000" dirty="0" smtClean="0"/>
              <a:t>/</a:t>
            </a:r>
            <a:r>
              <a:rPr lang="en-US" sz="2000" dirty="0" err="1" smtClean="0"/>
              <a:t>không</a:t>
            </a:r>
            <a:r>
              <a:rPr lang="en-US" sz="2000" dirty="0" smtClean="0"/>
              <a:t> </a:t>
            </a:r>
            <a:r>
              <a:rPr lang="en-US" sz="2000" dirty="0" err="1" smtClean="0"/>
              <a:t>phù</a:t>
            </a:r>
            <a:r>
              <a:rPr lang="en-US" sz="2000" dirty="0" smtClean="0"/>
              <a:t> </a:t>
            </a:r>
            <a:r>
              <a:rPr lang="en-US" sz="2000" dirty="0" err="1" smtClean="0"/>
              <a:t>hợp</a:t>
            </a:r>
            <a:r>
              <a:rPr lang="en-US" sz="2000" dirty="0" smtClean="0"/>
              <a:t> </a:t>
            </a:r>
            <a:r>
              <a:rPr lang="en-US" sz="2000" dirty="0" err="1" smtClean="0"/>
              <a:t>dựa</a:t>
            </a:r>
            <a:r>
              <a:rPr lang="en-US" sz="2000" dirty="0" smtClean="0"/>
              <a:t> </a:t>
            </a:r>
            <a:r>
              <a:rPr lang="en-US" sz="2000" dirty="0" err="1" smtClean="0"/>
              <a:t>trên</a:t>
            </a:r>
            <a:r>
              <a:rPr lang="en-US" sz="2000" dirty="0" smtClean="0"/>
              <a:t> </a:t>
            </a:r>
            <a:r>
              <a:rPr lang="en-US" sz="2000" dirty="0" err="1" smtClean="0"/>
              <a:t>bộ</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kiểm</a:t>
            </a:r>
            <a:r>
              <a:rPr lang="en-US" sz="2000" dirty="0" smtClean="0"/>
              <a:t> </a:t>
            </a:r>
            <a:r>
              <a:rPr lang="en-US" sz="2000" dirty="0" err="1" smtClean="0"/>
              <a:t>thử</a:t>
            </a:r>
            <a:r>
              <a:rPr lang="en-US" sz="2000" dirty="0" smtClean="0"/>
              <a:t>;</a:t>
            </a:r>
            <a:endParaRPr lang="vi-VN" sz="2000" dirty="0" smtClean="0"/>
          </a:p>
          <a:p>
            <a:pPr eaLnBrk="1" hangingPunct="1"/>
            <a:r>
              <a:rPr lang="vi-VN" sz="2000" dirty="0" smtClean="0"/>
              <a:t>Hệ thống quyết định trả về/không trả </a:t>
            </a:r>
            <a:r>
              <a:rPr lang="vi-VN" sz="2000" dirty="0" smtClean="0"/>
              <a:t>về</a:t>
            </a:r>
            <a:r>
              <a:rPr lang="en-US" sz="2000" dirty="0" smtClean="0"/>
              <a:t>;</a:t>
            </a:r>
          </a:p>
          <a:p>
            <a:pPr eaLnBrk="1" hangingPunct="1"/>
            <a:r>
              <a:rPr lang="en-US" sz="2000" dirty="0" err="1" smtClean="0"/>
              <a:t>Các</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trong</a:t>
            </a:r>
            <a:r>
              <a:rPr lang="en-US" sz="2000" dirty="0" smtClean="0"/>
              <a:t> </a:t>
            </a:r>
            <a:r>
              <a:rPr lang="en-US" sz="2000" dirty="0" err="1" smtClean="0"/>
              <a:t>bảng</a:t>
            </a:r>
            <a:r>
              <a:rPr lang="en-US" sz="2000" dirty="0" smtClean="0"/>
              <a:t> </a:t>
            </a:r>
            <a:r>
              <a:rPr lang="en-US" sz="2000" dirty="0" err="1" smtClean="0"/>
              <a:t>nhầm</a:t>
            </a:r>
            <a:r>
              <a:rPr lang="en-US" sz="2000" dirty="0" smtClean="0"/>
              <a:t> </a:t>
            </a:r>
            <a:r>
              <a:rPr lang="en-US" sz="2000" dirty="0" err="1" smtClean="0"/>
              <a:t>lẫn</a:t>
            </a:r>
            <a:r>
              <a:rPr lang="en-US" sz="2000" dirty="0" smtClean="0"/>
              <a:t> </a:t>
            </a:r>
            <a:r>
              <a:rPr lang="en-US" sz="2000" dirty="0" err="1" smtClean="0"/>
              <a:t>lần</a:t>
            </a:r>
            <a:r>
              <a:rPr lang="en-US" sz="2000" dirty="0" smtClean="0"/>
              <a:t> </a:t>
            </a:r>
            <a:r>
              <a:rPr lang="en-US" sz="2000" dirty="0" err="1" smtClean="0"/>
              <a:t>lượt</a:t>
            </a:r>
            <a:r>
              <a:rPr lang="en-US" sz="2000" dirty="0" smtClean="0"/>
              <a:t> </a:t>
            </a:r>
            <a:r>
              <a:rPr lang="en-US" sz="2000" dirty="0" err="1" smtClean="0"/>
              <a:t>là</a:t>
            </a:r>
            <a:r>
              <a:rPr lang="en-US" sz="2000" dirty="0" smtClean="0"/>
              <a:t> # </a:t>
            </a:r>
            <a:r>
              <a:rPr lang="en-US" sz="2000" dirty="0" err="1" smtClean="0"/>
              <a:t>văn</a:t>
            </a:r>
            <a:r>
              <a:rPr lang="en-US" sz="2000" dirty="0" smtClean="0"/>
              <a:t> </a:t>
            </a:r>
            <a:r>
              <a:rPr lang="en-US" sz="2000" dirty="0" err="1" smtClean="0"/>
              <a:t>bản</a:t>
            </a:r>
            <a:r>
              <a:rPr lang="en-US" sz="2000" dirty="0" smtClean="0"/>
              <a:t>:</a:t>
            </a:r>
          </a:p>
          <a:p>
            <a:pPr lvl="1" eaLnBrk="1" hangingPunct="1"/>
            <a:r>
              <a:rPr lang="en-US" sz="1800" dirty="0" smtClean="0"/>
              <a:t>TP: </a:t>
            </a:r>
            <a:r>
              <a:rPr lang="en-US" sz="1800" dirty="0" err="1" smtClean="0"/>
              <a:t>đ</a:t>
            </a:r>
            <a:r>
              <a:rPr lang="en-US" sz="1800" dirty="0" err="1" smtClean="0"/>
              <a:t>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phù</a:t>
            </a:r>
            <a:r>
              <a:rPr lang="en-US" sz="1800" dirty="0" smtClean="0"/>
              <a:t> </a:t>
            </a:r>
            <a:r>
              <a:rPr lang="en-US" sz="1800" dirty="0" err="1" smtClean="0"/>
              <a:t>hợp</a:t>
            </a:r>
            <a:r>
              <a:rPr lang="en-US" sz="1800" dirty="0" smtClean="0"/>
              <a:t>; </a:t>
            </a:r>
          </a:p>
          <a:p>
            <a:pPr lvl="1" eaLnBrk="1" hangingPunct="1"/>
            <a:r>
              <a:rPr lang="en-US" sz="1800" dirty="0" smtClean="0"/>
              <a:t>FP: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không</a:t>
            </a:r>
            <a:r>
              <a:rPr lang="en-US" sz="1800" dirty="0" smtClean="0"/>
              <a:t> </a:t>
            </a:r>
            <a:r>
              <a:rPr lang="en-US" sz="1800" dirty="0" err="1" smtClean="0"/>
              <a:t>phù</a:t>
            </a:r>
            <a:r>
              <a:rPr lang="en-US" sz="1800" dirty="0" smtClean="0"/>
              <a:t> </a:t>
            </a:r>
            <a:r>
              <a:rPr lang="en-US" sz="1800" dirty="0" err="1" smtClean="0"/>
              <a:t>hợp</a:t>
            </a:r>
            <a:r>
              <a:rPr lang="en-US" sz="1800" dirty="0" smtClean="0"/>
              <a:t>;</a:t>
            </a:r>
          </a:p>
          <a:p>
            <a:pPr lvl="1" eaLnBrk="1" hangingPunct="1"/>
            <a:r>
              <a:rPr lang="en-US" sz="1800" dirty="0" smtClean="0"/>
              <a:t>FN: </a:t>
            </a:r>
            <a:r>
              <a:rPr lang="en-US" sz="1800" dirty="0" err="1" smtClean="0"/>
              <a:t>không</a:t>
            </a:r>
            <a:r>
              <a:rPr lang="en-US" sz="1800" dirty="0" smtClean="0"/>
              <a:t> </a:t>
            </a:r>
            <a:r>
              <a:rPr lang="en-US" sz="1800" dirty="0" err="1" smtClean="0"/>
              <a:t>được</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phù</a:t>
            </a:r>
            <a:r>
              <a:rPr lang="en-US" sz="1800" dirty="0" smtClean="0"/>
              <a:t> </a:t>
            </a:r>
            <a:r>
              <a:rPr lang="en-US" sz="1800" dirty="0" err="1" smtClean="0"/>
              <a:t>hợp</a:t>
            </a:r>
            <a:r>
              <a:rPr lang="en-US" sz="1800" dirty="0" smtClean="0"/>
              <a:t>; </a:t>
            </a:r>
          </a:p>
          <a:p>
            <a:pPr lvl="1" eaLnBrk="1" hangingPunct="1"/>
            <a:r>
              <a:rPr lang="en-US" sz="1800" dirty="0" smtClean="0"/>
              <a:t>TN: </a:t>
            </a:r>
            <a:r>
              <a:rPr lang="en-US" sz="1800" dirty="0" err="1" smtClean="0"/>
              <a:t>không</a:t>
            </a:r>
            <a:r>
              <a:rPr lang="en-US" sz="1800" dirty="0" smtClean="0"/>
              <a:t> </a:t>
            </a:r>
            <a:r>
              <a:rPr lang="en-US" sz="1800" dirty="0" err="1" smtClean="0"/>
              <a:t>trả</a:t>
            </a:r>
            <a:r>
              <a:rPr lang="en-US" sz="1800" dirty="0" smtClean="0"/>
              <a:t> </a:t>
            </a:r>
            <a:r>
              <a:rPr lang="en-US" sz="1800" dirty="0" err="1" smtClean="0"/>
              <a:t>về</a:t>
            </a:r>
            <a:r>
              <a:rPr lang="en-US" sz="1800" dirty="0" smtClean="0"/>
              <a:t> </a:t>
            </a:r>
            <a:r>
              <a:rPr lang="en-US" sz="1800" dirty="0" err="1" smtClean="0"/>
              <a:t>và</a:t>
            </a:r>
            <a:r>
              <a:rPr lang="en-US" sz="1800" dirty="0" smtClean="0"/>
              <a:t> </a:t>
            </a:r>
            <a:r>
              <a:rPr lang="en-US" sz="1800" dirty="0" err="1" smtClean="0"/>
              <a:t>không</a:t>
            </a:r>
            <a:r>
              <a:rPr lang="en-US" sz="1800" dirty="0" smtClean="0"/>
              <a:t> </a:t>
            </a:r>
            <a:r>
              <a:rPr lang="en-US" sz="1800" dirty="0" err="1" smtClean="0"/>
              <a:t>phù</a:t>
            </a:r>
            <a:r>
              <a:rPr lang="en-US" sz="1800" dirty="0" smtClean="0"/>
              <a:t> </a:t>
            </a:r>
            <a:r>
              <a:rPr lang="en-US" sz="1800" dirty="0" err="1" smtClean="0"/>
              <a:t>hợp</a:t>
            </a:r>
            <a:r>
              <a:rPr lang="en-US" sz="1800" dirty="0" smtClean="0"/>
              <a:t>;</a:t>
            </a:r>
            <a:endParaRPr lang="vi-VN" sz="1800" dirty="0" smtClean="0"/>
          </a:p>
        </p:txBody>
      </p:sp>
      <p:graphicFrame>
        <p:nvGraphicFramePr>
          <p:cNvPr id="29700" name="Group 4"/>
          <p:cNvGraphicFramePr>
            <a:graphicFrameLocks noGrp="1"/>
          </p:cNvGraphicFramePr>
          <p:nvPr>
            <p:ph idx="4294967295"/>
            <p:extLst>
              <p:ext uri="{D42A27DB-BD31-4B8C-83A1-F6EECF244321}">
                <p14:modId xmlns:p14="http://schemas.microsoft.com/office/powerpoint/2010/main" val="3574262372"/>
              </p:ext>
            </p:extLst>
          </p:nvPr>
        </p:nvGraphicFramePr>
        <p:xfrm>
          <a:off x="827584" y="2060848"/>
          <a:ext cx="7349430" cy="1565822"/>
        </p:xfrm>
        <a:graphic>
          <a:graphicData uri="http://schemas.openxmlformats.org/drawingml/2006/table">
            <a:tbl>
              <a:tblPr/>
              <a:tblGrid>
                <a:gridCol w="2448792"/>
                <a:gridCol w="2268530"/>
                <a:gridCol w="2632108"/>
              </a:tblGrid>
              <a:tr h="520922">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Phù</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hợp</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97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3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TP</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rPr>
                        <a:t>FP</a:t>
                      </a:r>
                      <a:endParaRPr kumimoji="0" lang="vi-VN"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922">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3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rPr>
                        <a:t>FN</a:t>
                      </a:r>
                      <a:endParaRPr kumimoji="0" lang="vi-VN" sz="2300" b="0" i="0" u="none" strike="noStrike" cap="none" normalizeH="0" baseline="0" dirty="0" smtClean="0">
                        <a:ln>
                          <a:noFill/>
                        </a:ln>
                        <a:solidFill>
                          <a:schemeClr val="hlink"/>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TN</a:t>
                      </a:r>
                      <a:endParaRPr kumimoji="0" lang="vi-VN" sz="23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L="87992" marR="87992" marT="43996" marB="439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28</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2"/>
            <a:ext cx="8640960" cy="4651647"/>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r>
              <a:rPr lang="vi-VN" sz="2400" dirty="0" smtClean="0"/>
              <a:t>)</a:t>
            </a:r>
            <a:endParaRPr lang="en-US" sz="2400" dirty="0" smtClean="0"/>
          </a:p>
          <a:p>
            <a:pPr eaLnBrk="1" hangingPunct="1"/>
            <a:r>
              <a:rPr lang="en-US" sz="2400" dirty="0" err="1" smtClean="0"/>
              <a:t>Các</a:t>
            </a:r>
            <a:r>
              <a:rPr lang="en-US" sz="2400" dirty="0" smtClean="0"/>
              <a:t> </a:t>
            </a:r>
            <a:r>
              <a:rPr lang="en-US" sz="2400" dirty="0" err="1" smtClean="0"/>
              <a:t>đại</a:t>
            </a:r>
            <a:r>
              <a:rPr lang="en-US" sz="2400" dirty="0" smtClean="0"/>
              <a:t> </a:t>
            </a:r>
            <a:r>
              <a:rPr lang="en-US" sz="2400" dirty="0" err="1" smtClean="0"/>
              <a:t>lượng</a:t>
            </a:r>
            <a:r>
              <a:rPr lang="en-US" sz="2400" dirty="0" smtClean="0"/>
              <a:t> </a:t>
            </a:r>
            <a:r>
              <a:rPr lang="en-US" sz="2400" dirty="0" err="1" smtClean="0"/>
              <a:t>khác</a:t>
            </a:r>
            <a:r>
              <a:rPr lang="en-US" sz="2400" dirty="0" smtClean="0"/>
              <a:t>:</a:t>
            </a:r>
            <a:endParaRPr lang="vi-VN" sz="2400" dirty="0" smtClean="0"/>
          </a:p>
          <a:p>
            <a:pPr lvl="1" eaLnBrk="1" hangingPunct="1"/>
            <a:r>
              <a:rPr lang="vi-VN" sz="2000" dirty="0" smtClean="0"/>
              <a:t>Specificity = TN/(FP+TN) = p(không trả về|không phù hợp)</a:t>
            </a:r>
          </a:p>
          <a:p>
            <a:pPr lvl="1" eaLnBrk="1" hangingPunct="1"/>
            <a:r>
              <a:rPr lang="vi-VN" sz="20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3745135"/>
          </a:xfrm>
        </p:spPr>
        <p:txBody>
          <a:bodyPr/>
          <a:lstStyle/>
          <a:p>
            <a:pPr algn="just" eaLnBrk="1" hangingPunct="1"/>
            <a:r>
              <a:rPr lang="en-US" dirty="0" err="1" smtClean="0"/>
              <a:t>Đánh</a:t>
            </a:r>
            <a:r>
              <a:rPr lang="en-US" dirty="0" smtClean="0"/>
              <a:t> </a:t>
            </a:r>
            <a:r>
              <a:rPr lang="en-US" dirty="0" err="1" smtClean="0"/>
              <a:t>giá</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cho</a:t>
            </a:r>
            <a:r>
              <a:rPr lang="en-US" dirty="0" smtClean="0"/>
              <a:t> </a:t>
            </a:r>
            <a:r>
              <a:rPr lang="en-US" dirty="0" err="1" smtClean="0"/>
              <a:t>phép</a:t>
            </a:r>
            <a:r>
              <a:rPr lang="vi-VN" dirty="0" smtClean="0"/>
              <a:t>:</a:t>
            </a:r>
            <a:endParaRPr lang="vi-VN" dirty="0" smtClean="0"/>
          </a:p>
          <a:p>
            <a:pPr lvl="1" algn="just" eaLnBrk="1" hangingPunct="1"/>
            <a:r>
              <a:rPr lang="en-US" dirty="0"/>
              <a:t>So </a:t>
            </a:r>
            <a:r>
              <a:rPr lang="en-US" dirty="0" err="1"/>
              <a:t>sánh</a:t>
            </a:r>
            <a:r>
              <a:rPr lang="en-US" dirty="0"/>
              <a:t> </a:t>
            </a:r>
            <a:r>
              <a:rPr lang="en-US" dirty="0" err="1"/>
              <a:t>các</a:t>
            </a:r>
            <a:r>
              <a:rPr lang="en-US" dirty="0"/>
              <a:t> </a:t>
            </a:r>
            <a:r>
              <a:rPr lang="en-US" dirty="0" err="1"/>
              <a:t>tùy</a:t>
            </a:r>
            <a:r>
              <a:rPr lang="en-US" dirty="0"/>
              <a:t> </a:t>
            </a:r>
            <a:r>
              <a:rPr lang="en-US" dirty="0" err="1"/>
              <a:t>chỉnh</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một</a:t>
            </a:r>
            <a:r>
              <a:rPr lang="en-US" dirty="0"/>
              <a:t> </a:t>
            </a:r>
            <a:r>
              <a:rPr lang="en-US" dirty="0" err="1"/>
              <a:t>mô</a:t>
            </a:r>
            <a:r>
              <a:rPr lang="en-US" dirty="0"/>
              <a:t> </a:t>
            </a:r>
            <a:r>
              <a:rPr lang="en-US" dirty="0" err="1" smtClean="0"/>
              <a:t>hình</a:t>
            </a:r>
            <a:r>
              <a:rPr lang="en-US" dirty="0"/>
              <a:t>;</a:t>
            </a:r>
            <a:endParaRPr lang="en-US" dirty="0" smtClean="0"/>
          </a:p>
          <a:p>
            <a:pPr lvl="1" algn="just" eaLnBrk="1" hangingPunct="1"/>
            <a:r>
              <a:rPr lang="vi-VN" dirty="0" smtClean="0"/>
              <a:t>So </a:t>
            </a:r>
            <a:r>
              <a:rPr lang="vi-VN" dirty="0" smtClean="0"/>
              <a:t>sánh các mô hình tìm kiếm khác nhau</a:t>
            </a:r>
            <a:r>
              <a:rPr lang="vi-VN" dirty="0" smtClean="0"/>
              <a:t>;</a:t>
            </a:r>
            <a:endParaRPr lang="en-US" dirty="0" smtClean="0"/>
          </a:p>
          <a:p>
            <a:pPr lvl="1" algn="just" eaLnBrk="1" hangingPunct="1"/>
            <a:r>
              <a:rPr lang="en-US" dirty="0" smtClean="0"/>
              <a:t>V.v.</a:t>
            </a:r>
          </a:p>
          <a:p>
            <a:pPr algn="just" eaLnBrk="1" hangingPunct="1"/>
            <a:r>
              <a:rPr lang="vi-VN" dirty="0"/>
              <a:t>Các mô hình tìm kiếm chủ yếu được xây dựng bằng con đường thực nghiệm, vì vậy đánh giá kết quả là một khâu rất quan </a:t>
            </a:r>
            <a:r>
              <a:rPr lang="vi-VN" dirty="0" smtClean="0"/>
              <a:t>trọng</a:t>
            </a:r>
            <a:r>
              <a:rPr lang="en-US" dirty="0" smtClean="0"/>
              <a:t> </a:t>
            </a:r>
            <a:r>
              <a:rPr lang="en-US" dirty="0" err="1" smtClean="0"/>
              <a:t>trong</a:t>
            </a:r>
            <a:r>
              <a:rPr lang="en-US" dirty="0" smtClean="0"/>
              <a:t> </a:t>
            </a:r>
            <a:r>
              <a:rPr lang="en-US" dirty="0" err="1" smtClean="0"/>
              <a:t>nghiên</a:t>
            </a:r>
            <a:r>
              <a:rPr lang="en-US" dirty="0" smtClean="0"/>
              <a:t> </a:t>
            </a:r>
            <a:r>
              <a:rPr lang="en-US" dirty="0" err="1" smtClean="0"/>
              <a:t>cứu</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tìm</a:t>
            </a:r>
            <a:r>
              <a:rPr lang="en-US" dirty="0" smtClean="0"/>
              <a:t> </a:t>
            </a:r>
            <a:r>
              <a:rPr lang="en-US" dirty="0" err="1" smtClean="0"/>
              <a:t>kiếm</a:t>
            </a:r>
            <a:r>
              <a:rPr lang="vi-VN" dirty="0" smtClean="0"/>
              <a:t>.</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31</a:t>
            </a:fld>
            <a:endParaRPr 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a:solidFill>
                  <a:schemeClr val="bg1">
                    <a:lumMod val="65000"/>
                  </a:schemeClr>
                </a:solidFill>
              </a:rPr>
              <a:t>Độ chính xác, độ đầy đủ</a:t>
            </a:r>
          </a:p>
          <a:p>
            <a:pPr>
              <a:defRPr/>
            </a:pPr>
            <a:r>
              <a:rPr lang="vi-VN" dirty="0">
                <a:solidFill>
                  <a:schemeClr val="bg1">
                    <a:lumMod val="65000"/>
                  </a:schemeClr>
                </a:solidFill>
              </a:rPr>
              <a:t>Độ đo F</a:t>
            </a:r>
          </a:p>
          <a:p>
            <a:pPr>
              <a:defRPr/>
            </a:pP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vi-VN" dirty="0">
                <a:solidFill>
                  <a:schemeClr val="bg1">
                    <a:lumMod val="65000"/>
                  </a:schemeClr>
                </a:solidFill>
              </a:rPr>
              <a:t> P/R</a:t>
            </a:r>
            <a:endParaRPr lang="en-US" dirty="0">
              <a:solidFill>
                <a:schemeClr val="bg1">
                  <a:lumMod val="65000"/>
                </a:schemeClr>
              </a:solidFill>
            </a:endParaRPr>
          </a:p>
          <a:p>
            <a:pPr lvl="1">
              <a:defRPr/>
            </a:pPr>
            <a:r>
              <a:rPr lang="en-US" dirty="0" err="1">
                <a:solidFill>
                  <a:schemeClr val="bg1">
                    <a:lumMod val="65000"/>
                  </a:schemeClr>
                </a:solidFill>
              </a:rPr>
              <a:t>Vẽ</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a:t>
            </a:r>
          </a:p>
          <a:p>
            <a:pPr lvl="1">
              <a:defRPr/>
            </a:pP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 </a:t>
            </a:r>
            <a:r>
              <a:rPr lang="en-US" dirty="0" err="1">
                <a:solidFill>
                  <a:schemeClr val="bg1">
                    <a:lumMod val="65000"/>
                  </a:schemeClr>
                </a:solidFill>
              </a:rPr>
              <a:t>nội</a:t>
            </a:r>
            <a:r>
              <a:rPr lang="en-US" dirty="0">
                <a:solidFill>
                  <a:schemeClr val="bg1">
                    <a:lumMod val="65000"/>
                  </a:schemeClr>
                </a:solidFill>
              </a:rPr>
              <a:t> </a:t>
            </a:r>
            <a:r>
              <a:rPr lang="en-US" dirty="0" err="1">
                <a:solidFill>
                  <a:schemeClr val="bg1">
                    <a:lumMod val="65000"/>
                  </a:schemeClr>
                </a:solidFill>
              </a:rPr>
              <a:t>suy</a:t>
            </a:r>
            <a:endParaRPr lang="en-US" dirty="0">
              <a:solidFill>
                <a:schemeClr val="bg1">
                  <a:lumMod val="65000"/>
                </a:schemeClr>
              </a:solidFill>
            </a:endParaRPr>
          </a:p>
          <a:p>
            <a:pPr lvl="1">
              <a:defRPr/>
            </a:pPr>
            <a:r>
              <a:rPr lang="en-US" dirty="0">
                <a:solidFill>
                  <a:schemeClr val="bg1">
                    <a:lumMod val="65000"/>
                  </a:schemeClr>
                </a:solidFill>
              </a:rPr>
              <a:t>So </a:t>
            </a:r>
            <a:r>
              <a:rPr lang="en-US" dirty="0" err="1">
                <a:solidFill>
                  <a:schemeClr val="bg1">
                    <a:lumMod val="65000"/>
                  </a:schemeClr>
                </a:solidFill>
              </a:rPr>
              <a:t>sánh</a:t>
            </a:r>
            <a:r>
              <a:rPr lang="en-US" dirty="0">
                <a:solidFill>
                  <a:schemeClr val="bg1">
                    <a:lumMod val="65000"/>
                  </a:schemeClr>
                </a:solidFill>
              </a:rPr>
              <a:t> </a:t>
            </a:r>
            <a:r>
              <a:rPr lang="en-US" dirty="0" err="1">
                <a:solidFill>
                  <a:schemeClr val="bg1">
                    <a:lumMod val="65000"/>
                  </a:schemeClr>
                </a:solidFill>
              </a:rPr>
              <a:t>đường</a:t>
            </a:r>
            <a:r>
              <a:rPr lang="en-US" dirty="0">
                <a:solidFill>
                  <a:schemeClr val="bg1">
                    <a:lumMod val="65000"/>
                  </a:schemeClr>
                </a:solidFill>
              </a:rPr>
              <a:t> </a:t>
            </a:r>
            <a:r>
              <a:rPr lang="en-US" dirty="0" err="1">
                <a:solidFill>
                  <a:schemeClr val="bg1">
                    <a:lumMod val="65000"/>
                  </a:schemeClr>
                </a:solidFill>
              </a:rPr>
              <a:t>cong</a:t>
            </a:r>
            <a:r>
              <a:rPr lang="en-US" dirty="0">
                <a:solidFill>
                  <a:schemeClr val="bg1">
                    <a:lumMod val="65000"/>
                  </a:schemeClr>
                </a:solidFill>
              </a:rPr>
              <a:t> P/R </a:t>
            </a:r>
            <a:r>
              <a:rPr lang="en-US" dirty="0" err="1">
                <a:solidFill>
                  <a:schemeClr val="bg1">
                    <a:lumMod val="65000"/>
                  </a:schemeClr>
                </a:solidFill>
              </a:rPr>
              <a:t>và</a:t>
            </a:r>
            <a:r>
              <a:rPr lang="en-US" dirty="0">
                <a:solidFill>
                  <a:schemeClr val="bg1">
                    <a:lumMod val="65000"/>
                  </a:schemeClr>
                </a:solidFill>
              </a:rPr>
              <a:t> ROC</a:t>
            </a:r>
            <a:endParaRPr lang="vi-VN" dirty="0">
              <a:solidFill>
                <a:schemeClr val="bg1">
                  <a:lumMod val="65000"/>
                </a:schemeClr>
              </a:solidFill>
            </a:endParaRP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32</a:t>
            </a:fld>
            <a:endParaRPr lang="vi-VN"/>
          </a:p>
        </p:txBody>
      </p:sp>
    </p:spTree>
    <p:extLst>
      <p:ext uri="{BB962C8B-B14F-4D97-AF65-F5344CB8AC3E}">
        <p14:creationId xmlns:p14="http://schemas.microsoft.com/office/powerpoint/2010/main" val="3618953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33</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537"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34</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35</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7.1</a:t>
            </a:r>
            <a:endParaRPr lang="vi-VN" dirty="0" smtClean="0"/>
          </a:p>
        </p:txBody>
      </p:sp>
      <p:sp>
        <p:nvSpPr>
          <p:cNvPr id="44035" name="Rectangle 3"/>
          <p:cNvSpPr>
            <a:spLocks noGrp="1" noChangeArrowheads="1"/>
          </p:cNvSpPr>
          <p:nvPr>
            <p:ph type="body" idx="1"/>
          </p:nvPr>
        </p:nvSpPr>
        <p:spPr>
          <a:xfrm>
            <a:off x="611188" y="2060848"/>
            <a:ext cx="8343900" cy="3827190"/>
          </a:xfrm>
        </p:spPr>
        <p:txBody>
          <a:bodyPr/>
          <a:lstStyle/>
          <a:p>
            <a:pPr marL="0" indent="0" eaLnBrk="1" hangingPunct="1">
              <a:buNone/>
            </a:pPr>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7.2</a:t>
            </a:r>
            <a:endParaRPr lang="vi-VN" dirty="0" smtClean="0"/>
          </a:p>
        </p:txBody>
      </p:sp>
      <p:sp>
        <p:nvSpPr>
          <p:cNvPr id="44035" name="Rectangle 3"/>
          <p:cNvSpPr>
            <a:spLocks noGrp="1" noChangeArrowheads="1"/>
          </p:cNvSpPr>
          <p:nvPr>
            <p:ph type="body" idx="1"/>
          </p:nvPr>
        </p:nvSpPr>
        <p:spPr>
          <a:xfrm>
            <a:off x="611188" y="1988839"/>
            <a:ext cx="8343900" cy="2535113"/>
          </a:xfrm>
        </p:spPr>
        <p:txBody>
          <a:bodyPr/>
          <a:lstStyle/>
          <a:p>
            <a:pPr marL="0" indent="0" algn="just" eaLnBrk="1" hangingPunct="1">
              <a:buNone/>
            </a:pPr>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523953"/>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a:t>
            </a:r>
            <a:r>
              <a:rPr lang="vi-VN" dirty="0" smtClean="0"/>
              <a:t>lượng</a:t>
            </a:r>
            <a:endParaRPr lang="vi-VN" dirty="0" smtClean="0"/>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en-US" dirty="0" err="1" smtClean="0"/>
              <a:t>Khả</a:t>
            </a:r>
            <a:r>
              <a:rPr lang="en-US" dirty="0" smtClean="0"/>
              <a:t> </a:t>
            </a:r>
            <a:r>
              <a:rPr lang="en-US" dirty="0" err="1" smtClean="0"/>
              <a:t>năng</a:t>
            </a:r>
            <a:r>
              <a:rPr lang="en-US" dirty="0" smtClean="0"/>
              <a:t> </a:t>
            </a:r>
            <a:r>
              <a:rPr lang="vi-VN" dirty="0" smtClean="0"/>
              <a:t>đáp </a:t>
            </a:r>
            <a:r>
              <a:rPr lang="vi-VN" dirty="0"/>
              <a:t>ứng nhu cầu thông tin của người </a:t>
            </a:r>
            <a:r>
              <a:rPr lang="vi-VN" dirty="0" smtClean="0"/>
              <a:t>dùng</a:t>
            </a:r>
            <a:r>
              <a:rPr lang="en-US" dirty="0" smtClean="0"/>
              <a:t> </a:t>
            </a:r>
            <a:r>
              <a:rPr lang="en-US" dirty="0" err="1" smtClean="0"/>
              <a:t>là</a:t>
            </a:r>
            <a:r>
              <a:rPr lang="en-US" dirty="0"/>
              <a:t> </a:t>
            </a:r>
            <a:r>
              <a:rPr lang="en-US" dirty="0" smtClean="0"/>
              <a:t>t</a:t>
            </a:r>
            <a:r>
              <a:rPr lang="vi-VN" dirty="0" smtClean="0"/>
              <a:t>iêu </a:t>
            </a:r>
            <a:r>
              <a:rPr lang="vi-VN" dirty="0"/>
              <a:t>trí chất lượng cơ bản của công cụ tìm kiếm </a:t>
            </a:r>
            <a:r>
              <a:rPr lang="vi-VN" dirty="0" smtClean="0"/>
              <a:t>:</a:t>
            </a:r>
            <a:endParaRPr lang="vi-VN" dirty="0"/>
          </a:p>
          <a:p>
            <a:pPr lvl="1" algn="just" eaLnBrk="1" hangingPunct="1"/>
            <a:r>
              <a:rPr lang="vi-VN" dirty="0" smtClean="0"/>
              <a:t>Người </a:t>
            </a:r>
            <a:r>
              <a:rPr lang="vi-VN" dirty="0" smtClean="0"/>
              <a:t>dùng </a:t>
            </a:r>
            <a:r>
              <a:rPr lang="en-US" dirty="0" err="1" smtClean="0"/>
              <a:t>sẽ</a:t>
            </a:r>
            <a:r>
              <a:rPr lang="en-US" dirty="0" smtClean="0"/>
              <a:t> </a:t>
            </a:r>
            <a:r>
              <a:rPr lang="vi-VN" dirty="0" smtClean="0"/>
              <a:t>hài </a:t>
            </a:r>
            <a:r>
              <a:rPr lang="vi-VN" dirty="0" smtClean="0"/>
              <a:t>lòng nếu công cụ tìm kiếm </a:t>
            </a:r>
            <a:r>
              <a:rPr lang="en-US" dirty="0" err="1" smtClean="0"/>
              <a:t>trả</a:t>
            </a:r>
            <a:r>
              <a:rPr lang="en-US" dirty="0" smtClean="0"/>
              <a:t> </a:t>
            </a:r>
            <a:r>
              <a:rPr lang="en-US" dirty="0" err="1" smtClean="0"/>
              <a:t>về</a:t>
            </a:r>
            <a:r>
              <a:rPr lang="en-US" dirty="0" smtClean="0"/>
              <a:t> </a:t>
            </a:r>
            <a:r>
              <a:rPr lang="en-US" dirty="0" err="1" smtClean="0"/>
              <a:t>văn</a:t>
            </a:r>
            <a:r>
              <a:rPr lang="en-US" dirty="0" smtClean="0"/>
              <a:t> </a:t>
            </a:r>
            <a:r>
              <a:rPr lang="en-US" dirty="0" err="1" smtClean="0"/>
              <a:t>bản</a:t>
            </a:r>
            <a:r>
              <a:rPr lang="en-US" dirty="0" smtClean="0"/>
              <a:t> </a:t>
            </a:r>
            <a:r>
              <a:rPr lang="en-US" dirty="0" err="1" smtClean="0"/>
              <a:t>phù</a:t>
            </a:r>
            <a:r>
              <a:rPr lang="en-US" dirty="0" smtClean="0"/>
              <a:t> </a:t>
            </a:r>
            <a:r>
              <a:rPr lang="en-US" dirty="0" err="1" smtClean="0"/>
              <a:t>hợp</a:t>
            </a:r>
            <a:r>
              <a:rPr lang="en-US" dirty="0" smtClean="0"/>
              <a:t>, </a:t>
            </a:r>
            <a:r>
              <a:rPr lang="vi-VN" dirty="0" smtClean="0"/>
              <a:t>đáp </a:t>
            </a:r>
            <a:r>
              <a:rPr lang="vi-VN" dirty="0" smtClean="0"/>
              <a:t>ứng được nhu cầu thông </a:t>
            </a:r>
            <a:r>
              <a:rPr lang="vi-VN" dirty="0" smtClean="0"/>
              <a:t>tin</a:t>
            </a:r>
            <a:r>
              <a:rPr lang="en-US" dirty="0" smtClean="0"/>
              <a:t>;</a:t>
            </a:r>
          </a:p>
          <a:p>
            <a:pPr lvl="1" algn="just" eaLnBrk="1" hangingPunct="1"/>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40</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41</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42</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err="1" smtClean="0"/>
              <a:t>Tín</a:t>
            </a:r>
            <a:r>
              <a:rPr lang="en-US" dirty="0" smtClean="0"/>
              <a:t> </a:t>
            </a:r>
            <a:r>
              <a:rPr lang="en-US" dirty="0" err="1" smtClean="0"/>
              <a:t>hiệu</a:t>
            </a:r>
            <a:r>
              <a:rPr lang="vi-VN" dirty="0" smtClean="0"/>
              <a:t> </a:t>
            </a:r>
            <a:r>
              <a:rPr lang="vi-VN" dirty="0" smtClean="0"/>
              <a:t>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vi-VN" dirty="0" smtClean="0">
                <a:solidFill>
                  <a:schemeClr val="bg1">
                    <a:lumMod val="65000"/>
                  </a:schemeClr>
                </a:solidFill>
              </a:rPr>
              <a:t> P/R</a:t>
            </a:r>
            <a:endParaRPr lang="en-US" dirty="0" smtClean="0">
              <a:solidFill>
                <a:schemeClr val="bg1">
                  <a:lumMod val="65000"/>
                </a:schemeClr>
              </a:solidFill>
            </a:endParaRPr>
          </a:p>
          <a:p>
            <a:pPr lvl="1">
              <a:defRPr/>
            </a:pPr>
            <a:r>
              <a:rPr lang="en-US" dirty="0" err="1" smtClean="0">
                <a:solidFill>
                  <a:schemeClr val="bg1">
                    <a:lumMod val="65000"/>
                  </a:schemeClr>
                </a:solidFill>
              </a:rPr>
              <a:t>Vẽ</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a:t>
            </a:r>
          </a:p>
          <a:p>
            <a:pPr lvl="1">
              <a:defRPr/>
            </a:pP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nội</a:t>
            </a:r>
            <a:r>
              <a:rPr lang="en-US" dirty="0" smtClean="0">
                <a:solidFill>
                  <a:schemeClr val="bg1">
                    <a:lumMod val="65000"/>
                  </a:schemeClr>
                </a:solidFill>
              </a:rPr>
              <a:t> </a:t>
            </a:r>
            <a:r>
              <a:rPr lang="en-US" dirty="0" err="1" smtClean="0">
                <a:solidFill>
                  <a:schemeClr val="bg1">
                    <a:lumMod val="65000"/>
                  </a:schemeClr>
                </a:solidFill>
              </a:rPr>
              <a:t>suy</a:t>
            </a:r>
            <a:endParaRPr lang="en-US" dirty="0" smtClean="0">
              <a:solidFill>
                <a:schemeClr val="bg1">
                  <a:lumMod val="65000"/>
                </a:schemeClr>
              </a:solidFill>
            </a:endParaRPr>
          </a:p>
          <a:p>
            <a:pPr lvl="1">
              <a:defRPr/>
            </a:pPr>
            <a:r>
              <a:rPr lang="en-US" dirty="0" smtClean="0">
                <a:solidFill>
                  <a:schemeClr val="bg1">
                    <a:lumMod val="65000"/>
                  </a:schemeClr>
                </a:solidFill>
              </a:rPr>
              <a:t>So </a:t>
            </a:r>
            <a:r>
              <a:rPr lang="en-US" dirty="0" err="1" smtClean="0">
                <a:solidFill>
                  <a:schemeClr val="bg1">
                    <a:lumMod val="65000"/>
                  </a:schemeClr>
                </a:solidFill>
              </a:rPr>
              <a:t>sánh</a:t>
            </a:r>
            <a:r>
              <a:rPr lang="en-US" dirty="0" smtClean="0">
                <a:solidFill>
                  <a:schemeClr val="bg1">
                    <a:lumMod val="65000"/>
                  </a:schemeClr>
                </a:solidFill>
              </a:rPr>
              <a:t> </a:t>
            </a:r>
            <a:r>
              <a:rPr lang="en-US" dirty="0" err="1" smtClean="0">
                <a:solidFill>
                  <a:schemeClr val="bg1">
                    <a:lumMod val="65000"/>
                  </a:schemeClr>
                </a:solidFill>
              </a:rPr>
              <a:t>đường</a:t>
            </a:r>
            <a:r>
              <a:rPr lang="en-US" dirty="0" smtClean="0">
                <a:solidFill>
                  <a:schemeClr val="bg1">
                    <a:lumMod val="65000"/>
                  </a:schemeClr>
                </a:solidFill>
              </a:rPr>
              <a:t> </a:t>
            </a:r>
            <a:r>
              <a:rPr lang="en-US" dirty="0" err="1" smtClean="0">
                <a:solidFill>
                  <a:schemeClr val="bg1">
                    <a:lumMod val="65000"/>
                  </a:schemeClr>
                </a:solidFill>
              </a:rPr>
              <a:t>cong</a:t>
            </a:r>
            <a:r>
              <a:rPr lang="en-US" dirty="0" smtClean="0">
                <a:solidFill>
                  <a:schemeClr val="bg1">
                    <a:lumMod val="65000"/>
                  </a:schemeClr>
                </a:solidFill>
              </a:rPr>
              <a:t> P/R </a:t>
            </a:r>
            <a:r>
              <a:rPr lang="en-US" dirty="0" err="1" smtClean="0">
                <a:solidFill>
                  <a:schemeClr val="bg1">
                    <a:lumMod val="65000"/>
                  </a:schemeClr>
                </a:solidFill>
              </a:rPr>
              <a:t>và</a:t>
            </a:r>
            <a:r>
              <a:rPr lang="en-US" dirty="0" smtClean="0">
                <a:solidFill>
                  <a:schemeClr val="bg1">
                    <a:lumMod val="65000"/>
                  </a:schemeClr>
                </a:solidFill>
              </a:rPr>
              <a:t> ROC</a:t>
            </a:r>
            <a:endParaRPr lang="vi-VN" dirty="0" smtClean="0">
              <a:solidFill>
                <a:schemeClr val="bg1">
                  <a:lumMod val="65000"/>
                </a:schemeClr>
              </a:solidFill>
            </a:endParaRP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extLst>
      <p:ext uri="{BB962C8B-B14F-4D97-AF65-F5344CB8AC3E}">
        <p14:creationId xmlns:p14="http://schemas.microsoft.com/office/powerpoint/2010/main" val="1040857963"/>
      </p:ext>
    </p:extLst>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2347</TotalTime>
  <Words>2463</Words>
  <Application>Microsoft Office PowerPoint</Application>
  <PresentationFormat>On-screen Show (4:3)</PresentationFormat>
  <Paragraphs>396</Paragraphs>
  <Slides>42</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vt:lpstr>
      <vt:lpstr>Tín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P@i và R@i</vt:lpstr>
      <vt:lpstr>P@i và R@i</vt:lpstr>
      <vt:lpstr>Đường cong P/R</vt:lpstr>
      <vt:lpstr>Ví dụ vẽ đường cong P/R</vt:lpstr>
      <vt:lpstr>PowerPoint Presentation</vt:lpstr>
      <vt:lpstr>Nội dung chính</vt:lpstr>
      <vt:lpstr>Độ chính xác nội suy/độ đầy đủ</vt:lpstr>
      <vt:lpstr>PowerPoint Presentation</vt:lpstr>
      <vt:lpstr>Nội dung chính</vt:lpstr>
      <vt:lpstr>Bảng nhầm lẫn cho tập kết quả</vt:lpstr>
      <vt:lpstr>Đường cong ROC và P/R</vt:lpstr>
      <vt:lpstr>Đường cong ROC</vt:lpstr>
      <vt:lpstr>Đường cong P/R và ROC</vt:lpstr>
      <vt:lpstr>Nội dung chính</vt:lpstr>
      <vt:lpstr>Độ chính xác trung bình</vt:lpstr>
      <vt:lpstr>Bình quân độ chính xác trung bình</vt:lpstr>
      <vt:lpstr>Ví dụ MAP</vt:lpstr>
      <vt:lpstr>Tính ổn định của độ đo</vt:lpstr>
      <vt:lpstr>Tính ổn định của độ đo</vt:lpstr>
      <vt:lpstr>Bài tập 7.1</vt:lpstr>
      <vt:lpstr>Bài tập 7.2</vt:lpstr>
      <vt:lpstr>Bài tập 7.3</vt:lpstr>
      <vt:lpstr>Bài tập 7.4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838</cp:revision>
  <dcterms:created xsi:type="dcterms:W3CDTF">2013-09-01T08:21:19Z</dcterms:created>
  <dcterms:modified xsi:type="dcterms:W3CDTF">2016-12-21T13:03:23Z</dcterms:modified>
</cp:coreProperties>
</file>