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21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vi-VN" sz="4400" spc="-1" strike="noStrike">
                <a:solidFill>
                  <a:srgbClr val="000000"/>
                </a:solidFill>
                <a:latin typeface="Tahoma"/>
              </a:rPr>
              <a:t>Click to move the slide</a:t>
            </a:r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B27981F-E56E-475F-89F2-DD5CAF1379A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0D3A30-CFD6-4751-BC79-5357E760ADA8}" type="slidenum">
              <a:rPr b="0" lang="en-US" sz="1200" spc="-1" strike="noStrike">
                <a:solidFill>
                  <a:srgbClr val="000000"/>
                </a:solidFill>
                <a:latin typeface="Adobe Fan Heiti Std B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Theo MLE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58AFC90-E9AC-43FD-BD04-F9C6B135162A}" type="slidenum">
              <a:rPr b="0" lang="en-US" sz="1200" spc="-1" strike="noStrike">
                <a:solidFill>
                  <a:srgbClr val="000000"/>
                </a:solidFill>
                <a:latin typeface="Adobe Fan Heiti Std B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71E899-F0CB-45DE-B8B5-823D04F21437}" type="slidenum">
              <a:rPr b="0" lang="en-US" sz="1200" spc="-1" strike="noStrike">
                <a:solidFill>
                  <a:srgbClr val="000000"/>
                </a:solidFill>
                <a:latin typeface="Adobe Fan Heiti Std B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0200" cy="3428640"/>
          </a:xfrm>
          <a:prstGeom prst="rect">
            <a:avLst/>
          </a:prstGeom>
        </p:spPr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BD107C-EA84-434E-A720-088D5FAFF0CE}" type="slidenum">
              <a:rPr b="0" lang="en-US" sz="1200" spc="-1" strike="noStrike">
                <a:solidFill>
                  <a:srgbClr val="000000"/>
                </a:solidFill>
                <a:latin typeface="Adobe Fan Heiti Std B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0200" cy="3428640"/>
          </a:xfrm>
          <a:prstGeom prst="rect">
            <a:avLst/>
          </a:prstGeom>
        </p:spPr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EB5670-4A0C-410B-857A-F75740EB1142}" type="slidenum">
              <a:rPr b="0" lang="en-US" sz="1200" spc="-1" strike="noStrike">
                <a:solidFill>
                  <a:srgbClr val="000000"/>
                </a:solidFill>
                <a:latin typeface="Adobe Fan Heiti Std B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0200" cy="3428640"/>
          </a:xfrm>
          <a:prstGeom prst="rect">
            <a:avLst/>
          </a:prstGeom>
        </p:spPr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Lấy ví dụ về ứng dụng phân lớp trong tìm kiếm?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43FAA5-0710-4305-86E4-45BF0E92D695}" type="slidenum">
              <a:rPr b="0" lang="en-US" sz="1200" spc="-1" strike="noStrike">
                <a:solidFill>
                  <a:srgbClr val="000000"/>
                </a:solidFill>
                <a:latin typeface="Adobe Fan Heiti Std B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Lấy ví dụ về ứng dụng phân lớp trong tìm kiếm?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548119-B612-4F92-96BA-955A652906FF}" type="slidenum">
              <a:rPr b="0" lang="en-US" sz="1200" spc="-1" strike="noStrike">
                <a:solidFill>
                  <a:srgbClr val="000000"/>
                </a:solidFill>
                <a:latin typeface="Adobe Fan Heiti Std B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421F52-A771-4393-9C73-F378E839C3F0}" type="slidenum">
              <a:rPr b="0" lang="en-US" sz="1200" spc="-1" strike="noStrike">
                <a:solidFill>
                  <a:srgbClr val="000000"/>
                </a:solidFill>
                <a:latin typeface="Adobe Fan Heiti Std B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0200" cy="3428640"/>
          </a:xfrm>
          <a:prstGeom prst="rect">
            <a:avLst/>
          </a:prstGeom>
        </p:spPr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150920" y="214200"/>
            <a:ext cx="7792560" cy="677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150920" y="214200"/>
            <a:ext cx="7792560" cy="677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1150920" y="214200"/>
            <a:ext cx="7792560" cy="677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150920" y="214200"/>
            <a:ext cx="7792560" cy="677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0" y="2438280"/>
            <a:ext cx="9009000" cy="1052280"/>
            <a:chOff x="0" y="2438280"/>
            <a:chExt cx="9009000" cy="1052280"/>
          </a:xfrm>
        </p:grpSpPr>
        <p:grpSp>
          <p:nvGrpSpPr>
            <p:cNvPr id="8" name="Group 9"/>
            <p:cNvGrpSpPr/>
            <p:nvPr/>
          </p:nvGrpSpPr>
          <p:grpSpPr>
            <a:xfrm>
              <a:off x="290520" y="2546280"/>
              <a:ext cx="711000" cy="474480"/>
              <a:chOff x="290520" y="2546280"/>
              <a:chExt cx="711000" cy="47448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290520" y="2546280"/>
                <a:ext cx="437400" cy="47448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673560" y="2546280"/>
                <a:ext cx="327960" cy="47448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" name="Group 12"/>
            <p:cNvGrpSpPr/>
            <p:nvPr/>
          </p:nvGrpSpPr>
          <p:grpSpPr>
            <a:xfrm>
              <a:off x="414360" y="2968560"/>
              <a:ext cx="737640" cy="474480"/>
              <a:chOff x="414360" y="2968560"/>
              <a:chExt cx="737640" cy="474480"/>
            </a:xfrm>
          </p:grpSpPr>
          <p:sp>
            <p:nvSpPr>
              <p:cNvPr id="12" name="CustomShape 13"/>
              <p:cNvSpPr/>
              <p:nvPr/>
            </p:nvSpPr>
            <p:spPr>
              <a:xfrm>
                <a:off x="414360" y="2968560"/>
                <a:ext cx="421560" cy="47448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>
                <a:off x="783360" y="2968560"/>
                <a:ext cx="368640" cy="47448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" name="CustomShape 15"/>
            <p:cNvSpPr/>
            <p:nvPr/>
          </p:nvSpPr>
          <p:spPr>
            <a:xfrm>
              <a:off x="0" y="2895480"/>
              <a:ext cx="560160" cy="421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35040" y="2438280"/>
              <a:ext cx="31320" cy="1052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 flipV="1">
              <a:off x="316080" y="3204360"/>
              <a:ext cx="8692920" cy="5508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990720" y="1676520"/>
            <a:ext cx="7772040" cy="146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4400" spc="-1" strike="noStrike">
                <a:solidFill>
                  <a:srgbClr val="333399"/>
                </a:solidFill>
                <a:latin typeface="Tahoma"/>
              </a:rPr>
              <a:t>Образец </a:t>
            </a:r>
            <a:r>
              <a:rPr b="0" lang="vi-VN" sz="4400" spc="-1" strike="noStrike">
                <a:solidFill>
                  <a:srgbClr val="333399"/>
                </a:solidFill>
                <a:latin typeface="Tahoma"/>
              </a:rPr>
              <a:t>заголовка</a:t>
            </a:r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dt"/>
          </p:nvPr>
        </p:nvSpPr>
        <p:spPr>
          <a:xfrm>
            <a:off x="990720" y="624852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CFCF6A5-981F-4439-9426-6F2B1AA8D96F}" type="slidenum">
              <a:rPr b="0" lang="en-US" sz="1400" spc="-1" strike="noStrike">
                <a:solidFill>
                  <a:srgbClr val="1c1c1c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3200" spc="-1" strike="noStrike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Second Outline Level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Third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Fourth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Fifth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Sixth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Seventh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8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4400" spc="-1" strike="noStrike">
                <a:solidFill>
                  <a:srgbClr val="333399"/>
                </a:solidFill>
                <a:latin typeface="Tahoma"/>
              </a:rPr>
              <a:t>Click to edit Master title style</a:t>
            </a:r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" name="PlaceHolder 9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3200" spc="-1" strike="noStrike">
                <a:solidFill>
                  <a:srgbClr val="000000"/>
                </a:solidFill>
                <a:latin typeface="Tahoma"/>
              </a:rPr>
              <a:t>Click to edit Master text styles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Second level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Third level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Fourth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Fifth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" name="PlaceHolder 10"/>
          <p:cNvSpPr>
            <a:spLocks noGrp="1"/>
          </p:cNvSpPr>
          <p:nvPr>
            <p:ph type="dt"/>
          </p:nvPr>
        </p:nvSpPr>
        <p:spPr>
          <a:xfrm>
            <a:off x="1162080" y="624348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8" name="PlaceHolder 11"/>
          <p:cNvSpPr>
            <a:spLocks noGrp="1"/>
          </p:cNvSpPr>
          <p:nvPr>
            <p:ph type="ftr"/>
          </p:nvPr>
        </p:nvSpPr>
        <p:spPr>
          <a:xfrm>
            <a:off x="3657600" y="624348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9" name="PlaceHolder 12"/>
          <p:cNvSpPr>
            <a:spLocks noGrp="1"/>
          </p:cNvSpPr>
          <p:nvPr>
            <p:ph type="sldNum"/>
          </p:nvPr>
        </p:nvSpPr>
        <p:spPr>
          <a:xfrm>
            <a:off x="7042320" y="624348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C641F0D-3258-4D3A-A036-0DFB4063044C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PlaceHolder 8"/>
          <p:cNvSpPr>
            <a:spLocks noGrp="1"/>
          </p:cNvSpPr>
          <p:nvPr>
            <p:ph type="dt"/>
          </p:nvPr>
        </p:nvSpPr>
        <p:spPr>
          <a:xfrm>
            <a:off x="1162080" y="624348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ftr"/>
          </p:nvPr>
        </p:nvSpPr>
        <p:spPr>
          <a:xfrm>
            <a:off x="3657600" y="624348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sldNum"/>
          </p:nvPr>
        </p:nvSpPr>
        <p:spPr>
          <a:xfrm>
            <a:off x="7042320" y="624348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7D72BEF-24DE-4700-803B-EDE9E7DC84DC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vi-VN" sz="4400" spc="-1" strike="noStrike">
                <a:solidFill>
                  <a:srgbClr val="000000"/>
                </a:solidFill>
                <a:latin typeface="Tahoma"/>
              </a:rPr>
              <a:t>Click to edit the title text format</a:t>
            </a:r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3200" spc="-1" strike="noStrike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Second Outline Level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Third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Fourth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Fifth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Sixth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Seventh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8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4400" spc="-1" strike="noStrike">
                <a:solidFill>
                  <a:srgbClr val="333399"/>
                </a:solidFill>
                <a:latin typeface="Tahoma"/>
              </a:rPr>
              <a:t>Click to edit Master title style</a:t>
            </a:r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2" name="PlaceHolder 9"/>
          <p:cNvSpPr>
            <a:spLocks noGrp="1"/>
          </p:cNvSpPr>
          <p:nvPr>
            <p:ph type="dt"/>
          </p:nvPr>
        </p:nvSpPr>
        <p:spPr>
          <a:xfrm>
            <a:off x="1162080" y="624348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3" name="PlaceHolder 10"/>
          <p:cNvSpPr>
            <a:spLocks noGrp="1"/>
          </p:cNvSpPr>
          <p:nvPr>
            <p:ph type="ftr"/>
          </p:nvPr>
        </p:nvSpPr>
        <p:spPr>
          <a:xfrm>
            <a:off x="3657600" y="624348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4" name="PlaceHolder 11"/>
          <p:cNvSpPr>
            <a:spLocks noGrp="1"/>
          </p:cNvSpPr>
          <p:nvPr>
            <p:ph type="sldNum"/>
          </p:nvPr>
        </p:nvSpPr>
        <p:spPr>
          <a:xfrm>
            <a:off x="7042320" y="624348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454981E-4B48-4EF7-AAEE-1037C19375CE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3200" spc="-1" strike="noStrike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Second Outline Level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Third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Fourth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Fifth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Sixth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Seventh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990720" y="1676520"/>
            <a:ext cx="777204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200" spc="-1" strike="noStrike">
                <a:solidFill>
                  <a:srgbClr val="333399"/>
                </a:solidFill>
                <a:latin typeface="Tahoma"/>
              </a:rPr>
              <a:t>IT4853</a:t>
            </a:r>
            <a:br/>
            <a:r>
              <a:rPr b="0" lang="vi-VN" sz="3200" spc="-1" strike="noStrike">
                <a:solidFill>
                  <a:srgbClr val="333399"/>
                </a:solidFill>
                <a:latin typeface="Tahoma"/>
              </a:rPr>
              <a:t>Tìm kiếm và trình diễn thông tin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11640" y="3429000"/>
            <a:ext cx="8352720" cy="220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Bài 14. Phân lớp văn bản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IIR.C13. Text classification and Naive Bayes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987640" y="6308640"/>
            <a:ext cx="302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Hà Nội, 2016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859280" y="4941720"/>
            <a:ext cx="421272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TS. Nguyễn Bá Ngọc, </a:t>
            </a:r>
            <a:r>
              <a:rPr b="0" i="1" lang="en-US" sz="1400" spc="-1" strike="noStrike">
                <a:solidFill>
                  <a:srgbClr val="000000"/>
                </a:solidFill>
                <a:latin typeface="Tahoma"/>
              </a:rPr>
              <a:t>Bộ môn Hệ thống thông tin, Viện CNTT &amp; TT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ahoma"/>
              </a:rPr>
              <a:t>ngocnb@soict.hust.edu.vn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Bài toán phân lớp văn bản (2)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4F1706-75F6-40CD-A09E-32E7A7FAD0CE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41" name="Picture 7" descr=""/>
          <p:cNvPicPr/>
          <p:nvPr/>
        </p:nvPicPr>
        <p:blipFill>
          <a:blip r:embed="rId1"/>
          <a:stretch/>
        </p:blipFill>
        <p:spPr>
          <a:xfrm>
            <a:off x="611640" y="1917000"/>
            <a:ext cx="8095680" cy="442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Nội dung chính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a6a6a6"/>
                </a:solidFill>
                <a:latin typeface="Tahoma"/>
              </a:rPr>
              <a:t>Ứng dụng phân lớp trong tìm kiếm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Phương pháp Naïve Bayes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a6a6a6"/>
                </a:solidFill>
                <a:latin typeface="Tahoma"/>
              </a:rPr>
              <a:t>Đánh giá phương pháp phân lớp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104964-00B8-410E-A3BC-DEDD414B9EB5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Phân lớp Naïve Bayes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611640" y="2017800"/>
            <a:ext cx="8343000" cy="4225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3200" spc="-1" strike="noStrike">
                <a:latin typeface="Tahoma"/>
              </a:rPr>
              <a:t> 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4AF0FF-B2F1-4AB0-B41E-40AF36A4EC12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Tiêu trí xác suất cực đại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11640" y="2017800"/>
            <a:ext cx="8343000" cy="4225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3200" spc="-1" strike="noStrike">
                <a:latin typeface="Tahoma"/>
              </a:rPr>
              <a:t> 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4E46FF8-D977-4DFC-A726-925C68FA6E03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150920" y="23868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Lấy log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611640" y="2017800"/>
            <a:ext cx="8343000" cy="4579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3200" spc="-1" strike="noStrike">
                <a:latin typeface="Tahoma"/>
              </a:rPr>
              <a:t> 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E164CD-9B13-4BA3-942C-E00BBE40FC77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Ước lượng tham số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611640" y="2017800"/>
            <a:ext cx="8343000" cy="4225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3200" spc="-1" strike="noStrike">
                <a:latin typeface="Tahoma"/>
              </a:rPr>
              <a:t> 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7853B9-06CE-4682-AF56-660BC806FC34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Giá trị 0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11640" y="2017800"/>
            <a:ext cx="8343000" cy="4225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Nếu có một từ t thuộc d nhưng không xuất hiện trong bất kỳ văn bản nào của lớp c thì: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Calibri"/>
              </a:rPr>
              <a:t>p(t|c) = 0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Calibri"/>
              </a:rPr>
              <a:t>Kéo theo p(c|d)=0.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C7370E0-BE91-4E81-BACB-0C4ECC9FB495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611640" y="5661360"/>
            <a:ext cx="5760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575d1"/>
                </a:solidFill>
                <a:latin typeface="Tahoma"/>
              </a:rPr>
              <a:t>Giải pháp?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Làm mịn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611640" y="2017800"/>
            <a:ext cx="8343000" cy="4225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3200" spc="-1" strike="noStrike">
                <a:latin typeface="Tahoma"/>
              </a:rPr>
              <a:t> 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9918F1C-DDED-4112-97F8-C5EA70F5591F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Giải thuật Naïve Bayes: Huấn luyện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DF717A4-1A3F-46A2-B4CE-EF26C1515E6E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539640" y="1917000"/>
            <a:ext cx="8267400" cy="44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Giải thuật Naïve Bayes: Phân lớp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A76262-D8CE-4AB3-966E-8DBE07D6D201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69" name="Picture 4" descr=""/>
          <p:cNvPicPr/>
          <p:nvPr/>
        </p:nvPicPr>
        <p:blipFill>
          <a:blip r:embed="rId1"/>
          <a:stretch/>
        </p:blipFill>
        <p:spPr>
          <a:xfrm>
            <a:off x="596520" y="2205000"/>
            <a:ext cx="6411960" cy="26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Nội dung chính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Ứng dụng phân lớp trong tìm kiếm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a6a6a6"/>
                </a:solidFill>
                <a:latin typeface="Tahoma"/>
              </a:rPr>
              <a:t>Phương pháp Naïve Bayes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a6a6a6"/>
                </a:solidFill>
                <a:latin typeface="Tahoma"/>
              </a:rPr>
              <a:t>Đánh giá phương pháp phân lớp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C38D88-10E9-4C67-9435-70D6D40D79EF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187640" y="303120"/>
            <a:ext cx="762948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Tahoma"/>
              </a:rPr>
              <a:t>Độ phức tạp của Naive Bayes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640640" y="-33480"/>
            <a:ext cx="9252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244800" y="3141000"/>
            <a:ext cx="8572320" cy="30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ahoma"/>
              </a:rPr>
              <a:t>ave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: Độ dài trung bình của văn bản luyện, </a:t>
            </a:r>
            <a:r>
              <a:rPr b="0" i="1" lang="en-US" sz="28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ahoma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: Độ dài văn bản phân lớp; </a:t>
            </a:r>
            <a:r>
              <a:rPr b="0" i="1" lang="en-US" sz="2800" spc="-1" strike="noStrike">
                <a:solidFill>
                  <a:srgbClr val="000000"/>
                </a:solidFill>
                <a:latin typeface="Tahoma"/>
              </a:rPr>
              <a:t>M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ahoma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: Số lượng từ duy nhất trong văn bản phân lớp; D là bộ dữ liệu luyện, V là bộ từ vựng; C là tập lớp.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Naive Bayes có độ phức tạp tuyến tính so với kích thước dữ liệu luyện và dữ liệu phân lớp. Đây là độ phức tạp tối ưu.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3" name="Picture 8" descr=""/>
          <p:cNvPicPr/>
          <p:nvPr/>
        </p:nvPicPr>
        <p:blipFill>
          <a:blip r:embed="rId1"/>
          <a:stretch/>
        </p:blipFill>
        <p:spPr>
          <a:xfrm>
            <a:off x="971640" y="1845000"/>
            <a:ext cx="5416200" cy="1223640"/>
          </a:xfrm>
          <a:prstGeom prst="rect">
            <a:avLst/>
          </a:prstGeom>
          <a:ln>
            <a:noFill/>
          </a:ln>
        </p:spPr>
      </p:pic>
      <p:sp>
        <p:nvSpPr>
          <p:cNvPr id="274" name="TextShape 4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29998E-8B3E-474A-AB23-BE3D76A398FF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21040" y="303120"/>
            <a:ext cx="774216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Tahoma"/>
              </a:rPr>
              <a:t>Ví dụ phân lớp Naive Bayes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7640640" y="-33480"/>
            <a:ext cx="9252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7" name="Picture 7" descr=""/>
          <p:cNvPicPr/>
          <p:nvPr/>
        </p:nvPicPr>
        <p:blipFill>
          <a:blip r:embed="rId1"/>
          <a:stretch/>
        </p:blipFill>
        <p:spPr>
          <a:xfrm>
            <a:off x="366480" y="2143080"/>
            <a:ext cx="8491680" cy="1907640"/>
          </a:xfrm>
          <a:prstGeom prst="rect">
            <a:avLst/>
          </a:prstGeom>
          <a:ln>
            <a:noFill/>
          </a:ln>
        </p:spPr>
      </p:pic>
      <p:sp>
        <p:nvSpPr>
          <p:cNvPr id="278" name="CustomShape 3"/>
          <p:cNvSpPr/>
          <p:nvPr/>
        </p:nvSpPr>
        <p:spPr>
          <a:xfrm>
            <a:off x="285840" y="4221000"/>
            <a:ext cx="8572320" cy="15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Ước lượng tham số cho bộ phân lớp Naïve Bayes</a:t>
            </a:r>
            <a:endParaRPr b="0" lang="en-US" sz="32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Phân lớp văn bản test (docID = 5)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9" name="TextShape 4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60BAEC-E82A-4617-A05E-D9B2A998BB08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259640" y="306000"/>
            <a:ext cx="772992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Tahoma"/>
              </a:rPr>
              <a:t>Ví dụ phân lớp Naive Bayes (2)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7640640" y="-33480"/>
            <a:ext cx="9252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Picture 8" descr=""/>
          <p:cNvPicPr/>
          <p:nvPr/>
        </p:nvPicPr>
        <p:blipFill>
          <a:blip r:embed="rId1"/>
          <a:stretch/>
        </p:blipFill>
        <p:spPr>
          <a:xfrm>
            <a:off x="423720" y="2000160"/>
            <a:ext cx="8054280" cy="2356920"/>
          </a:xfrm>
          <a:prstGeom prst="rect">
            <a:avLst/>
          </a:prstGeom>
          <a:ln>
            <a:noFill/>
          </a:ln>
        </p:spPr>
      </p:pic>
      <p:pic>
        <p:nvPicPr>
          <p:cNvPr id="283" name="Picture 11" descr=""/>
          <p:cNvPicPr/>
          <p:nvPr/>
        </p:nvPicPr>
        <p:blipFill>
          <a:blip r:embed="rId2"/>
          <a:stretch/>
        </p:blipFill>
        <p:spPr>
          <a:xfrm>
            <a:off x="539640" y="4617360"/>
            <a:ext cx="6122520" cy="899640"/>
          </a:xfrm>
          <a:prstGeom prst="rect">
            <a:avLst/>
          </a:prstGeom>
          <a:ln>
            <a:noFill/>
          </a:ln>
        </p:spPr>
      </p:pic>
      <p:sp>
        <p:nvSpPr>
          <p:cNvPr id="284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8E8753-23AD-429A-B059-B26CA29A677B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Nội dung chính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a6a6a6"/>
                </a:solidFill>
                <a:latin typeface="Tahoma"/>
              </a:rPr>
              <a:t>Ứng dụng phân lớp trong tìm kiếm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a6a6a6"/>
                </a:solidFill>
                <a:latin typeface="Tahoma"/>
              </a:rPr>
              <a:t>Phương pháp Naïve Bayes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Đánh giá phương pháp phân lớp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435BAB-4D2A-4AFF-89D3-488B4B638BB3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Đánh giá kết quả phân lớp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A864F9-1D1B-4AF8-B96A-ED50F32BF6DE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11640" y="2133000"/>
            <a:ext cx="8343000" cy="41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Phải được thực hiện trên dữ liệu không trùng lặp với dữ liệu huấn luyện;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Các tiêu chí cơ bản: Độ chính xác (P), Độ đầy đủ (R), F1.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Các độ đo cơ bản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4749AD-80F7-4861-8A90-DEBB73F3FF39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611640" y="2061000"/>
            <a:ext cx="8343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Thống kê các đại lượng sau đối với một lớp: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94" name="Table 4"/>
          <p:cNvGraphicFramePr/>
          <p:nvPr/>
        </p:nvGraphicFramePr>
        <p:xfrm>
          <a:off x="683640" y="2747160"/>
          <a:ext cx="7837920" cy="2042640"/>
        </p:xfrm>
        <a:graphic>
          <a:graphicData uri="http://schemas.openxmlformats.org/drawingml/2006/table">
            <a:tbl>
              <a:tblPr/>
              <a:tblGrid>
                <a:gridCol w="3672360"/>
                <a:gridCol w="1728000"/>
                <a:gridCol w="2437920"/>
              </a:tblGrid>
              <a:tr h="80172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Thuộc lớp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Không thuộc lớp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Dự đoán thuộc lớp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A (TP)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B (FP)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Dự đoán không thuộc lớp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C (FN)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D (TN)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340200" y="4746960"/>
            <a:ext cx="3429000" cy="9777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4780440" y="4757400"/>
            <a:ext cx="3632040" cy="100332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/>
        </p:blipFill>
        <p:spPr>
          <a:xfrm>
            <a:off x="533520" y="5760720"/>
            <a:ext cx="1625760" cy="9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Lấy trung bình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9FA503-2CE9-4197-954C-78850BA2109C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611640" y="1989000"/>
            <a:ext cx="8343000" cy="42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Macro</a:t>
            </a:r>
            <a:endParaRPr b="0" lang="en-US" sz="2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Tính F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 cho từng lớp;</a:t>
            </a:r>
            <a:endParaRPr b="0" lang="en-US" sz="24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Lấy trung bình các giá trị F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Micro:</a:t>
            </a:r>
            <a:endParaRPr b="0" lang="en-US" sz="2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Thống kê TP, TN, FP, FN cho từng lớp;</a:t>
            </a:r>
            <a:endParaRPr b="0" lang="en-US" sz="2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Lấy tổng các đại lượng thống kê này trên tất cả các lớp;</a:t>
            </a:r>
            <a:endParaRPr b="0" lang="en-US" sz="2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Tính 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trên các giá trị tổng hợp này.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Kết quả thực nghiệm: F1 trên Reuters-21578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6C0D1C-4489-4A6C-A2EA-8DA729BA868E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303" name="Picture 4" descr=""/>
          <p:cNvPicPr/>
          <p:nvPr/>
        </p:nvPicPr>
        <p:blipFill>
          <a:blip r:embed="rId1"/>
          <a:srcRect l="0" t="0" r="0" b="12410"/>
          <a:stretch/>
        </p:blipFill>
        <p:spPr>
          <a:xfrm>
            <a:off x="1227960" y="1700640"/>
            <a:ext cx="6296040" cy="4320000"/>
          </a:xfrm>
          <a:prstGeom prst="rect">
            <a:avLst/>
          </a:prstGeom>
          <a:ln>
            <a:noFill/>
          </a:ln>
        </p:spPr>
      </p:pic>
      <p:sp>
        <p:nvSpPr>
          <p:cNvPr id="304" name="CustomShape 3"/>
          <p:cNvSpPr/>
          <p:nvPr/>
        </p:nvSpPr>
        <p:spPr>
          <a:xfrm>
            <a:off x="971640" y="6093360"/>
            <a:ext cx="7416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Bộ phân loại Naïve Bayes tuy đơn giản nhưng hoạt động tương đối tốt so với các bộ phân loại khác.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4000" spc="-1" strike="noStrike">
                <a:solidFill>
                  <a:srgbClr val="333399"/>
                </a:solidFill>
                <a:latin typeface="Tahoma"/>
              </a:rPr>
              <a:t>Bài tập 14.1</a:t>
            </a:r>
            <a:endParaRPr b="0" lang="vi-VN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755640" y="2017800"/>
            <a:ext cx="8199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Trường hợp mỗi văn bản trong bộ dữ liệu kiểm thử được gán đúng 1 nhãn lớp, đồng thời bộ phân lớp cũng gán đúng một nhãn lớp cho một văn bản, gọi là phân lớp 1 lớp. 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Hãy chứng mình, đối với phân lớp 1 lớp, tổng FP trên tất cả các lớp bằng tổng FN. Nếu lấy trung bình theo micro, thì F</a:t>
            </a:r>
            <a:r>
              <a:rPr b="0" lang="vi-VN" sz="28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 tương tự Accuracy.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709D22-49E0-42BD-9C13-E25249A2B356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4000" spc="-1" strike="noStrike">
                <a:solidFill>
                  <a:srgbClr val="333399"/>
                </a:solidFill>
                <a:latin typeface="Tahoma"/>
              </a:rPr>
              <a:t>Bài tập 14.2</a:t>
            </a:r>
            <a:endParaRPr b="0" lang="vi-VN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755640" y="2017800"/>
            <a:ext cx="8199000" cy="61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Cho bộ văn bản: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18B78C-15AC-467A-815D-AEBD182488B1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755640" y="3789000"/>
            <a:ext cx="8199000" cy="23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Hãy so sánh các biểu diễn túi từ theo mô hình đa thức và mô hình Bernoulli của những văn bản đã cho.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12" name="Picture 2" descr=""/>
          <p:cNvPicPr/>
          <p:nvPr/>
        </p:nvPicPr>
        <p:blipFill>
          <a:blip r:embed="rId1"/>
          <a:stretch/>
        </p:blipFill>
        <p:spPr>
          <a:xfrm>
            <a:off x="971640" y="2590920"/>
            <a:ext cx="8080200" cy="112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Ứng dụng trong công cụ tìm kiếm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611640" y="2017800"/>
            <a:ext cx="8343000" cy="4363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Xác định ngôn ngữ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Các lớp: Tiếng Anh, tiếng Việt, v.v.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Xác định spam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Tìm kiếm theo chủ đề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Truy vấn cố định (standing queries), v.d., Google Alerts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Phân lớp bình luận: vd., bình luận về phim mang tính khen ngợi hay phê bình, v.v.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AFA6E8-3580-4271-B17F-49968ECAE490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4000" spc="-1" strike="noStrike">
                <a:solidFill>
                  <a:srgbClr val="333399"/>
                </a:solidFill>
                <a:latin typeface="Tahoma"/>
              </a:rPr>
              <a:t>Bài tập 14.3</a:t>
            </a:r>
            <a:endParaRPr b="0" lang="vi-VN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55640" y="2017800"/>
            <a:ext cx="8199000" cy="407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Ý nghĩa của giả thuyết độc lập với vị trí là: </a:t>
            </a: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Thông tin từ xuất hiện ở vị trí k cụ thể là </a:t>
            </a: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không hữu ích. Hãy tìm ngoại lệ. 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vi-VN" sz="2800" spc="-1" strike="noStrike">
                <a:solidFill>
                  <a:srgbClr val="000000"/>
                </a:solidFill>
                <a:latin typeface="Tahoma"/>
              </a:rPr>
              <a:t>Thử thiết lập văn bản với với cấu trúc cố </a:t>
            </a:r>
            <a:r>
              <a:rPr b="0" i="1" lang="vi-VN" sz="2800" spc="-1" strike="noStrike">
                <a:solidFill>
                  <a:srgbClr val="000000"/>
                </a:solidFill>
                <a:latin typeface="Tahoma"/>
              </a:rPr>
              <a:t>định.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20E997-735F-4984-A4B6-CDF169E29205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vi-VN" sz="4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317" name="Picture 3" descr=""/>
          <p:cNvPicPr/>
          <p:nvPr/>
        </p:nvPicPr>
        <p:blipFill>
          <a:blip r:embed="rId1"/>
          <a:stretch/>
        </p:blipFill>
        <p:spPr>
          <a:xfrm>
            <a:off x="2627280" y="1989000"/>
            <a:ext cx="3565080" cy="4103280"/>
          </a:xfrm>
          <a:prstGeom prst="rect">
            <a:avLst/>
          </a:prstGeom>
          <a:ln>
            <a:noFill/>
          </a:ln>
        </p:spPr>
      </p:pic>
      <p:sp>
        <p:nvSpPr>
          <p:cNvPr id="318" name="TextShape 2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CF0E53-BEF2-4C56-917A-E11F85167C71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nodeType="clickEffect" fill="hold">
                      <p:stCondLst>
                        <p:cond delay="0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Các phương pháp phân lớp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611640" y="2017800"/>
            <a:ext cx="8343000" cy="4363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Theo mức độ tham gia của con người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Phân lớp thủ công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Người phân lớp, máy hỗ trợ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Phân lớp dựa trên luật (bán tự động)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Người cung cấp luật, máy phân lớp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Xác suất/thống kê (tự động)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Người huấn luyện, máy phân lớp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B9BB18-3A81-44CA-A19A-8130D559009B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Phương pháp phân lớp thủ công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11640" y="2017800"/>
            <a:ext cx="8343000" cy="227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Sử dụng ở: Yahoo, ODP, Pubmed;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Rất chính xác!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Đơn giản với dữ liệu nhỏ;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Phức tạp &amp; chi phí cao trên quy mô lớn.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CFBC7D-C782-432E-999E-9DCBA1BF7778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611640" y="5229360"/>
            <a:ext cx="8332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99"/>
                </a:solidFill>
                <a:latin typeface="Tahoma"/>
              </a:rPr>
              <a:t>Phân lớp tự động?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Phương pháp phân lớp dựa trên luật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11640" y="2017800"/>
            <a:ext cx="8343000" cy="2779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Ví dụ, Google Alerts;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Sử dụng môi trường tích hợp hỗ trợ viết luật phân lớp;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Thường sử dụng Logic Boolean.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Có thể đạt độ chính xác rất cao;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Cần chi phí lớn và khó quản lý.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D34E87-5FD4-4B6F-94F4-FB67A2B818C9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87640" y="620640"/>
            <a:ext cx="781308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Tahoma"/>
              </a:rPr>
              <a:t>Ví dụ luật phân lớp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7640640" y="-33480"/>
            <a:ext cx="9252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Picture 2" descr=""/>
          <p:cNvPicPr/>
          <p:nvPr/>
        </p:nvPicPr>
        <p:blipFill>
          <a:blip r:embed="rId1"/>
          <a:stretch/>
        </p:blipFill>
        <p:spPr>
          <a:xfrm>
            <a:off x="350280" y="2061000"/>
            <a:ext cx="4578480" cy="3959640"/>
          </a:xfrm>
          <a:prstGeom prst="rect">
            <a:avLst/>
          </a:prstGeom>
          <a:ln w="9360">
            <a:noFill/>
          </a:ln>
        </p:spPr>
      </p:pic>
      <p:pic>
        <p:nvPicPr>
          <p:cNvPr id="231" name="Picture 3" descr=""/>
          <p:cNvPicPr/>
          <p:nvPr/>
        </p:nvPicPr>
        <p:blipFill>
          <a:blip r:embed="rId2"/>
          <a:stretch/>
        </p:blipFill>
        <p:spPr>
          <a:xfrm>
            <a:off x="4949640" y="2925000"/>
            <a:ext cx="3979440" cy="3131640"/>
          </a:xfrm>
          <a:prstGeom prst="rect">
            <a:avLst/>
          </a:prstGeom>
          <a:ln w="9360">
            <a:noFill/>
          </a:ln>
        </p:spPr>
      </p:pic>
      <p:sp>
        <p:nvSpPr>
          <p:cNvPr id="232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5AB6037-BA83-4DFE-A3B8-F9C4D185DF36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Phương pháp phân lớp dựa trên xác suất/thống kê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11640" y="2017800"/>
            <a:ext cx="8343000" cy="3643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Bài toán phân lớp văn bản: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Huấn luyện: Học có giám sát, nhằm xác định 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ϒ;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Phân lớp: Sử dụng 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ϒ  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để phân lớp văn bản.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Tiêu biểu</a:t>
            </a: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: Naïve Bayes, Rocchio, kNN, SVMs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Cần thiết lập bộ dữ liệu huấn luyện;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Tuy nhiên không yêu cầu chuyên gia.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4ADDB6-9FCB-4A63-83B2-06092FAF197D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Bài toán phân lớp văn bản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11640" y="1917000"/>
            <a:ext cx="8343000" cy="4839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3200" spc="-1" strike="noStrike">
                <a:latin typeface="Tahoma"/>
              </a:rPr>
              <a:t> 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C12F72-C782-43F1-A545-AF4249A514CE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9053</TotalTime>
  <Application>LibreOffice/6.0.3.2$Linux_X86_64 LibreOffice_project/00m0$Build-2</Application>
  <Company>tpu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2013-06-24T04:34:24Z</dcterms:created>
  <dc:creator>nbngoc</dc:creator>
  <dc:description/>
  <dc:language>en-US</dc:language>
  <cp:lastModifiedBy/>
  <dcterms:modified xsi:type="dcterms:W3CDTF">2018-11-07T09:09:41Z</dcterms:modified>
  <cp:revision>2222</cp:revision>
  <dc:subject/>
  <dc:title>Tìm kiếm và Trình diễn thông tin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tpu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31</vt:i4>
  </property>
</Properties>
</file>