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4"/>
  </p:notesMasterIdLst>
  <p:sldIdLst>
    <p:sldId id="313" r:id="rId2"/>
    <p:sldId id="539" r:id="rId3"/>
    <p:sldId id="557" r:id="rId4"/>
    <p:sldId id="558" r:id="rId5"/>
    <p:sldId id="559" r:id="rId6"/>
    <p:sldId id="560" r:id="rId7"/>
    <p:sldId id="561" r:id="rId8"/>
    <p:sldId id="562" r:id="rId9"/>
    <p:sldId id="573" r:id="rId10"/>
    <p:sldId id="565" r:id="rId11"/>
    <p:sldId id="566" r:id="rId12"/>
    <p:sldId id="567" r:id="rId13"/>
    <p:sldId id="568" r:id="rId14"/>
    <p:sldId id="569" r:id="rId15"/>
    <p:sldId id="570" r:id="rId16"/>
    <p:sldId id="572" r:id="rId17"/>
    <p:sldId id="574" r:id="rId18"/>
    <p:sldId id="575" r:id="rId19"/>
    <p:sldId id="576" r:id="rId20"/>
    <p:sldId id="577" r:id="rId21"/>
    <p:sldId id="578" r:id="rId22"/>
    <p:sldId id="418" r:id="rId23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60"/>
  </p:normalViewPr>
  <p:slideViewPr>
    <p:cSldViewPr>
      <p:cViewPr varScale="1">
        <p:scale>
          <a:sx n="69" d="100"/>
          <a:sy n="6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Hãy</a:t>
            </a:r>
            <a:r>
              <a:rPr lang="vi-VN" baseline="0" smtClean="0"/>
              <a:t> thử chia cụm với tâm ban đầu là d1, d4 và d1, d3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190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vi-VN" sz="3200" dirty="0" smtClean="0"/>
              <a:t>Tìm kiếm và trình diễn 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501008"/>
            <a:ext cx="7416824" cy="2137792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19. </a:t>
            </a:r>
            <a:r>
              <a:rPr lang="vi-VN" sz="2800" dirty="0" smtClean="0"/>
              <a:t>Chia </a:t>
            </a:r>
            <a:r>
              <a:rPr lang="vi-VN" sz="2800" smtClean="0"/>
              <a:t>cụm văn bản (2)</a:t>
            </a:r>
          </a:p>
          <a:p>
            <a:pPr algn="just" eaLnBrk="1" hangingPunct="1"/>
            <a:r>
              <a:rPr lang="vi-VN" sz="2800" smtClean="0"/>
              <a:t>IIR. C16. Flat clustering</a:t>
            </a:r>
            <a:endParaRPr lang="vi-VN" sz="20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800" b="0" dirty="0" smtClean="0">
                <a:cs typeface="Arial" panose="020B0604020202020204" pitchFamily="34" charset="0"/>
              </a:rPr>
              <a:t>Hà Nội, </a:t>
            </a:r>
            <a:r>
              <a:rPr lang="en-US" altLang="ru-RU" sz="1800" b="0" dirty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Đánh giá kết quả chia cụm dựa trên dữ liệu phân lớp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Ý tưởng: Coi kết quả phân lớp là phương án chia cụm tối ưu, đáp ứng tốt nhất các tiêu chí chia cụm.</a:t>
            </a:r>
          </a:p>
          <a:p>
            <a:pPr lvl="1" algn="just" eaLnBrk="1" hangingPunct="1">
              <a:defRPr/>
            </a:pPr>
            <a:r>
              <a:rPr lang="vi-VN" sz="2400" smtClean="0"/>
              <a:t>Đánh giá kết quả chia cụm bằng cách so sánh với kết quả phân lớp mẫu.</a:t>
            </a:r>
            <a:endParaRPr lang="vi-VN" sz="2400" dirty="0" smtClean="0"/>
          </a:p>
          <a:p>
            <a:pPr algn="just" eaLnBrk="1" hangingPunct="1">
              <a:defRPr/>
            </a:pPr>
            <a:r>
              <a:rPr lang="vi-VN" sz="2800" dirty="0" smtClean="0"/>
              <a:t>Các độ đo: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Purity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Rand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8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Độ đo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140968"/>
            <a:ext cx="8343528" cy="2847528"/>
          </a:xfrm>
        </p:spPr>
        <p:txBody>
          <a:bodyPr/>
          <a:lstStyle/>
          <a:p>
            <a:pPr algn="just" eaLnBrk="1" hangingPunct="1">
              <a:defRPr/>
            </a:pPr>
            <a:r>
              <a:rPr lang="el-GR" sz="2800" dirty="0">
                <a:cs typeface="Calibri"/>
              </a:rPr>
              <a:t>Ω</a:t>
            </a:r>
            <a:r>
              <a:rPr lang="en-US" sz="2800" dirty="0"/>
              <a:t>= {</a:t>
            </a:r>
            <a:r>
              <a:rPr lang="en-US" sz="2800" i="1" dirty="0"/>
              <a:t>ω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ω</a:t>
            </a:r>
            <a:r>
              <a:rPr lang="en-US" sz="2800" baseline="-25000" dirty="0"/>
              <a:t>2</a:t>
            </a:r>
            <a:r>
              <a:rPr lang="en-US" sz="2800" dirty="0"/>
              <a:t>, . . . , </a:t>
            </a:r>
            <a:r>
              <a:rPr lang="vi-VN" sz="2800" i="1" dirty="0" smtClean="0"/>
              <a:t>ω</a:t>
            </a:r>
            <a:r>
              <a:rPr lang="vi-VN" sz="2800" i="1" baseline="-25000" dirty="0" smtClean="0"/>
              <a:t>K</a:t>
            </a:r>
            <a:r>
              <a:rPr lang="vi-VN" sz="2800" dirty="0" smtClean="0"/>
              <a:t>} </a:t>
            </a:r>
            <a:r>
              <a:rPr lang="vi-VN" sz="2800" smtClean="0"/>
              <a:t>là tập cụm</a:t>
            </a:r>
            <a:r>
              <a:rPr lang="vi-VN" sz="2800" dirty="0" smtClean="0"/>
              <a:t>, </a:t>
            </a:r>
          </a:p>
          <a:p>
            <a:pPr algn="just" eaLnBrk="1" hangingPunct="1">
              <a:defRPr/>
            </a:pPr>
            <a:r>
              <a:rPr lang="vi-VN" sz="2800" dirty="0" smtClean="0"/>
              <a:t>C = {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1</a:t>
            </a:r>
            <a:r>
              <a:rPr lang="vi-VN" sz="2800" dirty="0" smtClean="0"/>
              <a:t>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, . . . 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</a:t>
            </a:r>
            <a:r>
              <a:rPr lang="vi-VN" sz="2800" smtClean="0"/>
              <a:t>là tập lớp.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pic>
        <p:nvPicPr>
          <p:cNvPr id="5" name="Picture 4" descr="16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76" y="1916831"/>
            <a:ext cx="5610372" cy="1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93095"/>
            <a:ext cx="8343528" cy="1839417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</a:t>
            </a:r>
            <a:r>
              <a:rPr lang="en-US" sz="2800" dirty="0" smtClean="0"/>
              <a:t>purity:</a:t>
            </a:r>
          </a:p>
          <a:p>
            <a:pPr lvl="1"/>
            <a:r>
              <a:rPr lang="de-DE" sz="2400" smtClean="0"/>
              <a:t>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1</a:t>
            </a:r>
            <a:r>
              <a:rPr lang="el-GR" sz="2400" dirty="0"/>
              <a:t> 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 i="1"/>
              <a:t> </a:t>
            </a:r>
            <a:r>
              <a:rPr lang="de-DE" sz="2400" smtClean="0"/>
              <a:t>|</a:t>
            </a:r>
            <a:r>
              <a:rPr lang="vi-VN" sz="2400" smtClean="0"/>
              <a:t> = 5</a:t>
            </a:r>
            <a:r>
              <a:rPr lang="de-DE" sz="2400" smtClean="0"/>
              <a:t>; 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2 </a:t>
            </a:r>
            <a:r>
              <a:rPr lang="el-GR" sz="2400" dirty="0"/>
              <a:t>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/>
              <a:t> </a:t>
            </a:r>
            <a:r>
              <a:rPr lang="de-DE" sz="2400" smtClean="0"/>
              <a:t>| = 4</a:t>
            </a:r>
            <a:r>
              <a:rPr lang="en-US" sz="2400" smtClean="0"/>
              <a:t>; </a:t>
            </a:r>
            <a:r>
              <a:rPr lang="vi-VN" sz="2400"/>
              <a:t> </a:t>
            </a:r>
            <a:endParaRPr lang="vi-VN" sz="2400" smtClean="0"/>
          </a:p>
          <a:p>
            <a:pPr marL="457200" lvl="1" indent="0">
              <a:buNone/>
            </a:pPr>
            <a:r>
              <a:rPr lang="vi-VN" sz="2400"/>
              <a:t> </a:t>
            </a:r>
            <a:r>
              <a:rPr lang="vi-VN" sz="2400" smtClean="0"/>
              <a:t>  max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|</a:t>
            </a:r>
            <a:r>
              <a:rPr lang="en-US" sz="2400" i="1" dirty="0"/>
              <a:t>ω</a:t>
            </a:r>
            <a:r>
              <a:rPr lang="en-US" sz="2400" baseline="-25000" dirty="0"/>
              <a:t>3</a:t>
            </a:r>
            <a:r>
              <a:rPr lang="en-US" sz="2400" dirty="0"/>
              <a:t> ∩ </a:t>
            </a:r>
            <a:r>
              <a:rPr lang="en-US" sz="2400" i="1" err="1"/>
              <a:t>c</a:t>
            </a:r>
            <a:r>
              <a:rPr lang="en-US" sz="2400" i="1" baseline="-25000" err="1"/>
              <a:t>j</a:t>
            </a:r>
            <a:r>
              <a:rPr lang="en-US" sz="2400"/>
              <a:t> </a:t>
            </a:r>
            <a:r>
              <a:rPr lang="en-US" sz="2400" smtClean="0"/>
              <a:t>| = 3 </a:t>
            </a:r>
            <a:endParaRPr lang="en-US" sz="2400" dirty="0"/>
          </a:p>
          <a:p>
            <a:pPr lvl="1"/>
            <a:r>
              <a:rPr lang="en-US" sz="2400" dirty="0" smtClean="0"/>
              <a:t>Purity = </a:t>
            </a:r>
            <a:r>
              <a:rPr lang="en-US" sz="2400" dirty="0"/>
              <a:t>(1/17) × (5 + 4 + 3) ≈ 0.71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717032"/>
            <a:ext cx="8343528" cy="241548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>
                <a:cs typeface="Calibri"/>
              </a:rPr>
              <a:t>TP+ FN + FP + TN = N </a:t>
            </a:r>
            <a:r>
              <a:rPr lang="vi-VN" sz="2800" dirty="0" smtClean="0">
                <a:cs typeface="Calibri"/>
              </a:rPr>
              <a:t>là tổng số cặp văn bản</a:t>
            </a:r>
            <a:r>
              <a:rPr lang="en-US" sz="2800" dirty="0" smtClean="0">
                <a:cs typeface="Calibri"/>
              </a:rPr>
              <a:t>.</a:t>
            </a:r>
          </a:p>
          <a:p>
            <a:pPr algn="just" eaLnBrk="1" hangingPunct="1"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pic>
        <p:nvPicPr>
          <p:cNvPr id="6" name="Picture 5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8" y="2667032"/>
            <a:ext cx="3151986" cy="648072"/>
          </a:xfrm>
          <a:prstGeom prst="rect">
            <a:avLst/>
          </a:prstGeom>
        </p:spPr>
      </p:pic>
      <p:graphicFrame>
        <p:nvGraphicFramePr>
          <p:cNvPr id="7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081465"/>
              </p:ext>
            </p:extLst>
          </p:nvPr>
        </p:nvGraphicFramePr>
        <p:xfrm>
          <a:off x="4644008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</a:t>
            </a:r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  <p:pic>
        <p:nvPicPr>
          <p:cNvPr id="7" name="Picture 6" descr="16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220240"/>
            <a:ext cx="5275739" cy="792000"/>
          </a:xfrm>
          <a:prstGeom prst="rect">
            <a:avLst/>
          </a:prstGeom>
        </p:spPr>
      </p:pic>
      <p:pic>
        <p:nvPicPr>
          <p:cNvPr id="8" name="Picture 7" descr="167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9" y="4353060"/>
            <a:ext cx="5735610" cy="79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60932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FP = 40 − 20 = </a:t>
            </a:r>
            <a:r>
              <a:rPr lang="en-US" b="0" dirty="0" smtClean="0"/>
              <a:t>20, FN </a:t>
            </a:r>
            <a:r>
              <a:rPr lang="vi-VN" b="0" dirty="0" smtClean="0"/>
              <a:t>và TN được xác định tương tự.</a:t>
            </a:r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32182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Rand </a:t>
            </a:r>
            <a:r>
              <a:rPr lang="vi-VN" sz="3600" dirty="0" smtClean="0"/>
              <a:t>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graphicFrame>
        <p:nvGraphicFramePr>
          <p:cNvPr id="9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210669"/>
              </p:ext>
            </p:extLst>
          </p:nvPr>
        </p:nvGraphicFramePr>
        <p:xfrm>
          <a:off x="1331640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 = 24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 = 72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9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77072"/>
            <a:ext cx="3151986" cy="648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024" y="407707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smtClean="0"/>
              <a:t>RI = (20 + 72)/136</a:t>
            </a:r>
            <a:endParaRPr lang="vi-VN" sz="2400" b="0" dirty="0"/>
          </a:p>
        </p:txBody>
      </p:sp>
    </p:spTree>
    <p:extLst>
      <p:ext uri="{BB962C8B-B14F-4D97-AF65-F5344CB8AC3E}">
        <p14:creationId xmlns:p14="http://schemas.microsoft.com/office/powerpoint/2010/main" val="24701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Tổng hợp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2060848"/>
            <a:ext cx="5535964" cy="2124000"/>
          </a:xfrm>
          <a:prstGeom prst="rect">
            <a:avLst/>
          </a:prstGeom>
        </p:spPr>
      </p:pic>
      <p:pic>
        <p:nvPicPr>
          <p:cNvPr id="7" name="Picture 6" descr="1680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6" y="4565104"/>
            <a:ext cx="6207662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19.1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noProof="1"/>
              <a:t>Hai điều kiện dừng của giải thuận k-means: (i) kết quả phân cụm không thay đổi; (ii) tâm cụm không thay đổi.</a:t>
            </a:r>
          </a:p>
          <a:p>
            <a:pPr marL="0" indent="0" algn="just" eaLnBrk="1" hangingPunct="1">
              <a:buNone/>
              <a:defRPr/>
            </a:pPr>
            <a:r>
              <a:rPr lang="en-US" sz="2800" noProof="1"/>
              <a:t>Từ điều kiện (i) có suy ra được điều kiện (ii) hay không?</a:t>
            </a:r>
          </a:p>
          <a:p>
            <a:pPr marL="0" indent="0" algn="just" eaLnBrk="1" hangingPunct="1">
              <a:buNone/>
              <a:defRPr/>
            </a:pPr>
            <a:r>
              <a:rPr lang="en-US" sz="2800" noProof="1"/>
              <a:t>Từ điều kiện (ii) có suy ra được điều kiện (i) hay không?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4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19.2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21087"/>
            <a:ext cx="8343528" cy="1911425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smtClean="0"/>
              <a:t>Thay thế mỗi văn bản trên hình vẽ bằng hai văn bản. Sau đó hãy tính Purity và RI.</a:t>
            </a:r>
          </a:p>
          <a:p>
            <a:pPr marL="0" indent="0" algn="just" eaLnBrk="1" hangingPunct="1">
              <a:buNone/>
              <a:defRPr/>
            </a:pPr>
            <a:r>
              <a:rPr lang="en-US" sz="2800" smtClean="0"/>
              <a:t>Thêm các văn bản trùng lặp có làm quá trình chia cụm khó hơn không? Đại lượng nào thay đổi/không thay đổi?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5" name="Picture 4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1916832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19.3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869160"/>
            <a:ext cx="8343528" cy="1263352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000" smtClean="0"/>
              <a:t>Hãy tính RSS cho kết quả chia cụm trong cả hai trường hợp.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3248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20888"/>
            <a:ext cx="2543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62922" y="3054594"/>
            <a:ext cx="2600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hội tụ </a:t>
            </a:r>
            <a:r>
              <a:rPr lang="vi-VN" sz="2800" dirty="0" smtClean="0"/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Đánh </a:t>
            </a: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giá kết quả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9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</a:t>
            </a:r>
            <a:r>
              <a:rPr lang="vi-VN" sz="3600" smtClean="0"/>
              <a:t>19.4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132856"/>
            <a:ext cx="8343528" cy="3999656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400" smtClean="0"/>
              <a:t>Hãy lấy ví dụ một tập điểm và 3 trọng tâm ban đầu sao cho kết quả phân cụm 3-means hội tụ với cụm rỗng. (ii) Kết quả chia cụm với cụm rỗng có thể là kết quả tối ưu toàn cục theo RSS?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24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</a:t>
            </a:r>
            <a:r>
              <a:rPr lang="vi-VN" sz="3600" smtClean="0"/>
              <a:t>19.6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132856"/>
            <a:ext cx="8343528" cy="3999656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400" smtClean="0"/>
              <a:t>Hãy chứng minh RSS</a:t>
            </a:r>
            <a:r>
              <a:rPr lang="en-US" sz="2400" baseline="-25000" smtClean="0"/>
              <a:t>min</a:t>
            </a:r>
            <a:r>
              <a:rPr lang="en-US" sz="2400" smtClean="0"/>
              <a:t>(K) là hàm đơn điệu giảm đối với biến K.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77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K-means </a:t>
            </a:r>
            <a:r>
              <a:rPr lang="vi-VN" sz="3600" dirty="0" smtClean="0"/>
              <a:t>luôn hội tụ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/>
              <a:t>RSS: </a:t>
            </a:r>
            <a:r>
              <a:rPr lang="en-US" sz="2800" b="1" dirty="0" smtClean="0"/>
              <a:t>R</a:t>
            </a:r>
            <a:r>
              <a:rPr lang="en-US" sz="2800" dirty="0" smtClean="0"/>
              <a:t>esidual </a:t>
            </a:r>
            <a:r>
              <a:rPr lang="en-US" sz="2800" b="1" dirty="0" smtClean="0"/>
              <a:t>S</a:t>
            </a:r>
            <a:r>
              <a:rPr lang="en-US" sz="2800" dirty="0" smtClean="0"/>
              <a:t>um of </a:t>
            </a:r>
            <a:r>
              <a:rPr lang="en-US" sz="2800" b="1" dirty="0" smtClean="0"/>
              <a:t>S</a:t>
            </a:r>
            <a:r>
              <a:rPr lang="en-US" sz="2800" dirty="0" smtClean="0"/>
              <a:t>quares;</a:t>
            </a:r>
          </a:p>
          <a:p>
            <a:pPr algn="just" eaLnBrk="1" hangingPunct="1">
              <a:defRPr/>
            </a:pPr>
            <a:r>
              <a:rPr lang="en-US" sz="2800" dirty="0" smtClean="0"/>
              <a:t>RSS </a:t>
            </a:r>
            <a:r>
              <a:rPr lang="vi-VN" sz="2800" dirty="0" smtClean="0"/>
              <a:t>tổng bình phương khoảng cách giữa các văn bản và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dần sau mỗi bước chia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Vì mỗi văn bản được gán với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sau mỗi bước xác định lại tâm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Xem slides tiếp theo</a:t>
            </a:r>
          </a:p>
          <a:p>
            <a:pPr algn="just" eaLnBrk="1" hangingPunct="1">
              <a:defRPr/>
            </a:pPr>
            <a:r>
              <a:rPr lang="vi-VN" sz="2800" dirty="0" smtClean="0"/>
              <a:t>Số cách chia cụm là hữu hạn</a:t>
            </a:r>
            <a:r>
              <a:rPr lang="en-US" sz="28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1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RSS </a:t>
            </a:r>
            <a:r>
              <a:rPr lang="vi-VN" sz="3600" dirty="0" smtClean="0"/>
              <a:t>giảm khi xác định lại tâm cụm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=1..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 smtClean="0"/>
              </a:p>
              <a:p>
                <a:pPr marL="0" indent="0" algn="just" eaLnBrk="1" hangingPunct="1">
                  <a:buNone/>
                  <a:defRPr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RSS </a:t>
                </a:r>
                <a:r>
                  <a:rPr lang="vi-VN" sz="2400" b="0" dirty="0" smtClean="0"/>
                  <a:t>đạt cực tiểu tại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vi-VN" sz="2400" b="0" dirty="0" smtClean="0"/>
                  <a:t> là tâm cụm</a:t>
                </a:r>
                <a:endParaRPr lang="vi-VN" sz="24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blipFill rotWithShape="1">
                <a:blip r:embed="rId3"/>
                <a:stretch>
                  <a:fillRect l="-1097" t="-10390" b="-272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Tính tối ưu của</a:t>
            </a:r>
            <a:r>
              <a:rPr lang="en-US" sz="3600" dirty="0" smtClean="0"/>
              <a:t> K-means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Hội tụ không đồng nhất với cách chia cụm tối ưu;</a:t>
            </a:r>
          </a:p>
          <a:p>
            <a:pPr algn="just" eaLnBrk="1" hangingPunct="1">
              <a:defRPr/>
            </a:pPr>
            <a:r>
              <a:rPr lang="vi-VN" sz="2800" dirty="0" smtClean="0"/>
              <a:t>Nếu lựa chọn tâm cụm ban đầu không tốt, chất lượng chia cụm có thể rất thấp</a:t>
            </a:r>
            <a:r>
              <a:rPr lang="en-US" sz="28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6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Hội tụ, cận tối ưu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4993457"/>
            <a:ext cx="8487544" cy="126335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Kết quả chia cụm tối ưu cho K = 2?</a:t>
            </a:r>
          </a:p>
          <a:p>
            <a:pPr algn="just" eaLnBrk="1" hangingPunct="1">
              <a:defRPr/>
            </a:pPr>
            <a:r>
              <a:rPr lang="vi-VN" sz="2800" dirty="0" smtClean="0"/>
              <a:t>Luôn hội tụ với các tập mầm {d</a:t>
            </a:r>
            <a:r>
              <a:rPr lang="vi-VN" sz="2800" baseline="-25000" dirty="0" smtClean="0"/>
              <a:t>i</a:t>
            </a:r>
            <a:r>
              <a:rPr lang="vi-VN" sz="2800" dirty="0" smtClean="0"/>
              <a:t>, d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bất kỳ?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pic>
        <p:nvPicPr>
          <p:cNvPr id="5" name="Picture 4" descr="16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84" y="1881506"/>
            <a:ext cx="3757419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Khởi tạo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Nhược điểm của khởi tạo ngẫu nhiên là không ổn định: kết quả chia cụm có thể không tối ưu</a:t>
            </a:r>
          </a:p>
          <a:p>
            <a:pPr algn="just" eaLnBrk="1" hangingPunct="1">
              <a:defRPr/>
            </a:pPr>
            <a:r>
              <a:rPr lang="vi-VN" sz="2800" dirty="0" smtClean="0"/>
              <a:t>Hiệu chỉnh: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Lựa chọn tập mầm tốt;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V.D., thực hiện nhiều lượt sinh ngẫu nhiên rồi chọn kết quả tốt nhất</a:t>
            </a:r>
            <a:r>
              <a:rPr lang="en-US" sz="2400" dirty="0" smtClean="0"/>
              <a:t>.</a:t>
            </a:r>
          </a:p>
          <a:p>
            <a:pPr lvl="1" algn="just" eaLnBrk="1" hangingPunct="1"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1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Độ phức tạp giải thuật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Tính </a:t>
            </a:r>
            <a:r>
              <a:rPr lang="vi-VN" sz="2400" dirty="0" smtClean="0"/>
              <a:t>khoảng cách giữa hai vec-tơ O(M)</a:t>
            </a:r>
          </a:p>
          <a:p>
            <a:pPr algn="just" eaLnBrk="1" hangingPunct="1">
              <a:defRPr/>
            </a:pPr>
            <a:r>
              <a:rPr lang="vi-VN" sz="2400" dirty="0" smtClean="0"/>
              <a:t>Gắn văn bản với trọng tâm: O(KNM)</a:t>
            </a:r>
          </a:p>
          <a:p>
            <a:pPr algn="just" eaLnBrk="1" hangingPunct="1">
              <a:defRPr/>
            </a:pPr>
            <a:r>
              <a:rPr lang="vi-VN" sz="2400" dirty="0" smtClean="0"/>
              <a:t>Xác định lại trọng tâm: O(NM)</a:t>
            </a:r>
          </a:p>
          <a:p>
            <a:pPr algn="just" eaLnBrk="1" hangingPunct="1">
              <a:defRPr/>
            </a:pPr>
            <a:r>
              <a:rPr lang="vi-VN" sz="2400" dirty="0" smtClean="0"/>
              <a:t>Giả sử giải thuật hội tụ sau I bước</a:t>
            </a:r>
          </a:p>
          <a:p>
            <a:pPr algn="just" eaLnBrk="1" hangingPunct="1">
              <a:defRPr/>
            </a:pPr>
            <a:r>
              <a:rPr lang="vi-VN" sz="2400" dirty="0" smtClean="0"/>
              <a:t>Độ phức tạp tổng quát: O(IKNM)</a:t>
            </a:r>
          </a:p>
          <a:p>
            <a:pPr lvl="1" algn="just" eaLnBrk="1" hangingPunct="1">
              <a:defRPr/>
            </a:pPr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3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Tính hội tụ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/>
              <a:t>Đánh </a:t>
            </a:r>
            <a:r>
              <a:rPr lang="vi-VN" sz="2800" smtClean="0"/>
              <a:t>giá kết quả </a:t>
            </a:r>
            <a:r>
              <a:rPr lang="vi-VN" sz="2800" dirty="0" smtClean="0"/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8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8389</TotalTime>
  <Words>921</Words>
  <Application>Microsoft Office PowerPoint</Application>
  <PresentationFormat>On-screen Show (4:3)</PresentationFormat>
  <Paragraphs>118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Палитра</vt:lpstr>
      <vt:lpstr>IT4853 Tìm kiếm và trình diễn thông tin</vt:lpstr>
      <vt:lpstr>Nội dung chính</vt:lpstr>
      <vt:lpstr>K-means luôn hội tụ</vt:lpstr>
      <vt:lpstr>RSS giảm khi xác định lại tâm cụm</vt:lpstr>
      <vt:lpstr>Tính tối ưu của K-means</vt:lpstr>
      <vt:lpstr>Hội tụ, cận tối ưu</vt:lpstr>
      <vt:lpstr>Khởi tạo K-means</vt:lpstr>
      <vt:lpstr>Độ phức tạp giải thuật K-means</vt:lpstr>
      <vt:lpstr>Nội dung chính</vt:lpstr>
      <vt:lpstr>Đánh giá kết quả chia cụm dựa trên dữ liệu phân lớp</vt:lpstr>
      <vt:lpstr>Độ đo Purity</vt:lpstr>
      <vt:lpstr>Ví dụ Purity</vt:lpstr>
      <vt:lpstr>Rand Index</vt:lpstr>
      <vt:lpstr>Ví dụ Rand Index</vt:lpstr>
      <vt:lpstr>Ví dụ Rand Index</vt:lpstr>
      <vt:lpstr>Tổng hợp</vt:lpstr>
      <vt:lpstr>Bài tập 19.1</vt:lpstr>
      <vt:lpstr>Bài tập 19.2</vt:lpstr>
      <vt:lpstr>Bài tập 19.3</vt:lpstr>
      <vt:lpstr>Bài tập 19.4</vt:lpstr>
      <vt:lpstr>Bài tập 19.6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2174</cp:revision>
  <dcterms:created xsi:type="dcterms:W3CDTF">2013-06-24T04:34:24Z</dcterms:created>
  <dcterms:modified xsi:type="dcterms:W3CDTF">2016-11-30T03:29:57Z</dcterms:modified>
</cp:coreProperties>
</file>