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7"/>
  </p:notesMasterIdLst>
  <p:sldIdLst>
    <p:sldId id="313" r:id="rId2"/>
    <p:sldId id="539" r:id="rId3"/>
    <p:sldId id="547" r:id="rId4"/>
    <p:sldId id="487" r:id="rId5"/>
    <p:sldId id="488" r:id="rId6"/>
    <p:sldId id="545" r:id="rId7"/>
    <p:sldId id="546" r:id="rId8"/>
    <p:sldId id="541" r:id="rId9"/>
    <p:sldId id="489" r:id="rId10"/>
    <p:sldId id="490" r:id="rId11"/>
    <p:sldId id="491" r:id="rId12"/>
    <p:sldId id="492" r:id="rId13"/>
    <p:sldId id="528" r:id="rId14"/>
    <p:sldId id="542" r:id="rId15"/>
    <p:sldId id="534" r:id="rId16"/>
    <p:sldId id="535" r:id="rId17"/>
    <p:sldId id="543" r:id="rId18"/>
    <p:sldId id="536" r:id="rId19"/>
    <p:sldId id="503" r:id="rId20"/>
    <p:sldId id="504" r:id="rId21"/>
    <p:sldId id="505" r:id="rId22"/>
    <p:sldId id="506" r:id="rId23"/>
    <p:sldId id="507" r:id="rId24"/>
    <p:sldId id="508" r:id="rId25"/>
    <p:sldId id="509" r:id="rId26"/>
    <p:sldId id="510" r:id="rId27"/>
    <p:sldId id="511" r:id="rId28"/>
    <p:sldId id="512" r:id="rId29"/>
    <p:sldId id="513" r:id="rId30"/>
    <p:sldId id="514" r:id="rId31"/>
    <p:sldId id="515" r:id="rId32"/>
    <p:sldId id="516" r:id="rId33"/>
    <p:sldId id="517" r:id="rId34"/>
    <p:sldId id="518" r:id="rId35"/>
    <p:sldId id="519" r:id="rId36"/>
    <p:sldId id="520" r:id="rId37"/>
    <p:sldId id="521" r:id="rId38"/>
    <p:sldId id="522" r:id="rId39"/>
    <p:sldId id="523" r:id="rId40"/>
    <p:sldId id="524" r:id="rId41"/>
    <p:sldId id="525" r:id="rId42"/>
    <p:sldId id="526" r:id="rId43"/>
    <p:sldId id="544" r:id="rId44"/>
    <p:sldId id="548" r:id="rId45"/>
    <p:sldId id="418" r:id="rId46"/>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94660"/>
  </p:normalViewPr>
  <p:slideViewPr>
    <p:cSldViewPr>
      <p:cViewPr varScale="1">
        <p:scale>
          <a:sx n="81" d="100"/>
          <a:sy n="81" d="100"/>
        </p:scale>
        <p:origin x="-82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42728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842408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200359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30833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73513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781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763436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283109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543702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6552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18</a:t>
            </a:fld>
            <a:endParaRPr lang="vi-VN"/>
          </a:p>
        </p:txBody>
      </p:sp>
    </p:spTree>
    <p:extLst>
      <p:ext uri="{BB962C8B-B14F-4D97-AF65-F5344CB8AC3E}">
        <p14:creationId xmlns:p14="http://schemas.microsoft.com/office/powerpoint/2010/main" val="164223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6961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277543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830350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1675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559447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650431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7074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19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43267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20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415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95013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72623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66637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0770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1964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a:t>
            </a:r>
            <a:r>
              <a:rPr lang="en-US" sz="3200" dirty="0" smtClean="0"/>
              <a:t> tin</a:t>
            </a:r>
            <a:endParaRPr lang="vi-VN" sz="3200" dirty="0" smtClean="0"/>
          </a:p>
        </p:txBody>
      </p:sp>
      <p:sp>
        <p:nvSpPr>
          <p:cNvPr id="4099" name="Rectangle 3"/>
          <p:cNvSpPr>
            <a:spLocks noGrp="1" noChangeArrowheads="1"/>
          </p:cNvSpPr>
          <p:nvPr>
            <p:ph type="subTitle" idx="1"/>
          </p:nvPr>
        </p:nvSpPr>
        <p:spPr>
          <a:xfrm>
            <a:off x="611560" y="3429000"/>
            <a:ext cx="7416824" cy="2209800"/>
          </a:xfrm>
        </p:spPr>
        <p:txBody>
          <a:bodyPr/>
          <a:lstStyle/>
          <a:p>
            <a:pPr algn="just" eaLnBrk="1" hangingPunct="1"/>
            <a:r>
              <a:rPr lang="vi-VN" sz="2800" smtClean="0"/>
              <a:t>Bài 18</a:t>
            </a:r>
            <a:r>
              <a:rPr lang="vi-VN" sz="2800" dirty="0" smtClean="0"/>
              <a:t>. Chia </a:t>
            </a:r>
            <a:r>
              <a:rPr lang="vi-VN" sz="2800" smtClean="0"/>
              <a:t>cụm văn bản</a:t>
            </a:r>
          </a:p>
          <a:p>
            <a:pPr algn="just" eaLnBrk="1" hangingPunct="1"/>
            <a:r>
              <a:rPr lang="vi-VN" sz="2800" smtClean="0"/>
              <a:t>IIR.C16. Flat clustering</a:t>
            </a:r>
            <a:endParaRPr lang="vi-VN" sz="20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Ứng dụng chia cụm trong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2734316"/>
              </p:ext>
            </p:extLst>
          </p:nvPr>
        </p:nvGraphicFramePr>
        <p:xfrm>
          <a:off x="683568" y="2132856"/>
          <a:ext cx="7772400" cy="2936240"/>
        </p:xfrm>
        <a:graphic>
          <a:graphicData uri="http://schemas.openxmlformats.org/drawingml/2006/table">
            <a:tbl>
              <a:tblPr firstRow="1" bandRow="1">
                <a:tableStyleId>{5C22544A-7EE6-4342-B048-85BDC9FD1C3A}</a:tableStyleId>
              </a:tblPr>
              <a:tblGrid>
                <a:gridCol w="2590800"/>
                <a:gridCol w="2377752"/>
                <a:gridCol w="2803848"/>
              </a:tblGrid>
              <a:tr h="370840">
                <a:tc>
                  <a:txBody>
                    <a:bodyPr/>
                    <a:lstStyle/>
                    <a:p>
                      <a:r>
                        <a:rPr lang="vi-VN" noProof="0" dirty="0" smtClean="0"/>
                        <a:t>Ứng</a:t>
                      </a:r>
                      <a:r>
                        <a:rPr lang="vi-VN" baseline="0" noProof="0" dirty="0" smtClean="0"/>
                        <a:t> dụng</a:t>
                      </a:r>
                      <a:endParaRPr lang="vi-VN" noProof="0" dirty="0"/>
                    </a:p>
                  </a:txBody>
                  <a:tcPr/>
                </a:tc>
                <a:tc>
                  <a:txBody>
                    <a:bodyPr/>
                    <a:lstStyle/>
                    <a:p>
                      <a:r>
                        <a:rPr lang="vi-VN" noProof="0" dirty="0" smtClean="0"/>
                        <a:t>Tập</a:t>
                      </a:r>
                      <a:r>
                        <a:rPr lang="vi-VN" baseline="0" noProof="0" dirty="0" smtClean="0"/>
                        <a:t> văn bản chia cụm?</a:t>
                      </a:r>
                      <a:endParaRPr lang="vi-VN" noProof="0" dirty="0"/>
                    </a:p>
                  </a:txBody>
                  <a:tcPr/>
                </a:tc>
                <a:tc>
                  <a:txBody>
                    <a:bodyPr/>
                    <a:lstStyle/>
                    <a:p>
                      <a:r>
                        <a:rPr lang="vi-VN" noProof="0" dirty="0" smtClean="0"/>
                        <a:t>Lợi</a:t>
                      </a:r>
                      <a:r>
                        <a:rPr lang="vi-VN" baseline="0" noProof="0" dirty="0" smtClean="0"/>
                        <a:t> ích</a:t>
                      </a:r>
                      <a:endParaRPr lang="vi-VN" noProof="0" dirty="0"/>
                    </a:p>
                  </a:txBody>
                  <a:tcPr/>
                </a:tc>
              </a:tr>
              <a:tr h="370840">
                <a:tc>
                  <a:txBody>
                    <a:bodyPr/>
                    <a:lstStyle/>
                    <a:p>
                      <a:r>
                        <a:rPr lang="vi-VN" noProof="0" dirty="0" smtClean="0"/>
                        <a:t>Chia cụm</a:t>
                      </a:r>
                      <a:r>
                        <a:rPr lang="vi-VN" baseline="0" noProof="0" dirty="0" smtClean="0"/>
                        <a:t> kết quả</a:t>
                      </a:r>
                      <a:endParaRPr lang="vi-VN" noProof="0" dirty="0"/>
                    </a:p>
                  </a:txBody>
                  <a:tcPr/>
                </a:tc>
                <a:tc>
                  <a:txBody>
                    <a:bodyPr/>
                    <a:lstStyle/>
                    <a:p>
                      <a:r>
                        <a:rPr lang="vi-VN" noProof="0" dirty="0" smtClean="0"/>
                        <a:t>Tập</a:t>
                      </a:r>
                      <a:r>
                        <a:rPr lang="vi-VN" baseline="0" noProof="0" dirty="0" smtClean="0"/>
                        <a:t> kết quả</a:t>
                      </a:r>
                      <a:endParaRPr lang="vi-VN" noProof="0" dirty="0"/>
                    </a:p>
                  </a:txBody>
                  <a:tcPr/>
                </a:tc>
                <a:tc>
                  <a:txBody>
                    <a:bodyPr/>
                    <a:lstStyle/>
                    <a:p>
                      <a:pPr algn="just"/>
                      <a:r>
                        <a:rPr lang="vi-VN" noProof="0" dirty="0" smtClean="0"/>
                        <a:t>D</a:t>
                      </a:r>
                      <a:r>
                        <a:rPr lang="vi-VN" baseline="0" noProof="0" dirty="0" smtClean="0"/>
                        <a:t>ễ tìm kết quả phù hợp hơn</a:t>
                      </a:r>
                      <a:endParaRPr lang="vi-VN" noProof="0" dirty="0"/>
                    </a:p>
                  </a:txBody>
                  <a:tcPr/>
                </a:tc>
              </a:tr>
              <a:tr h="370840">
                <a:tc>
                  <a:txBody>
                    <a:bodyPr/>
                    <a:lstStyle/>
                    <a:p>
                      <a:r>
                        <a:rPr lang="vi-VN" noProof="0" dirty="0" smtClean="0"/>
                        <a:t>Chia</a:t>
                      </a:r>
                      <a:r>
                        <a:rPr lang="vi-VN" baseline="0" noProof="0" dirty="0" smtClean="0"/>
                        <a:t> cụm – gom nhóm (Scatter-Gather)</a:t>
                      </a:r>
                      <a:endParaRPr lang="vi-VN" noProof="0" dirty="0"/>
                    </a:p>
                  </a:txBody>
                  <a:tcPr/>
                </a:tc>
                <a:tc>
                  <a:txBody>
                    <a:bodyPr/>
                    <a:lstStyle/>
                    <a:p>
                      <a:r>
                        <a:rPr lang="vi-VN" noProof="0" dirty="0" smtClean="0"/>
                        <a:t>B</a:t>
                      </a:r>
                      <a:r>
                        <a:rPr lang="vi-VN" baseline="0" noProof="0" dirty="0" smtClean="0"/>
                        <a:t>ộ văn bản</a:t>
                      </a:r>
                      <a:endParaRPr lang="vi-VN" noProof="0" dirty="0"/>
                    </a:p>
                  </a:txBody>
                  <a:tcPr/>
                </a:tc>
                <a:tc>
                  <a:txBody>
                    <a:bodyPr/>
                    <a:lstStyle/>
                    <a:p>
                      <a:pPr algn="just"/>
                      <a:r>
                        <a:rPr lang="vi-VN" noProof="0" dirty="0" smtClean="0"/>
                        <a:t>Giao diện</a:t>
                      </a:r>
                      <a:r>
                        <a:rPr lang="vi-VN" baseline="0" noProof="0" dirty="0" smtClean="0"/>
                        <a:t> duyệt tập văn bản (search without typing)</a:t>
                      </a:r>
                      <a:endParaRPr lang="vi-VN" noProof="0" dirty="0"/>
                    </a:p>
                  </a:txBody>
                  <a:tcPr/>
                </a:tc>
              </a:tr>
              <a:tr h="370840">
                <a:tc>
                  <a:txBody>
                    <a:bodyPr/>
                    <a:lstStyle/>
                    <a:p>
                      <a:r>
                        <a:rPr lang="vi-VN" noProof="0" dirty="0" smtClean="0"/>
                        <a:t>Lọc</a:t>
                      </a:r>
                      <a:r>
                        <a:rPr lang="vi-VN" baseline="0" noProof="0" dirty="0" smtClean="0"/>
                        <a:t> văn bản theo cụm</a:t>
                      </a:r>
                      <a:endParaRPr lang="vi-VN" noProof="0" dirty="0"/>
                    </a:p>
                  </a:txBody>
                  <a:tcPr/>
                </a:tc>
                <a:tc>
                  <a:txBody>
                    <a:bodyPr/>
                    <a:lstStyle/>
                    <a:p>
                      <a:r>
                        <a:rPr lang="vi-VN" noProof="0" dirty="0" smtClean="0"/>
                        <a:t>Bộ</a:t>
                      </a:r>
                      <a:r>
                        <a:rPr lang="vi-VN" baseline="0" noProof="0" dirty="0" smtClean="0"/>
                        <a:t> văn bản</a:t>
                      </a:r>
                      <a:endParaRPr lang="vi-VN" noProof="0" dirty="0"/>
                    </a:p>
                  </a:txBody>
                  <a:tcPr/>
                </a:tc>
                <a:tc>
                  <a:txBody>
                    <a:bodyPr/>
                    <a:lstStyle/>
                    <a:p>
                      <a:r>
                        <a:rPr lang="vi-VN" noProof="0" dirty="0" smtClean="0"/>
                        <a:t>Xử</a:t>
                      </a:r>
                      <a:r>
                        <a:rPr lang="vi-VN" baseline="0" noProof="0" dirty="0" smtClean="0"/>
                        <a:t> lý truy vấn nhanh hơn</a:t>
                      </a:r>
                      <a:endParaRPr lang="vi-VN" noProof="0" dirty="0"/>
                    </a:p>
                  </a:txBody>
                  <a:tcPr/>
                </a:tc>
              </a:tr>
              <a:tr h="370840">
                <a:tc>
                  <a:txBody>
                    <a:bodyPr/>
                    <a:lstStyle/>
                    <a:p>
                      <a:r>
                        <a:rPr lang="en-US" noProof="0" smtClean="0"/>
                        <a:t>…</a:t>
                      </a:r>
                      <a:endParaRPr lang="vi-VN" noProof="0" dirty="0"/>
                    </a:p>
                  </a:txBody>
                  <a:tcPr/>
                </a:tc>
                <a:tc>
                  <a:txBody>
                    <a:bodyPr/>
                    <a:lstStyle/>
                    <a:p>
                      <a:r>
                        <a:rPr lang="en-US" noProof="0" smtClean="0"/>
                        <a:t>…</a:t>
                      </a:r>
                      <a:endParaRPr lang="vi-VN" noProof="0" dirty="0"/>
                    </a:p>
                  </a:txBody>
                  <a:tcPr/>
                </a:tc>
                <a:tc>
                  <a:txBody>
                    <a:bodyPr/>
                    <a:lstStyle/>
                    <a:p>
                      <a:r>
                        <a:rPr lang="en-US" noProof="0" smtClean="0"/>
                        <a:t>…</a:t>
                      </a:r>
                      <a:endParaRPr lang="vi-VN" noProof="0" dirty="0"/>
                    </a:p>
                  </a:txBody>
                  <a:tcPr/>
                </a:tc>
              </a:tr>
            </a:tbl>
          </a:graphicData>
        </a:graphic>
      </p:graphicFrame>
    </p:spTree>
    <p:extLst>
      <p:ext uri="{BB962C8B-B14F-4D97-AF65-F5344CB8AC3E}">
        <p14:creationId xmlns:p14="http://schemas.microsoft.com/office/powerpoint/2010/main" val="1066877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214313"/>
            <a:ext cx="7793037" cy="1063167"/>
          </a:xfrm>
        </p:spPr>
        <p:txBody>
          <a:bodyPr/>
          <a:lstStyle/>
          <a:p>
            <a:pPr eaLnBrk="1" hangingPunct="1"/>
            <a:r>
              <a:rPr lang="vi-VN" sz="3600" dirty="0" smtClean="0"/>
              <a:t>Chia cụm kết quả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pic>
        <p:nvPicPr>
          <p:cNvPr id="6" name="Picture 5" descr="1620.png"/>
          <p:cNvPicPr>
            <a:picLocks noChangeAspect="1"/>
          </p:cNvPicPr>
          <p:nvPr/>
        </p:nvPicPr>
        <p:blipFill>
          <a:blip r:embed="rId2"/>
          <a:stretch>
            <a:fillRect/>
          </a:stretch>
        </p:blipFill>
        <p:spPr>
          <a:xfrm>
            <a:off x="285720" y="1524982"/>
            <a:ext cx="8715404" cy="4928354"/>
          </a:xfrm>
          <a:prstGeom prst="rect">
            <a:avLst/>
          </a:prstGeom>
        </p:spPr>
      </p:pic>
    </p:spTree>
    <p:extLst>
      <p:ext uri="{BB962C8B-B14F-4D97-AF65-F5344CB8AC3E}">
        <p14:creationId xmlns:p14="http://schemas.microsoft.com/office/powerpoint/2010/main" val="2891214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493625"/>
            <a:ext cx="7793037" cy="1063167"/>
          </a:xfrm>
        </p:spPr>
        <p:txBody>
          <a:bodyPr/>
          <a:lstStyle/>
          <a:p>
            <a:pPr eaLnBrk="1" hangingPunct="1"/>
            <a:r>
              <a:rPr lang="en-US" sz="3600" smtClean="0"/>
              <a:t>Chia cụm-gom </a:t>
            </a:r>
            <a:r>
              <a:rPr lang="en-US" sz="3600" dirty="0" err="1" smtClean="0"/>
              <a:t>nhóm</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pic>
        <p:nvPicPr>
          <p:cNvPr id="5" name="Picture 4" descr="1621.png"/>
          <p:cNvPicPr>
            <a:picLocks noChangeAspect="1"/>
          </p:cNvPicPr>
          <p:nvPr/>
        </p:nvPicPr>
        <p:blipFill>
          <a:blip r:embed="rId2"/>
          <a:stretch>
            <a:fillRect/>
          </a:stretch>
        </p:blipFill>
        <p:spPr>
          <a:xfrm>
            <a:off x="925832" y="1632653"/>
            <a:ext cx="6360812" cy="4748675"/>
          </a:xfrm>
          <a:prstGeom prst="rect">
            <a:avLst/>
          </a:prstGeom>
        </p:spPr>
      </p:pic>
    </p:spTree>
    <p:extLst>
      <p:ext uri="{BB962C8B-B14F-4D97-AF65-F5344CB8AC3E}">
        <p14:creationId xmlns:p14="http://schemas.microsoft.com/office/powerpoint/2010/main" val="3463166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Tăng độ đầy đủ</a:t>
            </a:r>
          </a:p>
        </p:txBody>
      </p:sp>
      <p:sp>
        <p:nvSpPr>
          <p:cNvPr id="6147" name="Rectangle 3"/>
          <p:cNvSpPr>
            <a:spLocks noGrp="1" noChangeArrowheads="1"/>
          </p:cNvSpPr>
          <p:nvPr>
            <p:ph type="body" idx="1"/>
          </p:nvPr>
        </p:nvSpPr>
        <p:spPr>
          <a:xfrm>
            <a:off x="611560" y="2017713"/>
            <a:ext cx="8343528" cy="1843335"/>
          </a:xfrm>
        </p:spPr>
        <p:txBody>
          <a:bodyPr/>
          <a:lstStyle/>
          <a:p>
            <a:pPr algn="just" eaLnBrk="1" hangingPunct="1">
              <a:defRPr/>
            </a:pPr>
            <a:r>
              <a:rPr lang="vi-VN" sz="2800" smtClean="0"/>
              <a:t>Mở rộng tập </a:t>
            </a:r>
            <a:r>
              <a:rPr lang="vi-VN" sz="2800" dirty="0" smtClean="0"/>
              <a:t>kết quả tìm kiếm:</a:t>
            </a:r>
          </a:p>
          <a:p>
            <a:pPr lvl="1" algn="just" eaLnBrk="1" hangingPunct="1">
              <a:defRPr/>
            </a:pPr>
            <a:r>
              <a:rPr lang="vi-VN" sz="2400" dirty="0" smtClean="0"/>
              <a:t>Chia cụm văn bản trong bộ dữ liệu;</a:t>
            </a:r>
          </a:p>
          <a:p>
            <a:pPr lvl="1" algn="just" eaLnBrk="1" hangingPunct="1">
              <a:defRPr/>
            </a:pPr>
            <a:r>
              <a:rPr lang="vi-VN" sz="2400" noProof="1" smtClean="0"/>
              <a:t>Trả về các văn bản trong cùng cụm với những văn bản phù hợp (mở rộng tập kết quả);</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
        <p:nvSpPr>
          <p:cNvPr id="3" name="TextBox 2"/>
          <p:cNvSpPr txBox="1"/>
          <p:nvPr/>
        </p:nvSpPr>
        <p:spPr>
          <a:xfrm>
            <a:off x="683568" y="5085184"/>
            <a:ext cx="8208912" cy="954107"/>
          </a:xfrm>
          <a:prstGeom prst="rect">
            <a:avLst/>
          </a:prstGeom>
          <a:noFill/>
        </p:spPr>
        <p:txBody>
          <a:bodyPr wrap="square" rtlCol="0">
            <a:spAutoFit/>
          </a:bodyPr>
          <a:lstStyle/>
          <a:p>
            <a:r>
              <a:rPr lang="vi-VN" sz="2800" b="0" noProof="1">
                <a:solidFill>
                  <a:schemeClr val="tx2"/>
                </a:solidFill>
              </a:rPr>
              <a:t>Mong đợi trả về các văn bản chứa từ automobile cho truy vấn car.</a:t>
            </a:r>
            <a:endParaRPr lang="vi-VN" sz="2800" b="0">
              <a:solidFill>
                <a:schemeClr val="tx2"/>
              </a:solidFill>
            </a:endParaRPr>
          </a:p>
        </p:txBody>
      </p:sp>
    </p:spTree>
    <p:extLst>
      <p:ext uri="{BB962C8B-B14F-4D97-AF65-F5344CB8AC3E}">
        <p14:creationId xmlns:p14="http://schemas.microsoft.com/office/powerpoint/2010/main" val="1822195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chia cụm</a:t>
            </a:r>
            <a:endParaRPr lang="vi-VN" sz="2800" dirty="0" smtClean="0">
              <a:solidFill>
                <a:schemeClr val="bg1">
                  <a:lumMod val="65000"/>
                </a:schemeClr>
              </a:solidFill>
            </a:endParaRP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spTree>
    <p:extLst>
      <p:ext uri="{BB962C8B-B14F-4D97-AF65-F5344CB8AC3E}">
        <p14:creationId xmlns:p14="http://schemas.microsoft.com/office/powerpoint/2010/main" val="3228961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Giải thuật K-means</a:t>
            </a:r>
            <a:endParaRPr lang="vi-VN" sz="3600" dirty="0" smtClean="0"/>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Biểu diễn văn bản dưới dạng vec-tơ</a:t>
            </a:r>
          </a:p>
          <a:p>
            <a:pPr lvl="1" algn="just" eaLnBrk="1" hangingPunct="1">
              <a:defRPr/>
            </a:pPr>
            <a:r>
              <a:rPr lang="en-US" sz="2400" noProof="1" smtClean="0"/>
              <a:t>tương tự như trong VSM;</a:t>
            </a:r>
          </a:p>
          <a:p>
            <a:pPr algn="just" eaLnBrk="1" hangingPunct="1">
              <a:defRPr/>
            </a:pPr>
            <a:r>
              <a:rPr lang="en-US" sz="2800" noProof="1" smtClean="0"/>
              <a:t>Sử dụng khoảng cách Euclide để đánh giá độ khác biệt giữa các văn bản.</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spTree>
    <p:extLst>
      <p:ext uri="{BB962C8B-B14F-4D97-AF65-F5344CB8AC3E}">
        <p14:creationId xmlns:p14="http://schemas.microsoft.com/office/powerpoint/2010/main" val="210563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(2)</a:t>
            </a:r>
            <a:endParaRPr lang="vi-VN" sz="3600" dirty="0" smtClean="0"/>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611560" y="1916833"/>
                <a:ext cx="8343528" cy="2736304"/>
              </a:xfrm>
            </p:spPr>
            <p:txBody>
              <a:bodyPr/>
              <a:lstStyle/>
              <a:p>
                <a:pPr algn="just" eaLnBrk="1" hangingPunct="1">
                  <a:defRPr/>
                </a:pPr>
                <a:r>
                  <a:rPr lang="en-US" sz="2800" noProof="1" smtClean="0"/>
                  <a:t>Trọng tâm (centroid) của cụm </a:t>
                </a:r>
                <a:r>
                  <a:rPr lang="en-US" sz="2800" i="1" smtClean="0"/>
                  <a:t>ω </a:t>
                </a:r>
                <a:r>
                  <a:rPr lang="en-US" sz="2800" smtClean="0"/>
                  <a:t>là:</a:t>
                </a:r>
                <a:endParaRPr lang="en-US" sz="2800" dirty="0" smtClean="0"/>
              </a:p>
              <a:p>
                <a:pPr marL="0" indent="0" algn="just" eaLnBrk="1" hangingPunct="1">
                  <a:buNone/>
                  <a:defRPr/>
                </a:pPr>
                <a14:m>
                  <m:oMathPara xmlns:m="http://schemas.openxmlformats.org/officeDocument/2006/math">
                    <m:oMathParaPr>
                      <m:jc m:val="centerGroup"/>
                    </m:oMathParaPr>
                    <m:oMath xmlns:m="http://schemas.openxmlformats.org/officeDocument/2006/math">
                      <m:acc>
                        <m:accPr>
                          <m:chr m:val="⃗"/>
                          <m:ctrlPr>
                            <a:rPr lang="en-US" sz="2800" i="1" noProof="1">
                              <a:latin typeface="Cambria Math"/>
                            </a:rPr>
                          </m:ctrlPr>
                        </m:accPr>
                        <m:e>
                          <m:r>
                            <a:rPr lang="en-US" sz="2800" i="1" noProof="1">
                              <a:latin typeface="Cambria Math" panose="02040503050406030204" pitchFamily="18" charset="0"/>
                              <a:ea typeface="Cambria Math" panose="02040503050406030204" pitchFamily="18" charset="0"/>
                            </a:rPr>
                            <m:t>𝜇</m:t>
                          </m:r>
                        </m:e>
                      </m:acc>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f>
                        <m:fPr>
                          <m:ctrlPr>
                            <a:rPr lang="en-US" sz="2800" i="1" noProof="1">
                              <a:latin typeface="Cambria Math"/>
                            </a:rPr>
                          </m:ctrlPr>
                        </m:fPr>
                        <m:num>
                          <m:r>
                            <a:rPr lang="en-US" sz="2800" i="1" noProof="1">
                              <a:latin typeface="Cambria Math" panose="02040503050406030204" pitchFamily="18" charset="0"/>
                            </a:rPr>
                            <m:t>1</m:t>
                          </m:r>
                        </m:num>
                        <m:den>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den>
                      </m:f>
                      <m:nary>
                        <m:naryPr>
                          <m:chr m:val="∑"/>
                          <m:supHide m:val="on"/>
                          <m:ctrlPr>
                            <a:rPr lang="en-US" sz="2800" i="1" noProof="1">
                              <a:latin typeface="Cambria Math"/>
                            </a:rPr>
                          </m:ctrlPr>
                        </m:naryPr>
                        <m:sub>
                          <m:acc>
                            <m:accPr>
                              <m:chr m:val="⃗"/>
                              <m:ctrlPr>
                                <a:rPr lang="en-US" sz="2800" i="1" noProof="1">
                                  <a:latin typeface="Cambria Math"/>
                                </a:rPr>
                              </m:ctrlPr>
                            </m:accPr>
                            <m:e>
                              <m:r>
                                <a:rPr lang="en-US" sz="2800" i="1" noProof="1">
                                  <a:latin typeface="Cambria Math" panose="02040503050406030204" pitchFamily="18" charset="0"/>
                                </a:rPr>
                                <m:t>𝑥</m:t>
                              </m:r>
                            </m:e>
                          </m:acc>
                          <m:r>
                            <a:rPr lang="en-US" sz="2800" i="1" noProof="1">
                              <a:latin typeface="Cambria Math" panose="02040503050406030204" pitchFamily="18" charset="0"/>
                              <a:ea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sub>
                        <m:sup/>
                        <m:e>
                          <m:acc>
                            <m:accPr>
                              <m:chr m:val="⃗"/>
                              <m:ctrlPr>
                                <a:rPr lang="en-US" sz="2800" i="1" noProof="1">
                                  <a:latin typeface="Cambria Math"/>
                                </a:rPr>
                              </m:ctrlPr>
                            </m:accPr>
                            <m:e>
                              <m:r>
                                <a:rPr lang="en-US" sz="2800" i="1" noProof="1">
                                  <a:latin typeface="Cambria Math" panose="02040503050406030204" pitchFamily="18" charset="0"/>
                                </a:rPr>
                                <m:t>𝑥</m:t>
                              </m:r>
                            </m:e>
                          </m:acc>
                        </m:e>
                      </m:nary>
                    </m:oMath>
                  </m:oMathPara>
                </a14:m>
                <a:endParaRPr lang="en-US" sz="2800" noProof="1" smtClean="0"/>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611560" y="1916833"/>
                <a:ext cx="8343528" cy="2736304"/>
              </a:xfrm>
              <a:blipFill rotWithShape="1">
                <a:blip r:embed="rId2"/>
                <a:stretch>
                  <a:fillRect l="-292" t="-2227"/>
                </a:stretch>
              </a:blipFill>
            </p:spPr>
            <p:txBody>
              <a:bodyPr/>
              <a:lstStyle/>
              <a:p>
                <a:r>
                  <a:rPr lang="vi-VN">
                    <a:noFill/>
                  </a:rPr>
                  <a:t> </a:t>
                </a:r>
              </a:p>
            </p:txBody>
          </p:sp>
        </mc:Fallback>
      </mc:AlternateContent>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spTree>
    <p:extLst>
      <p:ext uri="{BB962C8B-B14F-4D97-AF65-F5344CB8AC3E}">
        <p14:creationId xmlns:p14="http://schemas.microsoft.com/office/powerpoint/2010/main" val="3148650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(3)</a:t>
            </a:r>
            <a:endParaRPr lang="vi-VN" sz="3600" dirty="0" smtClean="0"/>
          </a:p>
        </p:txBody>
      </p:sp>
      <p:sp>
        <p:nvSpPr>
          <p:cNvPr id="6147" name="Rectangle 3"/>
          <p:cNvSpPr>
            <a:spLocks noGrp="1" noChangeArrowheads="1"/>
          </p:cNvSpPr>
          <p:nvPr>
            <p:ph type="body" idx="1"/>
          </p:nvPr>
        </p:nvSpPr>
        <p:spPr>
          <a:xfrm>
            <a:off x="611560" y="1916832"/>
            <a:ext cx="8343528" cy="4464496"/>
          </a:xfrm>
        </p:spPr>
        <p:txBody>
          <a:bodyPr/>
          <a:lstStyle/>
          <a:p>
            <a:pPr algn="just" eaLnBrk="1" hangingPunct="1">
              <a:defRPr/>
            </a:pPr>
            <a:r>
              <a:rPr lang="en-US" sz="2800" noProof="1" smtClean="0"/>
              <a:t>Khởi tạo tâm cụm: </a:t>
            </a:r>
          </a:p>
          <a:p>
            <a:pPr lvl="1" algn="just" eaLnBrk="1" hangingPunct="1">
              <a:defRPr/>
            </a:pPr>
            <a:r>
              <a:rPr lang="en-US" sz="2400" noProof="1" smtClean="0"/>
              <a:t>Có thể lựa chọn ngẫu nhiên K văn bản.</a:t>
            </a:r>
          </a:p>
          <a:p>
            <a:pPr algn="just" eaLnBrk="1" hangingPunct="1">
              <a:defRPr/>
            </a:pPr>
            <a:r>
              <a:rPr lang="en-US" noProof="1" smtClean="0"/>
              <a:t>Lặp:</a:t>
            </a:r>
          </a:p>
          <a:p>
            <a:pPr lvl="1" algn="just" eaLnBrk="1" hangingPunct="1">
              <a:defRPr/>
            </a:pPr>
            <a:r>
              <a:rPr lang="en-US" sz="2400" noProof="1" smtClean="0"/>
              <a:t>1. Gắn </a:t>
            </a:r>
            <a:r>
              <a:rPr lang="en-US" sz="2400" noProof="1"/>
              <a:t>mỗi vec-tơ với trọng tâm gần nhất;</a:t>
            </a:r>
          </a:p>
          <a:p>
            <a:pPr lvl="1" algn="just" eaLnBrk="1" hangingPunct="1">
              <a:defRPr/>
            </a:pPr>
            <a:r>
              <a:rPr lang="en-US" sz="2400" noProof="1" smtClean="0"/>
              <a:t>2. Xác </a:t>
            </a:r>
            <a:r>
              <a:rPr lang="en-US" sz="2400" noProof="1"/>
              <a:t>định lại trọng tâm sau mỗi lần chia </a:t>
            </a:r>
            <a:r>
              <a:rPr lang="en-US" sz="2400" noProof="1" smtClean="0"/>
              <a:t>cụm</a:t>
            </a:r>
            <a:r>
              <a:rPr lang="en-US" sz="2400" noProof="1"/>
              <a:t>;</a:t>
            </a:r>
            <a:endParaRPr lang="en-US" sz="2400" noProof="1" smtClean="0"/>
          </a:p>
          <a:p>
            <a:pPr lvl="1" algn="just" eaLnBrk="1" hangingPunct="1">
              <a:defRPr/>
            </a:pPr>
            <a:r>
              <a:rPr lang="en-US" sz="2400" noProof="1" smtClean="0"/>
              <a:t>3. Nếu thỏa mãn điều kiện dừng thì kết thúc, nếu ngược lại thì quay lại bước 1.</a:t>
            </a:r>
            <a:endParaRPr lang="en-US" sz="2400" noProof="1"/>
          </a:p>
          <a:p>
            <a:pPr algn="just" eaLnBrk="1" hangingPunct="1">
              <a:defRPr/>
            </a:pPr>
            <a:r>
              <a:rPr lang="en-US" sz="2800" noProof="1"/>
              <a:t>Hàm mục tiêu: Tổng bình phương khoảng cách giữa các văn bản và trọng tâm cụm của </a:t>
            </a:r>
            <a:r>
              <a:rPr lang="en-US" sz="2800" noProof="1" smtClean="0"/>
              <a:t>văn bản đó.</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17</a:t>
            </a:fld>
            <a:endParaRPr lang="vi-VN"/>
          </a:p>
        </p:txBody>
      </p:sp>
    </p:spTree>
    <p:extLst>
      <p:ext uri="{BB962C8B-B14F-4D97-AF65-F5344CB8AC3E}">
        <p14:creationId xmlns:p14="http://schemas.microsoft.com/office/powerpoint/2010/main" val="3764029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Giải </a:t>
            </a:r>
            <a:r>
              <a:rPr lang="vi-VN" sz="3600" smtClean="0"/>
              <a:t>thuật K-means (4)</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pic>
        <p:nvPicPr>
          <p:cNvPr id="6" name="Picture 1"/>
          <p:cNvPicPr>
            <a:picLocks noChangeAspect="1" noChangeArrowheads="1"/>
          </p:cNvPicPr>
          <p:nvPr/>
        </p:nvPicPr>
        <p:blipFill>
          <a:blip/>
          <a:srcRect/>
          <a:stretch>
            <a:fillRect/>
          </a:stretch>
        </p:blipFill>
        <p:spPr bwMode="auto">
          <a:xfrm>
            <a:off x="368299" y="1835423"/>
            <a:ext cx="8213417" cy="4833937"/>
          </a:xfrm>
          <a:prstGeom prst="rect">
            <a:avLst/>
          </a:prstGeom>
          <a:noFill/>
          <a:ln w="9525">
            <a:noFill/>
            <a:round/>
            <a:headEnd/>
            <a:tailEnd/>
          </a:ln>
        </p:spPr>
      </p:pic>
    </p:spTree>
    <p:extLst>
      <p:ext uri="{BB962C8B-B14F-4D97-AF65-F5344CB8AC3E}">
        <p14:creationId xmlns:p14="http://schemas.microsoft.com/office/powerpoint/2010/main" val="1046861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0.png"/>
          <p:cNvPicPr>
            <a:picLocks noChangeAspect="1"/>
          </p:cNvPicPr>
          <p:nvPr/>
        </p:nvPicPr>
        <p:blipFill>
          <a:blip r:embed="rId3"/>
          <a:stretch>
            <a:fillRect/>
          </a:stretch>
        </p:blipFill>
        <p:spPr>
          <a:xfrm>
            <a:off x="395536" y="2132856"/>
            <a:ext cx="4857784" cy="3886226"/>
          </a:xfrm>
          <a:prstGeom prst="rect">
            <a:avLst/>
          </a:prstGeom>
        </p:spPr>
      </p:pic>
      <p:sp>
        <p:nvSpPr>
          <p:cNvPr id="6" name="Rectangle 2"/>
          <p:cNvSpPr>
            <a:spLocks noGrp="1" noChangeArrowheads="1"/>
          </p:cNvSpPr>
          <p:nvPr>
            <p:ph type="title"/>
          </p:nvPr>
        </p:nvSpPr>
        <p:spPr>
          <a:xfrm>
            <a:off x="1150938" y="214313"/>
            <a:ext cx="7793037" cy="1414487"/>
          </a:xfrm>
        </p:spPr>
        <p:txBody>
          <a:bodyPr/>
          <a:lstStyle/>
          <a:p>
            <a:pPr eaLnBrk="1" hangingPunct="1"/>
            <a:r>
              <a:rPr lang="vi-VN" sz="3600" dirty="0" smtClean="0"/>
              <a:t>Ví dụ chia cụm theo K-means</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19</a:t>
            </a:fld>
            <a:endParaRPr lang="vi-VN"/>
          </a:p>
        </p:txBody>
      </p:sp>
    </p:spTree>
    <p:extLst>
      <p:ext uri="{BB962C8B-B14F-4D97-AF65-F5344CB8AC3E}">
        <p14:creationId xmlns:p14="http://schemas.microsoft.com/office/powerpoint/2010/main" val="33956245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Bài toán </a:t>
            </a:r>
            <a:r>
              <a:rPr lang="vi-VN" sz="2800" dirty="0" smtClean="0"/>
              <a:t>chia cụm</a:t>
            </a: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1540941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6" name="Picture 5" descr="1641.png"/>
          <p:cNvPicPr>
            <a:picLocks noChangeAspect="1"/>
          </p:cNvPicPr>
          <p:nvPr/>
        </p:nvPicPr>
        <p:blipFill>
          <a:blip r:embed="rId3"/>
          <a:stretch>
            <a:fillRect/>
          </a:stretch>
        </p:blipFill>
        <p:spPr>
          <a:xfrm>
            <a:off x="548640" y="2377440"/>
            <a:ext cx="4612706" cy="3643156"/>
          </a:xfrm>
          <a:prstGeom prst="rect">
            <a:avLst/>
          </a:prstGeom>
        </p:spPr>
      </p:pic>
      <p:sp>
        <p:nvSpPr>
          <p:cNvPr id="8" name="Rectangle 2"/>
          <p:cNvSpPr txBox="1">
            <a:spLocks noChangeArrowheads="1"/>
          </p:cNvSpPr>
          <p:nvPr/>
        </p:nvSpPr>
        <p:spPr>
          <a:xfrm>
            <a:off x="1150938" y="476672"/>
            <a:ext cx="7793037" cy="1199728"/>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a:lstStyle>
          <a:p>
            <a:pPr eaLnBrk="1" hangingPunct="1"/>
            <a:r>
              <a:rPr lang="vi-VN" sz="3600" b="0" smtClean="0"/>
              <a:t>Ví dụ (2), </a:t>
            </a:r>
          </a:p>
          <a:p>
            <a:pPr eaLnBrk="1" hangingPunct="1"/>
            <a:r>
              <a:rPr lang="vi-VN" sz="3600" b="0"/>
              <a:t>k</a:t>
            </a:r>
            <a:r>
              <a:rPr lang="vi-VN" sz="3600" b="0" smtClean="0"/>
              <a:t>hởi tạo </a:t>
            </a:r>
            <a:r>
              <a:rPr lang="vi-VN" sz="3600" b="0" dirty="0" smtClean="0"/>
              <a:t>ngẫu </a:t>
            </a:r>
            <a:r>
              <a:rPr lang="vi-VN" sz="3600" b="0" smtClean="0"/>
              <a:t>nhiên 2 trọng </a:t>
            </a:r>
            <a:r>
              <a:rPr lang="vi-VN" sz="3600" b="0" dirty="0" smtClean="0"/>
              <a:t>tâm</a:t>
            </a:r>
          </a:p>
        </p:txBody>
      </p:sp>
      <p:sp>
        <p:nvSpPr>
          <p:cNvPr id="2" name="Slide Number Placeholder 1"/>
          <p:cNvSpPr>
            <a:spLocks noGrp="1"/>
          </p:cNvSpPr>
          <p:nvPr>
            <p:ph type="sldNum" sz="quarter" idx="12"/>
          </p:nvPr>
        </p:nvSpPr>
        <p:spPr/>
        <p:txBody>
          <a:bodyPr/>
          <a:lstStyle/>
          <a:p>
            <a:pPr>
              <a:defRPr/>
            </a:pPr>
            <a:fld id="{D2FDBAB6-948B-4CC9-A643-7962233A3173}" type="slidenum">
              <a:rPr lang="vi-VN" smtClean="0"/>
              <a:pPr>
                <a:defRPr/>
              </a:pPr>
              <a:t>20</a:t>
            </a:fld>
            <a:endParaRPr lang="vi-VN"/>
          </a:p>
        </p:txBody>
      </p:sp>
    </p:spTree>
    <p:extLst>
      <p:ext uri="{BB962C8B-B14F-4D97-AF65-F5344CB8AC3E}">
        <p14:creationId xmlns:p14="http://schemas.microsoft.com/office/powerpoint/2010/main" val="19652554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2.png"/>
          <p:cNvPicPr>
            <a:picLocks noChangeAspect="1"/>
          </p:cNvPicPr>
          <p:nvPr/>
        </p:nvPicPr>
        <p:blipFill>
          <a:blip r:embed="rId3"/>
          <a:stretch>
            <a:fillRect/>
          </a:stretch>
        </p:blipFill>
        <p:spPr>
          <a:xfrm>
            <a:off x="548640" y="2377440"/>
            <a:ext cx="4598015"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(3), </a:t>
            </a:r>
            <a:br>
              <a:rPr lang="en-US" sz="3600" smtClean="0"/>
            </a:br>
            <a:r>
              <a:rPr lang="en-US" sz="3600" smtClean="0"/>
              <a:t>gắn </a:t>
            </a:r>
            <a:r>
              <a:rPr lang="en-US" sz="3600" err="1" smtClean="0"/>
              <a:t>văn</a:t>
            </a:r>
            <a:r>
              <a:rPr lang="en-US" sz="3600" smtClean="0"/>
              <a:t> bản với trọng tâm gần nhất</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21</a:t>
            </a:fld>
            <a:endParaRPr lang="vi-VN"/>
          </a:p>
        </p:txBody>
      </p:sp>
    </p:spTree>
    <p:extLst>
      <p:ext uri="{BB962C8B-B14F-4D97-AF65-F5344CB8AC3E}">
        <p14:creationId xmlns:p14="http://schemas.microsoft.com/office/powerpoint/2010/main" val="23495279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3.png"/>
          <p:cNvPicPr>
            <a:picLocks noChangeAspect="1"/>
          </p:cNvPicPr>
          <p:nvPr/>
        </p:nvPicPr>
        <p:blipFill>
          <a:blip r:embed="rId3"/>
          <a:stretch>
            <a:fillRect/>
          </a:stretch>
        </p:blipFill>
        <p:spPr>
          <a:xfrm>
            <a:off x="548640" y="2377440"/>
            <a:ext cx="461270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vi-VN" sz="3600" smtClean="0"/>
              <a:t>Ví dụ (4), </a:t>
            </a:r>
            <a:br>
              <a:rPr lang="vi-VN" sz="3600" smtClean="0"/>
            </a:br>
            <a:r>
              <a:rPr lang="vi-VN" sz="3600" smtClean="0"/>
              <a:t>kết </a:t>
            </a:r>
            <a:r>
              <a:rPr lang="vi-VN" sz="3600" dirty="0" smtClean="0"/>
              <a:t>quả </a:t>
            </a:r>
            <a:r>
              <a:rPr lang="vi-VN" sz="3600" smtClean="0"/>
              <a:t>chia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998369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4.png"/>
          <p:cNvPicPr>
            <a:picLocks noChangeAspect="1"/>
          </p:cNvPicPr>
          <p:nvPr/>
        </p:nvPicPr>
        <p:blipFill>
          <a:blip r:embed="rId3"/>
          <a:stretch>
            <a:fillRect/>
          </a:stretch>
        </p:blipFill>
        <p:spPr>
          <a:xfrm>
            <a:off x="548640" y="2377440"/>
            <a:ext cx="464208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(5), </a:t>
            </a:r>
            <a:br>
              <a:rPr lang="en-US" sz="3600" smtClean="0"/>
            </a:br>
            <a:r>
              <a:rPr lang="en-US" sz="3600" smtClean="0"/>
              <a:t>xác </a:t>
            </a:r>
            <a:r>
              <a:rPr lang="en-US" sz="3600" dirty="0" err="1" smtClean="0"/>
              <a:t>định</a:t>
            </a:r>
            <a:r>
              <a:rPr lang="en-US" sz="3600" dirty="0" smtClean="0"/>
              <a:t> </a:t>
            </a:r>
            <a:r>
              <a:rPr lang="en-US" sz="3600" dirty="0" err="1" smtClean="0"/>
              <a:t>lại</a:t>
            </a:r>
            <a:r>
              <a:rPr lang="en-US" sz="3600" dirty="0" smtClean="0"/>
              <a:t> </a:t>
            </a:r>
            <a:r>
              <a:rPr lang="en-US" sz="3600" dirty="0" err="1" smtClean="0"/>
              <a:t>trọng</a:t>
            </a:r>
            <a:r>
              <a:rPr lang="en-US" sz="3600" dirty="0" smtClean="0"/>
              <a:t> </a:t>
            </a:r>
            <a:r>
              <a:rPr lang="en-US" sz="3600" dirty="0" err="1" smtClean="0"/>
              <a:t>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23</a:t>
            </a:fld>
            <a:endParaRPr lang="vi-VN"/>
          </a:p>
        </p:txBody>
      </p:sp>
    </p:spTree>
    <p:extLst>
      <p:ext uri="{BB962C8B-B14F-4D97-AF65-F5344CB8AC3E}">
        <p14:creationId xmlns:p14="http://schemas.microsoft.com/office/powerpoint/2010/main" val="24573318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5.png"/>
          <p:cNvPicPr>
            <a:picLocks noChangeAspect="1"/>
          </p:cNvPicPr>
          <p:nvPr/>
        </p:nvPicPr>
        <p:blipFill>
          <a:blip r:embed="rId3"/>
          <a:stretch>
            <a:fillRect/>
          </a:stretch>
        </p:blipFill>
        <p:spPr>
          <a:xfrm>
            <a:off x="548640" y="2377440"/>
            <a:ext cx="4465805" cy="354032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(6), </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24</a:t>
            </a:fld>
            <a:endParaRPr lang="vi-VN"/>
          </a:p>
        </p:txBody>
      </p:sp>
    </p:spTree>
    <p:extLst>
      <p:ext uri="{BB962C8B-B14F-4D97-AF65-F5344CB8AC3E}">
        <p14:creationId xmlns:p14="http://schemas.microsoft.com/office/powerpoint/2010/main" val="32988368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6.png"/>
          <p:cNvPicPr>
            <a:picLocks noChangeAspect="1"/>
          </p:cNvPicPr>
          <p:nvPr/>
        </p:nvPicPr>
        <p:blipFill>
          <a:blip r:embed="rId3"/>
          <a:stretch>
            <a:fillRect/>
          </a:stretch>
        </p:blipFill>
        <p:spPr>
          <a:xfrm>
            <a:off x="548640" y="2377440"/>
            <a:ext cx="477429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(7),</a:t>
            </a:r>
            <a:br>
              <a:rPr lang="en-US" sz="3600" smtClean="0"/>
            </a:br>
            <a:r>
              <a:rPr lang="en-US" sz="3600" smtClean="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25</a:t>
            </a:fld>
            <a:endParaRPr lang="vi-VN"/>
          </a:p>
        </p:txBody>
      </p:sp>
    </p:spTree>
    <p:extLst>
      <p:ext uri="{BB962C8B-B14F-4D97-AF65-F5344CB8AC3E}">
        <p14:creationId xmlns:p14="http://schemas.microsoft.com/office/powerpoint/2010/main" val="33868676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7.png"/>
          <p:cNvPicPr>
            <a:picLocks noChangeAspect="1"/>
          </p:cNvPicPr>
          <p:nvPr/>
        </p:nvPicPr>
        <p:blipFill>
          <a:blip r:embed="rId3"/>
          <a:stretch>
            <a:fillRect/>
          </a:stretch>
        </p:blipFill>
        <p:spPr>
          <a:xfrm>
            <a:off x="548640" y="2377440"/>
            <a:ext cx="4686156"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(8),</a:t>
            </a:r>
            <a:br>
              <a:rPr lang="en-US" sz="3600" smtClean="0"/>
            </a:br>
            <a:r>
              <a:rPr lang="en-US" sz="3600" smtClean="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26</a:t>
            </a:fld>
            <a:endParaRPr lang="vi-VN"/>
          </a:p>
        </p:txBody>
      </p:sp>
    </p:spTree>
    <p:extLst>
      <p:ext uri="{BB962C8B-B14F-4D97-AF65-F5344CB8AC3E}">
        <p14:creationId xmlns:p14="http://schemas.microsoft.com/office/powerpoint/2010/main" val="2667344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8.png"/>
          <p:cNvPicPr>
            <a:picLocks noChangeAspect="1"/>
          </p:cNvPicPr>
          <p:nvPr/>
        </p:nvPicPr>
        <p:blipFill>
          <a:blip r:embed="rId3"/>
          <a:stretch>
            <a:fillRect/>
          </a:stretch>
        </p:blipFill>
        <p:spPr>
          <a:xfrm>
            <a:off x="548640" y="2377440"/>
            <a:ext cx="470084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(9),</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27</a:t>
            </a:fld>
            <a:endParaRPr lang="vi-VN"/>
          </a:p>
        </p:txBody>
      </p:sp>
    </p:spTree>
    <p:extLst>
      <p:ext uri="{BB962C8B-B14F-4D97-AF65-F5344CB8AC3E}">
        <p14:creationId xmlns:p14="http://schemas.microsoft.com/office/powerpoint/2010/main" val="14684760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9.png"/>
          <p:cNvPicPr>
            <a:picLocks noChangeAspect="1"/>
          </p:cNvPicPr>
          <p:nvPr/>
        </p:nvPicPr>
        <p:blipFill>
          <a:blip r:embed="rId3"/>
          <a:stretch>
            <a:fillRect/>
          </a:stretch>
        </p:blipFill>
        <p:spPr>
          <a:xfrm>
            <a:off x="548639" y="2377439"/>
            <a:ext cx="480367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(10),</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28</a:t>
            </a:fld>
            <a:endParaRPr lang="vi-VN"/>
          </a:p>
        </p:txBody>
      </p:sp>
    </p:spTree>
    <p:extLst>
      <p:ext uri="{BB962C8B-B14F-4D97-AF65-F5344CB8AC3E}">
        <p14:creationId xmlns:p14="http://schemas.microsoft.com/office/powerpoint/2010/main" val="34032936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0.png"/>
          <p:cNvPicPr>
            <a:picLocks noChangeAspect="1"/>
          </p:cNvPicPr>
          <p:nvPr/>
        </p:nvPicPr>
        <p:blipFill>
          <a:blip r:embed="rId3"/>
          <a:stretch>
            <a:fillRect/>
          </a:stretch>
        </p:blipFill>
        <p:spPr>
          <a:xfrm>
            <a:off x="548640" y="2377440"/>
            <a:ext cx="4730228"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(11),</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29</a:t>
            </a:fld>
            <a:endParaRPr lang="vi-VN"/>
          </a:p>
        </p:txBody>
      </p:sp>
    </p:spTree>
    <p:extLst>
      <p:ext uri="{BB962C8B-B14F-4D97-AF65-F5344CB8AC3E}">
        <p14:creationId xmlns:p14="http://schemas.microsoft.com/office/powerpoint/2010/main" val="18470382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a:t>
            </a:r>
            <a:r>
              <a:rPr lang="vi-VN" sz="3600" dirty="0" smtClean="0"/>
              <a:t>chia cụm</a:t>
            </a:r>
          </a:p>
        </p:txBody>
      </p:sp>
      <p:sp>
        <p:nvSpPr>
          <p:cNvPr id="6147" name="Rectangle 3"/>
          <p:cNvSpPr>
            <a:spLocks noGrp="1" noChangeArrowheads="1"/>
          </p:cNvSpPr>
          <p:nvPr>
            <p:ph type="body" idx="1"/>
          </p:nvPr>
        </p:nvSpPr>
        <p:spPr>
          <a:xfrm>
            <a:off x="611560" y="1844824"/>
            <a:ext cx="8343528" cy="4824536"/>
          </a:xfrm>
        </p:spPr>
        <p:txBody>
          <a:bodyPr/>
          <a:lstStyle/>
          <a:p>
            <a:pPr algn="just" eaLnBrk="1" hangingPunct="1">
              <a:defRPr/>
            </a:pPr>
            <a:r>
              <a:rPr lang="vi-VN" sz="2800" dirty="0" smtClean="0"/>
              <a:t>Chia cụm là chia một tập văn bản lớn thành nhiều tập nhỏ với nội dung </a:t>
            </a:r>
            <a:r>
              <a:rPr lang="vi-VN" sz="2800" smtClean="0"/>
              <a:t>tương tự. Mỗi tập văn bản nhỏ là một cụm</a:t>
            </a:r>
            <a:r>
              <a:rPr lang="vi-VN" sz="2800" dirty="0"/>
              <a:t>:</a:t>
            </a:r>
            <a:endParaRPr lang="vi-VN" sz="2800" dirty="0" smtClean="0"/>
          </a:p>
          <a:p>
            <a:pPr lvl="1" algn="just" eaLnBrk="1" hangingPunct="1">
              <a:defRPr/>
            </a:pPr>
            <a:r>
              <a:rPr lang="vi-VN" sz="2400" dirty="0" smtClean="0"/>
              <a:t>Các văn </a:t>
            </a:r>
            <a:r>
              <a:rPr lang="vi-VN" sz="2400" smtClean="0"/>
              <a:t>bản trong cùng </a:t>
            </a:r>
            <a:r>
              <a:rPr lang="vi-VN" sz="2400" dirty="0" smtClean="0"/>
              <a:t>một cụm </a:t>
            </a:r>
            <a:r>
              <a:rPr lang="vi-VN" sz="2400" smtClean="0"/>
              <a:t>phải giống nhau;</a:t>
            </a:r>
            <a:endParaRPr lang="vi-VN" sz="2400" dirty="0" smtClean="0"/>
          </a:p>
          <a:p>
            <a:pPr lvl="1" algn="just" eaLnBrk="1" hangingPunct="1">
              <a:defRPr/>
            </a:pPr>
            <a:r>
              <a:rPr lang="vi-VN" sz="2400" dirty="0" smtClean="0"/>
              <a:t>Các văn bản khác cụm phải khác </a:t>
            </a:r>
            <a:r>
              <a:rPr lang="vi-VN" sz="2400" smtClean="0"/>
              <a:t>nhau;</a:t>
            </a:r>
          </a:p>
          <a:p>
            <a:pPr lvl="1" algn="just" eaLnBrk="1" hangingPunct="1">
              <a:defRPr/>
            </a:pPr>
            <a:r>
              <a:rPr lang="vi-VN" sz="2400" smtClean="0"/>
              <a:t>Số </a:t>
            </a:r>
            <a:r>
              <a:rPr lang="vi-VN" sz="2400"/>
              <a:t>lượng cụm phải phù hợp với bộ dữ liệu:</a:t>
            </a:r>
          </a:p>
          <a:p>
            <a:pPr lvl="2" algn="just" eaLnBrk="1" hangingPunct="1">
              <a:defRPr/>
            </a:pPr>
            <a:r>
              <a:rPr lang="vi-VN" sz="2000"/>
              <a:t>Có thể được xác định bằng phương pháp bán tự động.</a:t>
            </a:r>
          </a:p>
          <a:p>
            <a:pPr algn="just" eaLnBrk="1" hangingPunct="1">
              <a:defRPr/>
            </a:pPr>
            <a:r>
              <a:rPr lang="vi-VN" sz="2800" noProof="1"/>
              <a:t>Mục tiêu phụ:</a:t>
            </a:r>
          </a:p>
          <a:p>
            <a:pPr lvl="1" algn="just" eaLnBrk="1" hangingPunct="1">
              <a:defRPr/>
            </a:pPr>
            <a:r>
              <a:rPr lang="vi-VN" sz="2400" noProof="1"/>
              <a:t>Kích thước cụm không quá lớn hoặc quá nhỏ;</a:t>
            </a:r>
          </a:p>
          <a:p>
            <a:pPr lvl="1" algn="just" eaLnBrk="1" hangingPunct="1">
              <a:defRPr/>
            </a:pPr>
            <a:r>
              <a:rPr lang="vi-VN" sz="2400" noProof="1"/>
              <a:t>Các cụm phản ánh một chủ đề tường minh, cụ thể;</a:t>
            </a:r>
          </a:p>
          <a:p>
            <a:pPr lvl="1" algn="just" eaLnBrk="1" hangingPunct="1">
              <a:defRPr/>
            </a:pPr>
            <a:r>
              <a:rPr lang="vi-VN" sz="2400" noProof="1"/>
              <a:t>v.v</a:t>
            </a:r>
            <a:r>
              <a:rPr lang="vi-VN" sz="2400" noProof="1" smtClean="0"/>
              <a:t>.</a:t>
            </a:r>
            <a:endParaRPr lang="vi-VN"/>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spTree>
    <p:extLst>
      <p:ext uri="{BB962C8B-B14F-4D97-AF65-F5344CB8AC3E}">
        <p14:creationId xmlns:p14="http://schemas.microsoft.com/office/powerpoint/2010/main" val="2867171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1.png"/>
          <p:cNvPicPr>
            <a:picLocks noChangeAspect="1"/>
          </p:cNvPicPr>
          <p:nvPr/>
        </p:nvPicPr>
        <p:blipFill>
          <a:blip r:embed="rId3"/>
          <a:stretch>
            <a:fillRect/>
          </a:stretch>
        </p:blipFill>
        <p:spPr>
          <a:xfrm>
            <a:off x="548640" y="2377440"/>
            <a:ext cx="4788988"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(12),</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30</a:t>
            </a:fld>
            <a:endParaRPr lang="vi-VN"/>
          </a:p>
        </p:txBody>
      </p:sp>
    </p:spTree>
    <p:extLst>
      <p:ext uri="{BB962C8B-B14F-4D97-AF65-F5344CB8AC3E}">
        <p14:creationId xmlns:p14="http://schemas.microsoft.com/office/powerpoint/2010/main" val="13900211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2.png"/>
          <p:cNvPicPr>
            <a:picLocks noChangeAspect="1"/>
          </p:cNvPicPr>
          <p:nvPr/>
        </p:nvPicPr>
        <p:blipFill>
          <a:blip r:embed="rId3"/>
          <a:stretch>
            <a:fillRect/>
          </a:stretch>
        </p:blipFill>
        <p:spPr>
          <a:xfrm>
            <a:off x="548640" y="2377440"/>
            <a:ext cx="4759608"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(13),</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31</a:t>
            </a:fld>
            <a:endParaRPr lang="vi-VN"/>
          </a:p>
        </p:txBody>
      </p:sp>
    </p:spTree>
    <p:extLst>
      <p:ext uri="{BB962C8B-B14F-4D97-AF65-F5344CB8AC3E}">
        <p14:creationId xmlns:p14="http://schemas.microsoft.com/office/powerpoint/2010/main" val="15307801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3.png"/>
          <p:cNvPicPr>
            <a:picLocks noChangeAspect="1"/>
          </p:cNvPicPr>
          <p:nvPr/>
        </p:nvPicPr>
        <p:blipFill>
          <a:blip r:embed="rId3"/>
          <a:stretch>
            <a:fillRect/>
          </a:stretch>
        </p:blipFill>
        <p:spPr>
          <a:xfrm>
            <a:off x="548640" y="2377440"/>
            <a:ext cx="4686156" cy="380474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(14),</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32</a:t>
            </a:fld>
            <a:endParaRPr lang="vi-VN"/>
          </a:p>
        </p:txBody>
      </p:sp>
    </p:spTree>
    <p:extLst>
      <p:ext uri="{BB962C8B-B14F-4D97-AF65-F5344CB8AC3E}">
        <p14:creationId xmlns:p14="http://schemas.microsoft.com/office/powerpoint/2010/main" val="24279455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4.png"/>
          <p:cNvPicPr>
            <a:picLocks noChangeAspect="1"/>
          </p:cNvPicPr>
          <p:nvPr/>
        </p:nvPicPr>
        <p:blipFill>
          <a:blip r:embed="rId3"/>
          <a:stretch>
            <a:fillRect/>
          </a:stretch>
        </p:blipFill>
        <p:spPr>
          <a:xfrm>
            <a:off x="548639" y="2377439"/>
            <a:ext cx="470084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(15),</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33</a:t>
            </a:fld>
            <a:endParaRPr lang="vi-VN"/>
          </a:p>
        </p:txBody>
      </p:sp>
    </p:spTree>
    <p:extLst>
      <p:ext uri="{BB962C8B-B14F-4D97-AF65-F5344CB8AC3E}">
        <p14:creationId xmlns:p14="http://schemas.microsoft.com/office/powerpoint/2010/main" val="15650986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5.png"/>
          <p:cNvPicPr>
            <a:picLocks noChangeAspect="1"/>
          </p:cNvPicPr>
          <p:nvPr/>
        </p:nvPicPr>
        <p:blipFill>
          <a:blip r:embed="rId3"/>
          <a:stretch>
            <a:fillRect/>
          </a:stretch>
        </p:blipFill>
        <p:spPr>
          <a:xfrm>
            <a:off x="548640" y="2377440"/>
            <a:ext cx="4877129"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(16),</a:t>
            </a:r>
            <a:br>
              <a:rPr lang="en-US" sz="3600" smtClean="0"/>
            </a:br>
            <a:r>
              <a:rPr lang="en-US" sz="3600"/>
              <a:t>k 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34</a:t>
            </a:fld>
            <a:endParaRPr lang="vi-VN"/>
          </a:p>
        </p:txBody>
      </p:sp>
    </p:spTree>
    <p:extLst>
      <p:ext uri="{BB962C8B-B14F-4D97-AF65-F5344CB8AC3E}">
        <p14:creationId xmlns:p14="http://schemas.microsoft.com/office/powerpoint/2010/main" val="1174384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6.png"/>
          <p:cNvPicPr>
            <a:picLocks noChangeAspect="1"/>
          </p:cNvPicPr>
          <p:nvPr/>
        </p:nvPicPr>
        <p:blipFill>
          <a:blip r:embed="rId3"/>
          <a:stretch>
            <a:fillRect/>
          </a:stretch>
        </p:blipFill>
        <p:spPr>
          <a:xfrm>
            <a:off x="548640" y="2377440"/>
            <a:ext cx="4803677" cy="374598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(17),</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35</a:t>
            </a:fld>
            <a:endParaRPr lang="vi-VN"/>
          </a:p>
        </p:txBody>
      </p:sp>
    </p:spTree>
    <p:extLst>
      <p:ext uri="{BB962C8B-B14F-4D97-AF65-F5344CB8AC3E}">
        <p14:creationId xmlns:p14="http://schemas.microsoft.com/office/powerpoint/2010/main" val="41459919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7.png"/>
          <p:cNvPicPr>
            <a:picLocks noChangeAspect="1"/>
          </p:cNvPicPr>
          <p:nvPr/>
        </p:nvPicPr>
        <p:blipFill>
          <a:blip r:embed="rId3"/>
          <a:stretch>
            <a:fillRect/>
          </a:stretch>
        </p:blipFill>
        <p:spPr>
          <a:xfrm>
            <a:off x="548640" y="2377440"/>
            <a:ext cx="471553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(18),</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36</a:t>
            </a:fld>
            <a:endParaRPr lang="vi-VN"/>
          </a:p>
        </p:txBody>
      </p:sp>
    </p:spTree>
    <p:extLst>
      <p:ext uri="{BB962C8B-B14F-4D97-AF65-F5344CB8AC3E}">
        <p14:creationId xmlns:p14="http://schemas.microsoft.com/office/powerpoint/2010/main" val="2018623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8.png"/>
          <p:cNvPicPr>
            <a:picLocks noChangeAspect="1"/>
          </p:cNvPicPr>
          <p:nvPr/>
        </p:nvPicPr>
        <p:blipFill>
          <a:blip r:embed="rId3"/>
          <a:stretch>
            <a:fillRect/>
          </a:stretch>
        </p:blipFill>
        <p:spPr>
          <a:xfrm>
            <a:off x="548640" y="2377440"/>
            <a:ext cx="4744916"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(19),</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37</a:t>
            </a:fld>
            <a:endParaRPr lang="vi-VN"/>
          </a:p>
        </p:txBody>
      </p:sp>
    </p:spTree>
    <p:extLst>
      <p:ext uri="{BB962C8B-B14F-4D97-AF65-F5344CB8AC3E}">
        <p14:creationId xmlns:p14="http://schemas.microsoft.com/office/powerpoint/2010/main" val="27152727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9.png"/>
          <p:cNvPicPr>
            <a:picLocks noChangeAspect="1"/>
          </p:cNvPicPr>
          <p:nvPr/>
        </p:nvPicPr>
        <p:blipFill>
          <a:blip r:embed="rId3"/>
          <a:stretch>
            <a:fillRect/>
          </a:stretch>
        </p:blipFill>
        <p:spPr>
          <a:xfrm>
            <a:off x="548640" y="2377440"/>
            <a:ext cx="4818368" cy="3687225"/>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(20),</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38</a:t>
            </a:fld>
            <a:endParaRPr lang="vi-VN"/>
          </a:p>
        </p:txBody>
      </p:sp>
    </p:spTree>
    <p:extLst>
      <p:ext uri="{BB962C8B-B14F-4D97-AF65-F5344CB8AC3E}">
        <p14:creationId xmlns:p14="http://schemas.microsoft.com/office/powerpoint/2010/main" val="3009353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0.png"/>
          <p:cNvPicPr>
            <a:picLocks noChangeAspect="1"/>
          </p:cNvPicPr>
          <p:nvPr/>
        </p:nvPicPr>
        <p:blipFill>
          <a:blip r:embed="rId3"/>
          <a:stretch>
            <a:fillRect/>
          </a:stretch>
        </p:blipFill>
        <p:spPr>
          <a:xfrm>
            <a:off x="548636" y="2377438"/>
            <a:ext cx="4627395" cy="371660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(21),</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39</a:t>
            </a:fld>
            <a:endParaRPr lang="vi-VN"/>
          </a:p>
        </p:txBody>
      </p:sp>
    </p:spTree>
    <p:extLst>
      <p:ext uri="{BB962C8B-B14F-4D97-AF65-F5344CB8AC3E}">
        <p14:creationId xmlns:p14="http://schemas.microsoft.com/office/powerpoint/2010/main" val="35152153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chia cụm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6" name="Picture 5" descr="1615.png"/>
          <p:cNvPicPr>
            <a:picLocks noChangeAspect="1"/>
          </p:cNvPicPr>
          <p:nvPr/>
        </p:nvPicPr>
        <p:blipFill>
          <a:blip r:embed="rId2"/>
          <a:stretch>
            <a:fillRect/>
          </a:stretch>
        </p:blipFill>
        <p:spPr>
          <a:xfrm>
            <a:off x="868054" y="1889421"/>
            <a:ext cx="5072098" cy="4635923"/>
          </a:xfrm>
          <a:prstGeom prst="rect">
            <a:avLst/>
          </a:prstGeom>
        </p:spPr>
      </p:pic>
      <p:sp>
        <p:nvSpPr>
          <p:cNvPr id="4" name="TextBox 3"/>
          <p:cNvSpPr txBox="1"/>
          <p:nvPr/>
        </p:nvSpPr>
        <p:spPr>
          <a:xfrm>
            <a:off x="5940152" y="4673978"/>
            <a:ext cx="3003823" cy="1200329"/>
          </a:xfrm>
          <a:prstGeom prst="rect">
            <a:avLst/>
          </a:prstGeom>
          <a:noFill/>
        </p:spPr>
        <p:txBody>
          <a:bodyPr wrap="square" rtlCol="0">
            <a:spAutoFit/>
          </a:bodyPr>
          <a:lstStyle/>
          <a:p>
            <a:r>
              <a:rPr lang="vi-VN" sz="2400" b="0" dirty="0" smtClean="0">
                <a:solidFill>
                  <a:schemeClr val="tx2">
                    <a:lumMod val="75000"/>
                  </a:schemeClr>
                </a:solidFill>
              </a:rPr>
              <a:t>Làm cách nào để chia cụm như trong hình vẽ?</a:t>
            </a:r>
            <a:endParaRPr lang="vi-VN" sz="2400" b="0" dirty="0">
              <a:solidFill>
                <a:schemeClr val="tx2">
                  <a:lumMod val="75000"/>
                </a:schemeClr>
              </a:solidFill>
            </a:endParaRPr>
          </a:p>
        </p:txBody>
      </p:sp>
    </p:spTree>
    <p:extLst>
      <p:ext uri="{BB962C8B-B14F-4D97-AF65-F5344CB8AC3E}">
        <p14:creationId xmlns:p14="http://schemas.microsoft.com/office/powerpoint/2010/main" val="4278115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1.png"/>
          <p:cNvPicPr>
            <a:picLocks noChangeAspect="1"/>
          </p:cNvPicPr>
          <p:nvPr/>
        </p:nvPicPr>
        <p:blipFill>
          <a:blip r:embed="rId3"/>
          <a:stretch>
            <a:fillRect/>
          </a:stretch>
        </p:blipFill>
        <p:spPr>
          <a:xfrm>
            <a:off x="548640" y="2377440"/>
            <a:ext cx="483305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(22),</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40</a:t>
            </a:fld>
            <a:endParaRPr lang="vi-VN"/>
          </a:p>
        </p:txBody>
      </p:sp>
    </p:spTree>
    <p:extLst>
      <p:ext uri="{BB962C8B-B14F-4D97-AF65-F5344CB8AC3E}">
        <p14:creationId xmlns:p14="http://schemas.microsoft.com/office/powerpoint/2010/main" val="34739606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62.png"/>
          <p:cNvPicPr>
            <a:picLocks noChangeAspect="1"/>
          </p:cNvPicPr>
          <p:nvPr/>
        </p:nvPicPr>
        <p:blipFill>
          <a:blip r:embed="rId3"/>
          <a:stretch>
            <a:fillRect/>
          </a:stretch>
        </p:blipFill>
        <p:spPr>
          <a:xfrm>
            <a:off x="548640" y="2377440"/>
            <a:ext cx="4833057"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(23),</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41</a:t>
            </a:fld>
            <a:endParaRPr lang="vi-VN"/>
          </a:p>
        </p:txBody>
      </p:sp>
    </p:spTree>
    <p:extLst>
      <p:ext uri="{BB962C8B-B14F-4D97-AF65-F5344CB8AC3E}">
        <p14:creationId xmlns:p14="http://schemas.microsoft.com/office/powerpoint/2010/main" val="2867044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3.png"/>
          <p:cNvPicPr>
            <a:picLocks noChangeAspect="1"/>
          </p:cNvPicPr>
          <p:nvPr/>
        </p:nvPicPr>
        <p:blipFill>
          <a:blip r:embed="rId3"/>
          <a:stretch>
            <a:fillRect/>
          </a:stretch>
        </p:blipFill>
        <p:spPr>
          <a:xfrm>
            <a:off x="548640" y="2377439"/>
            <a:ext cx="4891818" cy="390757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(24),</a:t>
            </a:r>
            <a:br>
              <a:rPr lang="en-US" sz="3600" smtClean="0"/>
            </a:br>
            <a:r>
              <a:rPr lang="en-US" sz="3600" smtClean="0"/>
              <a:t>kết quả chia </a:t>
            </a:r>
            <a:r>
              <a:rPr lang="en-US" sz="3600" err="1" smtClean="0"/>
              <a:t>cụm</a:t>
            </a:r>
            <a:r>
              <a:rPr lang="en-US" sz="3600"/>
              <a:t> </a:t>
            </a:r>
            <a:r>
              <a:rPr lang="en-US" sz="3600" smtClean="0"/>
              <a:t>ổn định</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42</a:t>
            </a:fld>
            <a:endParaRPr lang="vi-VN"/>
          </a:p>
        </p:txBody>
      </p:sp>
    </p:spTree>
    <p:extLst>
      <p:ext uri="{BB962C8B-B14F-4D97-AF65-F5344CB8AC3E}">
        <p14:creationId xmlns:p14="http://schemas.microsoft.com/office/powerpoint/2010/main" val="6704340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Bài tập 18.1</a:t>
            </a:r>
            <a:endParaRPr lang="vi-VN" sz="3600" dirty="0" smtClean="0"/>
          </a:p>
        </p:txBody>
      </p:sp>
      <p:sp>
        <p:nvSpPr>
          <p:cNvPr id="6147" name="Rectangle 3"/>
          <p:cNvSpPr>
            <a:spLocks noGrp="1" noChangeArrowheads="1"/>
          </p:cNvSpPr>
          <p:nvPr>
            <p:ph type="body" idx="1"/>
          </p:nvPr>
        </p:nvSpPr>
        <p:spPr>
          <a:xfrm>
            <a:off x="611560" y="1916832"/>
            <a:ext cx="8343528" cy="3240359"/>
          </a:xfrm>
        </p:spPr>
        <p:txBody>
          <a:bodyPr/>
          <a:lstStyle/>
          <a:p>
            <a:pPr algn="just" eaLnBrk="1" hangingPunct="1">
              <a:defRPr/>
            </a:pPr>
            <a:r>
              <a:rPr lang="en-US" sz="2800" noProof="1" smtClean="0"/>
              <a:t>Giả sử nếu hai văn bản bất kỳ có 2 từ chung thì tương đồng. Hãy thử lấy hai văn bản bất kỳ và một câu truy vấn cùng với nhu cầu thông tin để minh họa một tình huống sai của giả thuyết chia cụm.</a:t>
            </a:r>
            <a:endParaRPr lang="en-US"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43</a:t>
            </a:fld>
            <a:endParaRPr lang="vi-VN"/>
          </a:p>
        </p:txBody>
      </p:sp>
    </p:spTree>
    <p:extLst>
      <p:ext uri="{BB962C8B-B14F-4D97-AF65-F5344CB8AC3E}">
        <p14:creationId xmlns:p14="http://schemas.microsoft.com/office/powerpoint/2010/main" val="39949564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Bài tập 18.2</a:t>
            </a:r>
            <a:endParaRPr lang="vi-VN" sz="3600" dirty="0" smtClean="0"/>
          </a:p>
        </p:txBody>
      </p:sp>
      <p:sp>
        <p:nvSpPr>
          <p:cNvPr id="6147" name="Rectangle 3"/>
          <p:cNvSpPr>
            <a:spLocks noGrp="1" noChangeArrowheads="1"/>
          </p:cNvSpPr>
          <p:nvPr>
            <p:ph type="body" idx="1"/>
          </p:nvPr>
        </p:nvSpPr>
        <p:spPr>
          <a:xfrm>
            <a:off x="611560" y="1916832"/>
            <a:ext cx="8343528" cy="3888432"/>
          </a:xfrm>
        </p:spPr>
        <p:txBody>
          <a:bodyPr/>
          <a:lstStyle/>
          <a:p>
            <a:pPr marL="0" indent="0" algn="just" eaLnBrk="1" hangingPunct="1">
              <a:buNone/>
              <a:defRPr/>
            </a:pPr>
            <a:r>
              <a:rPr lang="en-US" noProof="1" smtClean="0"/>
              <a:t>Hãy lấy một ví dụ đơn giản trên không gian một chiều (điểm trên trục số) để minh họa cho trường hợp kém hiệu quả của phương pháp tìm kiếm trên cơ sở chia cụm.</a:t>
            </a:r>
          </a:p>
          <a:p>
            <a:pPr marL="0" indent="0" algn="just" eaLnBrk="1" hangingPunct="1">
              <a:buNone/>
              <a:defRPr/>
            </a:pPr>
            <a:r>
              <a:rPr lang="en-US" noProof="1" smtClean="0"/>
              <a:t>Trong ví dụ, kết quả tìm kiếm trong cụm gần với câu truy vấn phải kém hơn kết quả tìm kiếm những láng giềng gần nhất.</a:t>
            </a:r>
            <a:endParaRPr lang="en-US" noProof="1"/>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44</a:t>
            </a:fld>
            <a:endParaRPr lang="vi-VN"/>
          </a:p>
        </p:txBody>
      </p:sp>
    </p:spTree>
    <p:extLst>
      <p:ext uri="{BB962C8B-B14F-4D97-AF65-F5344CB8AC3E}">
        <p14:creationId xmlns:p14="http://schemas.microsoft.com/office/powerpoint/2010/main" val="26302633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45</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Phân lớp vs.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Phân lớp: Học có giám sát </a:t>
            </a:r>
          </a:p>
          <a:p>
            <a:pPr lvl="1" algn="just" eaLnBrk="1" hangingPunct="1">
              <a:defRPr/>
            </a:pPr>
            <a:r>
              <a:rPr lang="vi-VN" sz="2400" smtClean="0"/>
              <a:t>Sử dụng dữ liệu luyện;</a:t>
            </a:r>
          </a:p>
          <a:p>
            <a:pPr lvl="1" algn="just" eaLnBrk="1" hangingPunct="1">
              <a:defRPr/>
            </a:pPr>
            <a:r>
              <a:rPr lang="vi-VN" sz="2400" smtClean="0"/>
              <a:t>Phân lớp mẫu được thực hiện thủ công.</a:t>
            </a:r>
            <a:endParaRPr lang="vi-VN" sz="2400" dirty="0" smtClean="0"/>
          </a:p>
          <a:p>
            <a:pPr algn="just" eaLnBrk="1" hangingPunct="1">
              <a:defRPr/>
            </a:pPr>
            <a:r>
              <a:rPr lang="vi-VN" sz="2800" dirty="0" smtClean="0"/>
              <a:t>Chia cụm: Học không giám sát</a:t>
            </a:r>
          </a:p>
          <a:p>
            <a:pPr lvl="1" algn="just" eaLnBrk="1" hangingPunct="1">
              <a:defRPr/>
            </a:pPr>
            <a:r>
              <a:rPr lang="vi-VN" sz="2400" dirty="0" smtClean="0"/>
              <a:t>Cụm được suy diễn trực tiếp từ dữ </a:t>
            </a:r>
            <a:r>
              <a:rPr lang="vi-VN" sz="2400" smtClean="0"/>
              <a:t>liệu;</a:t>
            </a:r>
          </a:p>
          <a:p>
            <a:pPr lvl="1" algn="just" eaLnBrk="1" hangingPunct="1">
              <a:defRPr/>
            </a:pPr>
            <a:r>
              <a:rPr lang="vi-VN" sz="2400" smtClean="0"/>
              <a:t>Không sử dụng dữ liệu luyện;</a:t>
            </a:r>
            <a:endParaRPr lang="vi-VN" sz="2400" dirty="0" smtClean="0"/>
          </a:p>
          <a:p>
            <a:pPr lvl="1" algn="just" eaLnBrk="1" hangingPunct="1">
              <a:defRPr/>
            </a:pPr>
            <a:r>
              <a:rPr lang="vi-VN" sz="2400" smtClean="0"/>
              <a:t>Có thể tùy chỉnh giải thuật bằng các tham số: </a:t>
            </a:r>
            <a:r>
              <a:rPr lang="vi-VN" sz="2400" dirty="0" smtClean="0"/>
              <a:t>số cụm, độ tương đồng, biểu diễn văn bản v.v.</a:t>
            </a:r>
          </a:p>
          <a:p>
            <a:pPr lvl="1" algn="just" eaLnBrk="1" hangingPunct="1">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spTree>
    <p:extLst>
      <p:ext uri="{BB962C8B-B14F-4D97-AF65-F5344CB8AC3E}">
        <p14:creationId xmlns:p14="http://schemas.microsoft.com/office/powerpoint/2010/main" val="3640271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Cụm phẳng vs. cụm phân cấp</a:t>
            </a:r>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Giải thuật chia cụm phẳng:</a:t>
            </a:r>
          </a:p>
          <a:p>
            <a:pPr lvl="1" algn="just" eaLnBrk="1" hangingPunct="1">
              <a:defRPr/>
            </a:pPr>
            <a:r>
              <a:rPr lang="en-US" sz="2400" noProof="1" smtClean="0"/>
              <a:t>Thường bắt đầu với một cách chia ngẫu nhiên;</a:t>
            </a:r>
          </a:p>
          <a:p>
            <a:pPr lvl="1" algn="just" eaLnBrk="1" hangingPunct="1">
              <a:defRPr/>
            </a:pPr>
            <a:r>
              <a:rPr lang="en-US" sz="2400" noProof="1" smtClean="0"/>
              <a:t>Sau đó lặp quá trình xác định lại cụm;</a:t>
            </a:r>
          </a:p>
          <a:p>
            <a:pPr lvl="1" algn="just" eaLnBrk="1" hangingPunct="1">
              <a:defRPr/>
            </a:pPr>
            <a:r>
              <a:rPr lang="en-US" sz="2400" noProof="1" smtClean="0"/>
              <a:t>Giải thuật tiêu biểu: K-means.</a:t>
            </a:r>
          </a:p>
          <a:p>
            <a:pPr algn="just" eaLnBrk="1" hangingPunct="1">
              <a:defRPr/>
            </a:pPr>
            <a:r>
              <a:rPr lang="en-US" sz="2800" noProof="1" smtClean="0"/>
              <a:t>Chia cụm phân cấp:</a:t>
            </a:r>
          </a:p>
          <a:p>
            <a:pPr lvl="1" algn="just" eaLnBrk="1" hangingPunct="1">
              <a:defRPr/>
            </a:pPr>
            <a:r>
              <a:rPr lang="en-US" sz="2400" noProof="1" smtClean="0"/>
              <a:t>Tổ chức cụm theo cấu trúc cây;</a:t>
            </a:r>
          </a:p>
          <a:p>
            <a:pPr lvl="1" algn="just" eaLnBrk="1" hangingPunct="1">
              <a:defRPr/>
            </a:pPr>
            <a:r>
              <a:rPr lang="en-US" sz="2400" noProof="1" smtClean="0"/>
              <a:t>Bottom-up, agglomerative;</a:t>
            </a:r>
          </a:p>
          <a:p>
            <a:pPr lvl="1" algn="just" eaLnBrk="1" hangingPunct="1">
              <a:defRPr/>
            </a:pPr>
            <a:r>
              <a:rPr lang="en-US" sz="2400" noProof="1" smtClean="0"/>
              <a:t>Top-down, divise.</a:t>
            </a:r>
            <a:endParaRPr lang="vi-VN" sz="24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spTree>
    <p:extLst>
      <p:ext uri="{BB962C8B-B14F-4D97-AF65-F5344CB8AC3E}">
        <p14:creationId xmlns:p14="http://schemas.microsoft.com/office/powerpoint/2010/main" val="4107177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Đường biên </a:t>
            </a:r>
            <a:r>
              <a:rPr lang="vi-VN" sz="3600" dirty="0" smtClean="0"/>
              <a:t>cứng vs. mềm</a:t>
            </a:r>
          </a:p>
        </p:txBody>
      </p:sp>
      <p:sp>
        <p:nvSpPr>
          <p:cNvPr id="6147" name="Rectangle 3"/>
          <p:cNvSpPr>
            <a:spLocks noGrp="1" noChangeArrowheads="1"/>
          </p:cNvSpPr>
          <p:nvPr>
            <p:ph type="body" idx="1"/>
          </p:nvPr>
        </p:nvSpPr>
        <p:spPr>
          <a:xfrm>
            <a:off x="611560" y="2017713"/>
            <a:ext cx="8343528" cy="2419399"/>
          </a:xfrm>
        </p:spPr>
        <p:txBody>
          <a:bodyPr/>
          <a:lstStyle/>
          <a:p>
            <a:pPr algn="just" eaLnBrk="1" hangingPunct="1">
              <a:defRPr/>
            </a:pPr>
            <a:r>
              <a:rPr lang="en-US" sz="2800" noProof="1" smtClean="0"/>
              <a:t>Đường biên cứng: Mỗi văn bản chỉ thuộc một cụm duy nhất.</a:t>
            </a:r>
          </a:p>
          <a:p>
            <a:pPr lvl="1" algn="just" eaLnBrk="1" hangingPunct="1">
              <a:defRPr/>
            </a:pPr>
            <a:r>
              <a:rPr lang="en-US" sz="2400" noProof="1" smtClean="0"/>
              <a:t>Đơn giản hơn so với chia cụm mềm;</a:t>
            </a:r>
          </a:p>
          <a:p>
            <a:pPr algn="just" eaLnBrk="1" hangingPunct="1">
              <a:defRPr/>
            </a:pPr>
            <a:r>
              <a:rPr lang="en-US" sz="2800" noProof="1" smtClean="0"/>
              <a:t>Đường biên mềm: Mỗi văn bản có thể thuộc nhiều cụm.</a:t>
            </a:r>
          </a:p>
          <a:p>
            <a:pPr marL="0" indent="0" algn="just" eaLnBrk="1" hangingPunct="1">
              <a:buNone/>
              <a:defRPr/>
            </a:pPr>
            <a:endParaRPr lang="en-US" sz="28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
        <p:nvSpPr>
          <p:cNvPr id="3" name="TextBox 2"/>
          <p:cNvSpPr txBox="1"/>
          <p:nvPr/>
        </p:nvSpPr>
        <p:spPr>
          <a:xfrm>
            <a:off x="755576" y="5229200"/>
            <a:ext cx="8064896" cy="954107"/>
          </a:xfrm>
          <a:prstGeom prst="rect">
            <a:avLst/>
          </a:prstGeom>
          <a:noFill/>
        </p:spPr>
        <p:txBody>
          <a:bodyPr wrap="square" rtlCol="0">
            <a:spAutoFit/>
          </a:bodyPr>
          <a:lstStyle/>
          <a:p>
            <a:r>
              <a:rPr lang="vi-VN" sz="2800" b="0" dirty="0" smtClean="0">
                <a:solidFill>
                  <a:schemeClr val="tx2">
                    <a:lumMod val="60000"/>
                    <a:lumOff val="40000"/>
                  </a:schemeClr>
                </a:solidFill>
              </a:rPr>
              <a:t>K-Means là phương pháp chia cụm phẳng, đường biên cứng.</a:t>
            </a:r>
            <a:endParaRPr lang="vi-VN" sz="2800" b="0" dirty="0">
              <a:solidFill>
                <a:schemeClr val="tx2">
                  <a:lumMod val="60000"/>
                  <a:lumOff val="40000"/>
                </a:schemeClr>
              </a:solidFill>
            </a:endParaRPr>
          </a:p>
        </p:txBody>
      </p:sp>
    </p:spTree>
    <p:extLst>
      <p:ext uri="{BB962C8B-B14F-4D97-AF65-F5344CB8AC3E}">
        <p14:creationId xmlns:p14="http://schemas.microsoft.com/office/powerpoint/2010/main" val="2017092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a:t>
            </a:r>
            <a:r>
              <a:rPr lang="vi-VN" sz="2800" dirty="0" smtClean="0">
                <a:solidFill>
                  <a:schemeClr val="bg1">
                    <a:lumMod val="65000"/>
                  </a:schemeClr>
                </a:solidFill>
              </a:rPr>
              <a:t>chia cụm</a:t>
            </a:r>
          </a:p>
          <a:p>
            <a:pPr algn="just" eaLnBrk="1" hangingPunct="1">
              <a:defRPr/>
            </a:pPr>
            <a:r>
              <a:rPr lang="vi-VN" sz="2800" dirty="0" smtClean="0"/>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1948673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Giả thuyết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Các </a:t>
            </a:r>
            <a:r>
              <a:rPr lang="vi-VN" sz="2800" dirty="0" smtClean="0"/>
              <a:t>văn bản trong cùng một </a:t>
            </a:r>
            <a:r>
              <a:rPr lang="vi-VN" sz="2800" smtClean="0"/>
              <a:t>cụm có xu hướng cùng phù </a:t>
            </a:r>
            <a:r>
              <a:rPr lang="vi-VN" sz="2800" dirty="0" smtClean="0"/>
              <a:t>hợp </a:t>
            </a:r>
            <a:r>
              <a:rPr lang="vi-VN" sz="2800" smtClean="0"/>
              <a:t>với một nhu </a:t>
            </a:r>
            <a:r>
              <a:rPr lang="vi-VN" sz="2800" dirty="0" smtClean="0"/>
              <a:t>cầu thông tin.</a:t>
            </a:r>
          </a:p>
          <a:p>
            <a:pPr algn="just" eaLnBrk="1" hangingPunct="1">
              <a:defRPr/>
            </a:pPr>
            <a:r>
              <a:rPr lang="vi-VN" sz="2800" i="1" smtClean="0"/>
              <a:t>“</a:t>
            </a:r>
            <a:r>
              <a:rPr lang="vi-VN" sz="2800" i="1" dirty="0" smtClean="0"/>
              <a:t>Closely associated documents tend to be relevant to the same </a:t>
            </a:r>
            <a:r>
              <a:rPr lang="vi-VN" sz="2800" i="1" smtClean="0"/>
              <a:t>requests”.</a:t>
            </a:r>
          </a:p>
          <a:p>
            <a:pPr marL="0" indent="0" algn="just" eaLnBrk="1" hangingPunct="1">
              <a:buNone/>
              <a:defRPr/>
            </a:pPr>
            <a:r>
              <a:rPr lang="vi-VN" sz="2800" i="1"/>
              <a:t>	</a:t>
            </a:r>
            <a:r>
              <a:rPr lang="vi-VN" sz="2800" i="1" smtClean="0"/>
              <a:t>					</a:t>
            </a:r>
            <a:r>
              <a:rPr lang="vi-VN" sz="2800" smtClean="0"/>
              <a:t>[</a:t>
            </a:r>
            <a:r>
              <a:rPr lang="vi-VN" sz="2400" i="1"/>
              <a:t>Van </a:t>
            </a:r>
            <a:r>
              <a:rPr lang="vi-VN" sz="2400" i="1" smtClean="0"/>
              <a:t>Rijbergen</a:t>
            </a:r>
            <a:r>
              <a:rPr lang="vi-VN" sz="2400" smtClean="0"/>
              <a:t>]</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4023200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8527</TotalTime>
  <Words>1049</Words>
  <Application>Microsoft Office PowerPoint</Application>
  <PresentationFormat>On-screen Show (4:3)</PresentationFormat>
  <Paragraphs>195</Paragraphs>
  <Slides>45</Slides>
  <Notes>26</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Палитра</vt:lpstr>
      <vt:lpstr>IT4853 Tìm kiếm và trình diễn thông tin</vt:lpstr>
      <vt:lpstr>Nội dung chính</vt:lpstr>
      <vt:lpstr>Bài toán chia cụm</vt:lpstr>
      <vt:lpstr>Bài toán chia cụm (2)</vt:lpstr>
      <vt:lpstr>Phân lớp vs. chia cụm</vt:lpstr>
      <vt:lpstr>Cụm phẳng vs. cụm phân cấp</vt:lpstr>
      <vt:lpstr>Đường biên cứng vs. mềm</vt:lpstr>
      <vt:lpstr>Nội dung chính</vt:lpstr>
      <vt:lpstr>Giả thuyết chia cụm</vt:lpstr>
      <vt:lpstr>Ứng dụng chia cụm trong tìm kiếm</vt:lpstr>
      <vt:lpstr>Chia cụm kết quả tìm kiếm</vt:lpstr>
      <vt:lpstr>Chia cụm-gom nhóm</vt:lpstr>
      <vt:lpstr>Tăng độ đầy đủ</vt:lpstr>
      <vt:lpstr>Nội dung chính</vt:lpstr>
      <vt:lpstr>Giải thuật K-means</vt:lpstr>
      <vt:lpstr>Giải thuật K-means (2)</vt:lpstr>
      <vt:lpstr>Giải thuật K-means (3)</vt:lpstr>
      <vt:lpstr>Giải thuật K-means (4)</vt:lpstr>
      <vt:lpstr>Ví dụ chia cụm theo K-means</vt:lpstr>
      <vt:lpstr>PowerPoint Presentation</vt:lpstr>
      <vt:lpstr>Ví dụ (3),  gắn văn bản với trọng tâm gần nhất</vt:lpstr>
      <vt:lpstr>Ví dụ (4),  kết quả chia cụm</vt:lpstr>
      <vt:lpstr>Ví dụ (5),  xác định lại trọng tâm</vt:lpstr>
      <vt:lpstr>Ví dụ (6),  chia lại cụm</vt:lpstr>
      <vt:lpstr>Ví dụ (7), kết quả chia cụm mới</vt:lpstr>
      <vt:lpstr>Ví dụ (8), xác định lại trọng tâm</vt:lpstr>
      <vt:lpstr>Ví dụ (9), chia lại cụm</vt:lpstr>
      <vt:lpstr>Ví dụ (10), kết quả chia cụm mới</vt:lpstr>
      <vt:lpstr>Ví dụ (11), xác định lại trọng tâm</vt:lpstr>
      <vt:lpstr>Ví dụ (12), chia lại cụm</vt:lpstr>
      <vt:lpstr>Ví dụ (13), kết quả chia cụm mới</vt:lpstr>
      <vt:lpstr>Ví dụ (14), xác định lại trọng tâm</vt:lpstr>
      <vt:lpstr>Ví dụ (15), chia lại cụm</vt:lpstr>
      <vt:lpstr>Ví dụ (16), k kết quả chia cụm mới</vt:lpstr>
      <vt:lpstr>Ví dụ (17), xác định lại trọng tâm</vt:lpstr>
      <vt:lpstr>Ví dụ (18), chia lại cụm</vt:lpstr>
      <vt:lpstr>Ví dụ (19), kết quả chia cụm mới</vt:lpstr>
      <vt:lpstr>Ví dụ (20), xác định lại trọng tâm</vt:lpstr>
      <vt:lpstr>Ví dụ (21), chia lại cụm</vt:lpstr>
      <vt:lpstr>Ví dụ (22), kết quả chia cụm mới</vt:lpstr>
      <vt:lpstr>Ví dụ (23), xác định lại trọng tâm</vt:lpstr>
      <vt:lpstr>Ví dụ (24), kết quả chia cụm ổn định</vt:lpstr>
      <vt:lpstr>Bài tập 18.1</vt:lpstr>
      <vt:lpstr>Bài tập 18.2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2280</cp:revision>
  <dcterms:created xsi:type="dcterms:W3CDTF">2013-06-24T04:34:24Z</dcterms:created>
  <dcterms:modified xsi:type="dcterms:W3CDTF">2016-11-30T01:10:09Z</dcterms:modified>
</cp:coreProperties>
</file>