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1"/>
  </p:notesMasterIdLst>
  <p:sldIdLst>
    <p:sldId id="363" r:id="rId2"/>
    <p:sldId id="633" r:id="rId3"/>
    <p:sldId id="593" r:id="rId4"/>
    <p:sldId id="594" r:id="rId5"/>
    <p:sldId id="595" r:id="rId6"/>
    <p:sldId id="596" r:id="rId7"/>
    <p:sldId id="598" r:id="rId8"/>
    <p:sldId id="599" r:id="rId9"/>
    <p:sldId id="600" r:id="rId10"/>
    <p:sldId id="634" r:id="rId11"/>
    <p:sldId id="604" r:id="rId12"/>
    <p:sldId id="602" r:id="rId13"/>
    <p:sldId id="603" r:id="rId14"/>
    <p:sldId id="605" r:id="rId15"/>
    <p:sldId id="606" r:id="rId16"/>
    <p:sldId id="607" r:id="rId17"/>
    <p:sldId id="608" r:id="rId18"/>
    <p:sldId id="609" r:id="rId19"/>
    <p:sldId id="610" r:id="rId20"/>
    <p:sldId id="615" r:id="rId21"/>
    <p:sldId id="619" r:id="rId22"/>
    <p:sldId id="620" r:id="rId23"/>
    <p:sldId id="621" r:id="rId24"/>
    <p:sldId id="622" r:id="rId25"/>
    <p:sldId id="623" r:id="rId26"/>
    <p:sldId id="624" r:id="rId27"/>
    <p:sldId id="625" r:id="rId28"/>
    <p:sldId id="636" r:id="rId29"/>
    <p:sldId id="635" r:id="rId30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CFFFF"/>
    <a:srgbClr val="000000"/>
    <a:srgbClr val="B2B2B2"/>
    <a:srgbClr val="990099"/>
    <a:srgbClr val="D6009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00" autoAdjust="0"/>
    <p:restoredTop sz="94660"/>
  </p:normalViewPr>
  <p:slideViewPr>
    <p:cSldViewPr>
      <p:cViewPr varScale="1">
        <p:scale>
          <a:sx n="69" d="100"/>
          <a:sy n="69" d="100"/>
        </p:scale>
        <p:origin x="-13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7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vi-VN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vi-VN"/>
          </a:p>
        </p:txBody>
      </p:sp>
      <p:sp>
        <p:nvSpPr>
          <p:cNvPr id="387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7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vi-VN"/>
          </a:p>
        </p:txBody>
      </p:sp>
      <p:sp>
        <p:nvSpPr>
          <p:cNvPr id="387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2564D6-8FEC-4D1F-B46D-D14A1C1F03AD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5221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758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758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758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6759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759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6759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675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noProof="0" smtClean="0"/>
              <a:t>Образец заголовка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vi-VN" noProof="0" smtClean="0"/>
              <a:t>Образец подзаголовка</a:t>
            </a:r>
          </a:p>
        </p:txBody>
      </p:sp>
      <p:sp>
        <p:nvSpPr>
          <p:cNvPr id="675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vi-VN"/>
          </a:p>
        </p:txBody>
      </p:sp>
      <p:sp>
        <p:nvSpPr>
          <p:cNvPr id="6759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vi-VN"/>
          </a:p>
        </p:txBody>
      </p:sp>
      <p:sp>
        <p:nvSpPr>
          <p:cNvPr id="6760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2A8731-4087-43FD-8F51-1CFDC8ACCADB}" type="slidenum">
              <a:rPr lang="vi-VN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3337E-A331-4CF5-A3B8-08A916B5AD78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409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1163" y="214313"/>
            <a:ext cx="2193925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9388" y="214313"/>
            <a:ext cx="6429375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74325B-967B-47BE-A8F2-D23085104A46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037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41A36-5FBF-4BE3-BF71-EC63738F7BE6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590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69BB2-9C6D-4C6B-8C34-5EB0C0F83459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56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2017713"/>
            <a:ext cx="43116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2017713"/>
            <a:ext cx="43116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4B7D4-86A3-4178-8202-3E37F1B1EE7F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644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B947A-1EFC-4BF5-B9B1-06516E4ECBC8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555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91E47-6E99-4F5A-B933-79E17DDE936F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468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AF2A8-CBD2-43AA-9B83-C42FE1EA5E75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740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E774E-12D9-48C8-9821-28F78BB8F401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401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3B281-5A89-4D77-8C05-D736D815A6BF}" type="slidenum">
              <a:rPr lang="vi-VN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004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ru-RU" sz="2400"/>
          </a:p>
        </p:txBody>
      </p:sp>
      <p:sp>
        <p:nvSpPr>
          <p:cNvPr id="665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заголовка</a:t>
            </a:r>
          </a:p>
        </p:txBody>
      </p:sp>
      <p:sp>
        <p:nvSpPr>
          <p:cNvPr id="6657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2017713"/>
            <a:ext cx="87757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Образец текста</a:t>
            </a:r>
          </a:p>
          <a:p>
            <a:pPr lvl="1"/>
            <a:r>
              <a:rPr lang="vi-VN" smtClean="0"/>
              <a:t>Второй уровень</a:t>
            </a:r>
          </a:p>
          <a:p>
            <a:pPr lvl="2"/>
            <a:r>
              <a:rPr lang="vi-VN" smtClean="0"/>
              <a:t>Третий уровень</a:t>
            </a:r>
          </a:p>
          <a:p>
            <a:pPr lvl="3"/>
            <a:r>
              <a:rPr lang="vi-VN" smtClean="0"/>
              <a:t>Четвертый уровень</a:t>
            </a:r>
          </a:p>
          <a:p>
            <a:pPr lvl="4"/>
            <a:r>
              <a:rPr lang="vi-VN" smtClean="0"/>
              <a:t>Пятый уровень</a:t>
            </a:r>
          </a:p>
        </p:txBody>
      </p:sp>
      <p:sp>
        <p:nvSpPr>
          <p:cNvPr id="665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vi-VN"/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vi-VN"/>
          </a:p>
        </p:txBody>
      </p:sp>
      <p:sp>
        <p:nvSpPr>
          <p:cNvPr id="6657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01FA66E-80C2-4336-AED7-BD6858C11E7C}" type="slidenum">
              <a:rPr lang="vi-VN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IT4853</a:t>
            </a:r>
            <a:br>
              <a:rPr lang="en-US" sz="3200" dirty="0" smtClean="0"/>
            </a:br>
            <a:r>
              <a:rPr lang="en-US" sz="3200" dirty="0" err="1" smtClean="0"/>
              <a:t>Tìm</a:t>
            </a:r>
            <a:r>
              <a:rPr lang="en-US" sz="3200" dirty="0" smtClean="0"/>
              <a:t> </a:t>
            </a:r>
            <a:r>
              <a:rPr lang="en-US" sz="3200" dirty="0" err="1"/>
              <a:t>kiếm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diễn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</a:t>
            </a:r>
            <a:endParaRPr lang="vi-VN" sz="3200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921768"/>
          </a:xfrm>
        </p:spPr>
        <p:txBody>
          <a:bodyPr/>
          <a:lstStyle/>
          <a:p>
            <a:r>
              <a:rPr lang="en-US" smtClean="0"/>
              <a:t>Chương 22. 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87824" y="6217344"/>
            <a:ext cx="302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vi-V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dirty="0" err="1">
                <a:cs typeface="Arial" panose="020B0604020202020204" pitchFamily="34" charset="0"/>
              </a:rPr>
              <a:t>Hà</a:t>
            </a:r>
            <a:r>
              <a:rPr lang="en-US" altLang="ru-RU" sz="1800" dirty="0">
                <a:cs typeface="Arial" panose="020B0604020202020204" pitchFamily="34" charset="0"/>
              </a:rPr>
              <a:t> </a:t>
            </a:r>
            <a:r>
              <a:rPr lang="en-US" altLang="ru-RU" sz="1800" dirty="0" err="1">
                <a:cs typeface="Arial" panose="020B0604020202020204" pitchFamily="34" charset="0"/>
              </a:rPr>
              <a:t>Nội</a:t>
            </a:r>
            <a:r>
              <a:rPr lang="en-US" altLang="ru-RU" sz="1800">
                <a:cs typeface="Arial" panose="020B0604020202020204" pitchFamily="34" charset="0"/>
              </a:rPr>
              <a:t>, </a:t>
            </a:r>
            <a:r>
              <a:rPr lang="en-US" altLang="ru-RU" sz="1800" smtClean="0">
                <a:cs typeface="Arial" panose="020B0604020202020204" pitchFamily="34" charset="0"/>
              </a:rPr>
              <a:t>2016</a:t>
            </a:r>
            <a:endParaRPr lang="vi-VN" altLang="ru-RU" sz="1800" dirty="0">
              <a:cs typeface="Arial" panose="020B0604020202020204" pitchFamily="34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859487" y="4850507"/>
            <a:ext cx="42132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vi-V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dirty="0"/>
              <a:t>TS. </a:t>
            </a:r>
            <a:r>
              <a:rPr lang="en-US" altLang="ru-RU" sz="1400" dirty="0" err="1"/>
              <a:t>Nguyễn</a:t>
            </a:r>
            <a:r>
              <a:rPr lang="en-US" altLang="ru-RU" sz="1400" dirty="0"/>
              <a:t> </a:t>
            </a:r>
            <a:r>
              <a:rPr lang="en-US" altLang="ru-RU" sz="1400" dirty="0" err="1"/>
              <a:t>Bá</a:t>
            </a:r>
            <a:r>
              <a:rPr lang="en-US" altLang="ru-RU" sz="1400" dirty="0"/>
              <a:t> </a:t>
            </a:r>
            <a:r>
              <a:rPr lang="en-US" altLang="ru-RU" sz="1400" dirty="0" err="1"/>
              <a:t>Ngọc</a:t>
            </a:r>
            <a:r>
              <a:rPr lang="en-US" altLang="ru-RU" sz="1400" dirty="0"/>
              <a:t>, </a:t>
            </a:r>
            <a:r>
              <a:rPr lang="en-US" altLang="ru-RU" sz="1400" i="1" dirty="0" err="1"/>
              <a:t>Bộ</a:t>
            </a:r>
            <a:r>
              <a:rPr lang="en-US" altLang="ru-RU" sz="1400" i="1" dirty="0"/>
              <a:t> </a:t>
            </a:r>
            <a:r>
              <a:rPr lang="en-US" altLang="ru-RU" sz="1400" i="1" dirty="0" err="1"/>
              <a:t>môn</a:t>
            </a:r>
            <a:r>
              <a:rPr lang="en-US" altLang="ru-RU" sz="1400" i="1" dirty="0"/>
              <a:t> </a:t>
            </a:r>
            <a:r>
              <a:rPr lang="en-US" altLang="ru-RU" sz="1400" i="1" dirty="0" err="1"/>
              <a:t>Hệ</a:t>
            </a:r>
            <a:r>
              <a:rPr lang="en-US" altLang="ru-RU" sz="1400" i="1" dirty="0"/>
              <a:t> </a:t>
            </a:r>
            <a:r>
              <a:rPr lang="en-US" altLang="ru-RU" sz="1400" i="1" dirty="0" err="1"/>
              <a:t>thống</a:t>
            </a:r>
            <a:r>
              <a:rPr lang="en-US" altLang="ru-RU" sz="1400" i="1" dirty="0"/>
              <a:t> </a:t>
            </a:r>
            <a:r>
              <a:rPr lang="en-US" altLang="ru-RU" sz="1400" i="1" dirty="0" err="1"/>
              <a:t>thông</a:t>
            </a:r>
            <a:r>
              <a:rPr lang="en-US" altLang="ru-RU" sz="1400" i="1" dirty="0"/>
              <a:t> tin, </a:t>
            </a:r>
            <a:r>
              <a:rPr lang="en-US" altLang="ru-RU" sz="1400" i="1" dirty="0" err="1"/>
              <a:t>Viện</a:t>
            </a:r>
            <a:r>
              <a:rPr lang="en-US" altLang="ru-RU" sz="1400" i="1" dirty="0"/>
              <a:t> CNTT &amp; TT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i="1" dirty="0"/>
              <a:t>ngocnb@soict.hust.edu.vn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BD23-4C47-43B6-8E69-6BF97C7C38E6}" type="slidenum">
              <a:rPr lang="vi-VN"/>
              <a:pPr/>
              <a:t>10</a:t>
            </a:fld>
            <a:endParaRPr lang="vi-VN"/>
          </a:p>
        </p:txBody>
      </p:sp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chính</a:t>
            </a:r>
            <a:endParaRPr lang="vi-VN"/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smtClean="0">
                <a:solidFill>
                  <a:srgbClr val="DDDDDD"/>
                </a:solidFill>
              </a:rPr>
              <a:t>Các thao tác thu thập dữ liệu cơ bản</a:t>
            </a:r>
            <a:endParaRPr lang="en-US" dirty="0">
              <a:solidFill>
                <a:srgbClr val="DDDDDD"/>
              </a:solidFill>
            </a:endParaRPr>
          </a:p>
          <a:p>
            <a:r>
              <a:rPr lang="en-US" smtClean="0"/>
              <a:t>Bộ thu thập dữ liệu Web</a:t>
            </a:r>
            <a:endParaRPr lang="vi-V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9040A-3C6C-4725-94BA-37F75FEBAAF4}" type="slidenum">
              <a:rPr lang="vi-VN"/>
              <a:pPr/>
              <a:t>11</a:t>
            </a:fld>
            <a:endParaRPr lang="vi-VN"/>
          </a:p>
        </p:txBody>
      </p:sp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endParaRPr lang="vi-VN" dirty="0"/>
          </a:p>
        </p:txBody>
      </p:sp>
      <p:pic>
        <p:nvPicPr>
          <p:cNvPr id="773124" name="Picture 6" descr="20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827213"/>
            <a:ext cx="6921500" cy="469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87E6-E558-4D0B-90FA-F538104C1742}" type="slidenum">
              <a:rPr lang="vi-VN"/>
              <a:pPr/>
              <a:t>12</a:t>
            </a:fld>
            <a:endParaRPr lang="vi-VN"/>
          </a:p>
        </p:txBody>
      </p:sp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/>
              <a:t>URL</a:t>
            </a:r>
            <a:endParaRPr lang="vi-VN" dirty="0"/>
          </a:p>
        </p:txBody>
      </p:sp>
      <p:pic>
        <p:nvPicPr>
          <p:cNvPr id="770052" name="Picture 6" descr="20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143125"/>
            <a:ext cx="7643812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CF3C-0567-4168-8560-F7D5F4AD0B0B}" type="slidenum">
              <a:rPr lang="vi-VN"/>
              <a:pPr/>
              <a:t>13</a:t>
            </a:fld>
            <a:endParaRPr lang="vi-VN"/>
          </a:p>
        </p:txBody>
      </p:sp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err="1" smtClean="0"/>
              <a:t>đợi</a:t>
            </a:r>
            <a:r>
              <a:rPr lang="en-US" smtClean="0"/>
              <a:t> </a:t>
            </a:r>
            <a:r>
              <a:rPr lang="en-US" smtClean="0"/>
              <a:t>URL (2)</a:t>
            </a:r>
            <a:endParaRPr lang="vi-VN" dirty="0"/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smtClean="0"/>
              <a:t>Hàng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/>
              <a:t>URL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/>
              <a:t>URLs </a:t>
            </a:r>
            <a:r>
              <a:rPr lang="en-US" smtClean="0"/>
              <a:t>đã phát hiện,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smtClean="0"/>
              <a:t>thập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endParaRPr lang="en-US" dirty="0"/>
          </a:p>
          <a:p>
            <a:pPr lvl="1"/>
            <a:r>
              <a:rPr lang="en-US" dirty="0" err="1"/>
              <a:t>Chánh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err="1"/>
              <a:t>cùng</a:t>
            </a:r>
            <a:r>
              <a:rPr lang="en-US"/>
              <a:t> </a:t>
            </a:r>
            <a:r>
              <a:rPr lang="en-US" smtClean="0"/>
              <a:t>lúc;</a:t>
            </a:r>
            <a:endParaRPr lang="en-US" dirty="0"/>
          </a:p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endParaRPr lang="vi-VN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5661248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Hàng đợi URL: URL </a:t>
            </a:r>
            <a:r>
              <a:rPr lang="en-US" sz="2800" smtClean="0">
                <a:solidFill>
                  <a:schemeClr val="tx2"/>
                </a:solidFill>
              </a:rPr>
              <a:t>frontier</a:t>
            </a:r>
            <a:endParaRPr lang="en-US" sz="28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9526-3A75-4670-A26A-A69E1C8825F3}" type="slidenum">
              <a:rPr lang="vi-VN"/>
              <a:pPr/>
              <a:t>14</a:t>
            </a:fld>
            <a:endParaRPr lang="vi-VN"/>
          </a:p>
        </p:txBody>
      </p:sp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Chuẩn hóa URL</a:t>
            </a:r>
            <a:endParaRPr lang="vi-VN"/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URLs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URLs </a:t>
            </a:r>
            <a:r>
              <a:rPr lang="en-US" dirty="0" err="1">
                <a:solidFill>
                  <a:srgbClr val="0070C0"/>
                </a:solidFill>
              </a:rPr>
              <a:t>tương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đối</a:t>
            </a:r>
            <a:r>
              <a:rPr lang="en-US" dirty="0"/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http://mit.edu,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aboutsite.html</a:t>
            </a:r>
          </a:p>
          <a:p>
            <a:pPr lvl="1"/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: http://mit.edu/aboutsite.html</a:t>
            </a:r>
          </a:p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smtClean="0"/>
              <a:t>URLs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 smtClean="0"/>
              <a:t>đối</a:t>
            </a:r>
            <a:r>
              <a:rPr lang="en-US" dirty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.</a:t>
            </a:r>
            <a:endParaRPr lang="vi-V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33BD-91B0-46C7-A986-47E417CC1C10}" type="slidenum">
              <a:rPr lang="vi-VN"/>
              <a:pPr/>
              <a:t>15</a:t>
            </a:fld>
            <a:endParaRPr lang="vi-VN"/>
          </a:p>
        </p:txBody>
      </p:sp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Nội dung đã xem</a:t>
            </a:r>
            <a:endParaRPr lang="vi-VN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2017713"/>
            <a:ext cx="8271520" cy="4114800"/>
          </a:xfrm>
        </p:spPr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: </a:t>
            </a:r>
            <a:r>
              <a:rPr lang="en-US" dirty="0" err="1"/>
              <a:t>K</a:t>
            </a:r>
            <a:r>
              <a:rPr lang="en-US" dirty="0" err="1" smtClean="0"/>
              <a:t>iểm</a:t>
            </a:r>
            <a:r>
              <a:rPr lang="en-US" dirty="0" smtClean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de-DE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biểu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diễn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khung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vi-V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8478-2D65-4DEB-8922-393B016DDB74}" type="slidenum">
              <a:rPr lang="vi-VN"/>
              <a:pPr/>
              <a:t>16</a:t>
            </a:fld>
            <a:endParaRPr lang="vi-VN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Thu gom phân tán</a:t>
            </a:r>
            <a:endParaRPr lang="vi-VN"/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/>
              <a:t>Chạy nhiều phân luồng thu </a:t>
            </a:r>
            <a:r>
              <a:rPr lang="en-US" smtClean="0"/>
              <a:t>thập trên nhiều </a:t>
            </a:r>
            <a:r>
              <a:rPr lang="en-US"/>
              <a:t>nút khác </a:t>
            </a:r>
            <a:r>
              <a:rPr lang="en-US" smtClean="0"/>
              <a:t>nhau đặt ở các vị trí khác nhau.</a:t>
            </a:r>
            <a:endParaRPr lang="en-US"/>
          </a:p>
          <a:p>
            <a:pPr lvl="1"/>
            <a:r>
              <a:rPr lang="de-DE" smtClean="0"/>
              <a:t>VD, Google thực hiện phân </a:t>
            </a:r>
            <a:r>
              <a:rPr lang="de-DE"/>
              <a:t>tán </a:t>
            </a:r>
            <a:r>
              <a:rPr lang="de-DE" smtClean="0"/>
              <a:t>hệ thống thu thập theo </a:t>
            </a:r>
            <a:r>
              <a:rPr lang="de-DE"/>
              <a:t>vị trí địa lý</a:t>
            </a:r>
          </a:p>
          <a:p>
            <a:r>
              <a:rPr lang="en-US"/>
              <a:t>Phân chia các máy chủ </a:t>
            </a:r>
            <a:r>
              <a:rPr lang="en-US" smtClean="0"/>
              <a:t>chứa dữ liệu </a:t>
            </a:r>
            <a:r>
              <a:rPr lang="en-US" smtClean="0"/>
              <a:t>thu </a:t>
            </a:r>
            <a:r>
              <a:rPr lang="en-US"/>
              <a:t>thập </a:t>
            </a:r>
            <a:r>
              <a:rPr lang="en-US" smtClean="0"/>
              <a:t>cho </a:t>
            </a:r>
            <a:r>
              <a:rPr lang="en-US"/>
              <a:t>các nút khác </a:t>
            </a:r>
            <a:r>
              <a:rPr lang="en-US" smtClean="0"/>
              <a:t>nhau</a:t>
            </a:r>
          </a:p>
          <a:p>
            <a:pPr lvl="1"/>
            <a:r>
              <a:rPr lang="en-US" smtClean="0"/>
              <a:t>Mỗi nút đảm nhiệm việc thu thập từ một cụm máy chủ.</a:t>
            </a:r>
            <a:endParaRPr lang="vi-V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DBE8-4554-410E-89A4-0EBE4E1CEAB5}" type="slidenum">
              <a:rPr lang="vi-VN"/>
              <a:pPr/>
              <a:t>17</a:t>
            </a:fld>
            <a:endParaRPr lang="vi-VN"/>
          </a:p>
        </p:txBody>
      </p:sp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Những trung tâm dữ liệu của Google (wazfaring. com)</a:t>
            </a:r>
            <a:endParaRPr lang="vi-VN"/>
          </a:p>
        </p:txBody>
      </p:sp>
      <p:pic>
        <p:nvPicPr>
          <p:cNvPr id="778244" name="Picture 6" descr="20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230438"/>
            <a:ext cx="8572500" cy="321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E023-1E85-421B-9968-EA53EFD08EB9}" type="slidenum">
              <a:rPr lang="vi-VN"/>
              <a:pPr/>
              <a:t>18</a:t>
            </a:fld>
            <a:endParaRPr lang="vi-VN"/>
          </a:p>
        </p:txBody>
      </p:sp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Thu gom dữ liệu phân tán</a:t>
            </a:r>
            <a:endParaRPr lang="vi-VN"/>
          </a:p>
        </p:txBody>
      </p:sp>
      <p:pic>
        <p:nvPicPr>
          <p:cNvPr id="780292" name="Picture 7" descr="20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857375"/>
            <a:ext cx="7358062" cy="415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0D6DD-371C-44D5-9174-F8E246923D40}" type="slidenum">
              <a:rPr lang="vi-VN"/>
              <a:pPr/>
              <a:t>19</a:t>
            </a:fld>
            <a:endParaRPr lang="vi-VN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Vai trò của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/>
              <a:t>đợi</a:t>
            </a:r>
            <a:r>
              <a:rPr lang="en-US" dirty="0"/>
              <a:t> URL</a:t>
            </a:r>
            <a:endParaRPr lang="vi-VN" dirty="0"/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thiệp</a:t>
            </a:r>
            <a:r>
              <a:rPr lang="en-US"/>
              <a:t>: </a:t>
            </a:r>
            <a:r>
              <a:rPr lang="en-US" smtClean="0"/>
              <a:t>Đảm bảo k</a:t>
            </a:r>
            <a:r>
              <a:rPr lang="en-US" smtClean="0"/>
              <a:t>hông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web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endParaRPr lang="en-US" dirty="0"/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,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endParaRPr lang="de-DE" dirty="0"/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: </a:t>
            </a:r>
            <a:endParaRPr lang="en-US" dirty="0" smtClean="0"/>
          </a:p>
          <a:p>
            <a:pPr lvl="1" algn="just"/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,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.</a:t>
            </a:r>
            <a:endParaRPr lang="de-DE" dirty="0"/>
          </a:p>
          <a:p>
            <a:pPr lvl="2" algn="just"/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,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err="1"/>
              <a:t>đợi</a:t>
            </a:r>
            <a:r>
              <a:rPr lang="en-US"/>
              <a:t> </a:t>
            </a:r>
            <a:r>
              <a:rPr lang="en-US" smtClean="0"/>
              <a:t>thông thường không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  <a:endParaRPr lang="vi-V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4EFF8-2841-4E6A-9D71-3387BD2F91C3}" type="slidenum">
              <a:rPr lang="vi-VN"/>
              <a:pPr/>
              <a:t>2</a:t>
            </a:fld>
            <a:endParaRPr lang="vi-VN"/>
          </a:p>
        </p:txBody>
      </p:sp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chính</a:t>
            </a:r>
            <a:endParaRPr lang="vi-VN"/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smtClean="0"/>
              <a:t>Các thao tác thu thập dữ liệu cơ bản</a:t>
            </a:r>
            <a:endParaRPr lang="en-US" dirty="0"/>
          </a:p>
          <a:p>
            <a:r>
              <a:rPr lang="en-US" smtClean="0">
                <a:solidFill>
                  <a:srgbClr val="DDDDDD"/>
                </a:solidFill>
              </a:rPr>
              <a:t>Bộ thu thập dữ liệu Web</a:t>
            </a:r>
            <a:endParaRPr lang="vi-VN" dirty="0">
              <a:solidFill>
                <a:srgbClr val="DDDDD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C4A3-24F4-4634-BDB2-1C24394B22CF}" type="slidenum">
              <a:rPr lang="vi-VN"/>
              <a:pPr/>
              <a:t>20</a:t>
            </a:fld>
            <a:endParaRPr lang="vi-VN"/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89583"/>
            <a:ext cx="7793037" cy="9112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Hàng đợi </a:t>
            </a:r>
            <a:r>
              <a:rPr lang="de-DE" dirty="0"/>
              <a:t>URL của Mercator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500563" y="2786063"/>
            <a:ext cx="4392612" cy="3857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>
            <a:lvl1pPr marL="342900" indent="-3429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Luồng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URLs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tới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bộ</a:t>
            </a:r>
            <a:r>
              <a:rPr lang="en-US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nạp</a:t>
            </a:r>
            <a:r>
              <a:rPr lang="en-US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phải</a:t>
            </a:r>
            <a:r>
              <a:rPr lang="en-US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qua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hai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hàng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đợi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phía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trước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và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phía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sau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Hàng đợi phía trước quản lý độ ưu tiên.</a:t>
            </a: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Hàng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đợi phía sau đảm bảo sự lịch thiệp.</a:t>
            </a: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Các hàng đợi là FIFO.</a:t>
            </a:r>
          </a:p>
        </p:txBody>
      </p:sp>
      <p:pic>
        <p:nvPicPr>
          <p:cNvPr id="791557" name="Picture 6" descr="20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820118"/>
            <a:ext cx="3643313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8E46-F26E-4B79-95D3-6B98FFD1773D}" type="slidenum">
              <a:rPr lang="vi-VN"/>
              <a:pPr/>
              <a:t>21</a:t>
            </a:fld>
            <a:endParaRPr lang="vi-VN"/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Hàng </a:t>
            </a:r>
            <a:r>
              <a:rPr lang="de-DE" dirty="0"/>
              <a:t>đợi phía trước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5" y="2451100"/>
            <a:ext cx="4000500" cy="3857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>
            <a:lvl1pPr marL="342900" indent="-3429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Bộ ưu tiên gán cho mỗi URL một độ ưu tiên nguyên trong khoảng từ 1 đến </a:t>
            </a:r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Sau đó thêm URL vào hàng đợi tương ứng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Xác định độ ưu tiên bằng giải thuật tham lam: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tốc độ cập nhật, PageRank v.v.</a:t>
            </a:r>
          </a:p>
        </p:txBody>
      </p:sp>
      <p:pic>
        <p:nvPicPr>
          <p:cNvPr id="799749" name="Picture 7" descr="20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022475"/>
            <a:ext cx="4643438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069ED-9F55-4F07-AF34-8A74B2ED4D45}" type="slidenum">
              <a:rPr lang="vi-VN"/>
              <a:pPr/>
              <a:t>22</a:t>
            </a:fld>
            <a:endParaRPr lang="vi-V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Hàng </a:t>
            </a:r>
            <a:r>
              <a:rPr lang="de-DE" dirty="0"/>
              <a:t>đợi phía trước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5" y="2163763"/>
            <a:ext cx="4178300" cy="4694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>
            <a:lvl1pPr marL="342900" indent="-3429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àng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đợi 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phía sau gửi yêu cầu tới hàng đợi phía trước</a:t>
            </a:r>
            <a:endParaRPr lang="de-DE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Chọn một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hàng đợi phía 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trước: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Theo vòng, ngẫu nhiên, 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v.v. , 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đảm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bảo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sự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ưu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tiên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đối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với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hàng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đợi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có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mức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ưu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tiên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cao</a:t>
            </a:r>
            <a:endParaRPr lang="en-US" sz="2400" dirty="0" smtClean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Lấy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ra URL tiếp theo</a:t>
            </a:r>
          </a:p>
        </p:txBody>
      </p:sp>
      <p:pic>
        <p:nvPicPr>
          <p:cNvPr id="801797" name="Picture 7" descr="20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108994"/>
            <a:ext cx="4643438" cy="362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D2533-0D78-4AB9-A03D-8B182F23B447}" type="slidenum">
              <a:rPr lang="vi-VN"/>
              <a:pPr/>
              <a:t>23</a:t>
            </a:fld>
            <a:endParaRPr lang="vi-VN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Hàng </a:t>
            </a:r>
            <a:r>
              <a:rPr lang="de-DE" dirty="0"/>
              <a:t>đợi phía sau</a:t>
            </a:r>
            <a:endParaRPr lang="vi-VN" dirty="0"/>
          </a:p>
        </p:txBody>
      </p:sp>
      <p:pic>
        <p:nvPicPr>
          <p:cNvPr id="803844" name="Picture 8" descr="20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097088"/>
            <a:ext cx="4837112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9A81-EBF1-4D46-BD5D-59A19DF2FE6B}" type="slidenum">
              <a:rPr lang="vi-VN"/>
              <a:pPr/>
              <a:t>24</a:t>
            </a:fld>
            <a:endParaRPr lang="vi-VN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Hàng </a:t>
            </a:r>
            <a:r>
              <a:rPr lang="de-DE" dirty="0"/>
              <a:t>đợi phía sau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148263" y="1858963"/>
            <a:ext cx="3744912" cy="4449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>
            <a:lvl1pPr marL="342900" indent="-3429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700"/>
              </a:spcBef>
              <a:buClr>
                <a:srgbClr val="336699"/>
              </a:buClr>
            </a:pPr>
            <a:endParaRPr lang="de-DE" sz="240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Nguyên tắc 1.</a:t>
            </a:r>
            <a:r>
              <a:rPr lang="de-DE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 Mỗi hàng đợi phía sau được đảm bảo khác rỗng cho tới khi kết thúc thu thập.</a:t>
            </a: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>
                <a:solidFill>
                  <a:srgbClr val="0070C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Nguyên tắc 2</a:t>
            </a:r>
            <a:r>
              <a:rPr lang="de-DE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. Mỗi hàng đợi phía sau chỉ chứa những URL từ một máy chủ.</a:t>
            </a: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>
                <a:latin typeface="Calibri" panose="020F0502020204030204" pitchFamily="34" charset="0"/>
                <a:ea typeface="ＭＳ Ｐゴシック" panose="020B0600070205080204" pitchFamily="34" charset="-128"/>
              </a:rPr>
              <a:t>Duy trì một bảng tham chiếu các máy chủ tới các hàng đợi phía sau.</a:t>
            </a:r>
          </a:p>
        </p:txBody>
      </p:sp>
      <p:pic>
        <p:nvPicPr>
          <p:cNvPr id="805893" name="Picture 8" descr="20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287588"/>
            <a:ext cx="4837112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38F11-D24C-4DAE-9FB7-AF10EC12B445}" type="slidenum">
              <a:rPr lang="vi-VN"/>
              <a:pPr/>
              <a:t>25</a:t>
            </a:fld>
            <a:endParaRPr lang="vi-VN"/>
          </a:p>
        </p:txBody>
      </p:sp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Hàng </a:t>
            </a:r>
            <a:r>
              <a:rPr lang="de-DE" dirty="0"/>
              <a:t>đợi phía sau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932363" y="1858963"/>
            <a:ext cx="4032250" cy="4449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>
            <a:lvl1pPr marL="342900" indent="-3429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Hệ thống còn lưu trong bộ nhớ heap một thời gian đợi cho mỗi hàng đợi phía sau</a:t>
            </a: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Thời gian đợi là thời gian t</a:t>
            </a:r>
            <a:r>
              <a:rPr lang="de-DE" sz="2400" i="1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sớm nhất có thể gửi yêu cầu tới máy chủ tương ứng của hàng đợi phía sau.</a:t>
            </a: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Thời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gian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</a:t>
            </a:r>
            <a:r>
              <a:rPr lang="en-US" sz="2400" i="1" baseline="-250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e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sớm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nhất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được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xác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định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dựa</a:t>
            </a:r>
            <a:r>
              <a:rPr lang="en-US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trên</a:t>
            </a:r>
            <a:r>
              <a:rPr lang="en-US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thời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gian 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xử lý cuối cùng.</a:t>
            </a:r>
            <a:endParaRPr lang="de-DE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807941" name="Picture 8" descr="20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287588"/>
            <a:ext cx="4837112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2888-D069-4354-99C5-5F92295C943C}" type="slidenum">
              <a:rPr lang="vi-VN"/>
              <a:pPr/>
              <a:t>26</a:t>
            </a:fld>
            <a:endParaRPr lang="vi-VN"/>
          </a:p>
        </p:txBody>
      </p:sp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Hàng </a:t>
            </a:r>
            <a:r>
              <a:rPr lang="de-DE" dirty="0"/>
              <a:t>đợi phía sau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5" y="1803400"/>
            <a:ext cx="4249738" cy="3857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>
            <a:lvl1pPr marL="342900" indent="-3429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Bộ thu thập giao tiếp với hàng đợi phía sau như thế nào?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Lặp (i) lấy URL từ 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q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hiện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tại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q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là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một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hàng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đợi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phía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sau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(ii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nạp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URL 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u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vào đầu hàng đợi </a:t>
            </a:r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q</a:t>
            </a:r>
            <a:endParaRPr lang="de-DE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809989" name="Picture 8" descr="20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232025"/>
            <a:ext cx="4837112" cy="334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FF1-2708-44FF-BFC9-671A59A4A547}" type="slidenum">
              <a:rPr lang="vi-VN"/>
              <a:pPr/>
              <a:t>27</a:t>
            </a:fld>
            <a:endParaRPr lang="vi-VN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 smtClean="0"/>
              <a:t>Hàng </a:t>
            </a:r>
            <a:r>
              <a:rPr lang="de-DE" dirty="0"/>
              <a:t>đợi phía sau</a:t>
            </a:r>
            <a:endParaRPr lang="vi-VN" dirty="0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714875" y="1844923"/>
            <a:ext cx="4105275" cy="46804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Nếu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q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trở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thành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rỗng</a:t>
            </a:r>
            <a:endParaRPr lang="de-DE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Lặp (i) lấy những URL </a:t>
            </a:r>
            <a:r>
              <a:rPr lang="de-DE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u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từ hàng đợi phía trước và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(ii)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thêm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u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vào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hàng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đợi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phía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sau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tương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ứng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của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nó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Nếu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u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không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có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hàng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đợi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phía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sau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tương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ứng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thì (i) tạo một hàng đợi </a:t>
            </a:r>
            <a:r>
              <a:rPr lang="de-DE" sz="24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mới, </a:t>
            </a:r>
            <a:r>
              <a:rPr lang="de-DE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(ii)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đưa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u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vào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đó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và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(iii)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thiết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lập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thời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gian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đợi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cho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hàng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đợi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mới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tạo</a:t>
            </a:r>
            <a:r>
              <a:rPr lang="en-US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.</a:t>
            </a:r>
            <a:endParaRPr lang="de-DE" sz="24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812037" name="Picture 8" descr="20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313210"/>
            <a:ext cx="4837112" cy="334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FF1-2708-44FF-BFC9-671A59A4A547}" type="slidenum">
              <a:rPr lang="vi-VN"/>
              <a:pPr/>
              <a:t>28</a:t>
            </a:fld>
            <a:endParaRPr lang="vi-VN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/>
              <a:t>Bài tập</a:t>
            </a:r>
            <a:endParaRPr lang="vi-V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1560" y="2017713"/>
            <a:ext cx="8343528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mtClean="0"/>
              <a:t>Vì sao phân chia khối lượng thu thập cho các nút của hệ thống thu thập phân tán theo máy chủ (host) tốt hơn so với phân chia theo URLs? </a:t>
            </a:r>
            <a:endParaRPr lang="en-US" smtClean="0"/>
          </a:p>
          <a:p>
            <a:r>
              <a:rPr lang="en-US" smtClean="0"/>
              <a:t>Tại sao bộ phân chia máy chủ nên đứng trước bộ loại bỏ trùng lặp URL? </a:t>
            </a:r>
            <a:r>
              <a:rPr lang="en-US"/>
              <a:t/>
            </a:r>
            <a:br>
              <a:rPr lang="en-US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80317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16771" name="Picture 3" descr="MC900282178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989138"/>
            <a:ext cx="356552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1A8D7-472F-4220-B835-9BCD656AC6A7}" type="slidenum">
              <a:rPr lang="vi-VN" smtClean="0"/>
              <a:pPr>
                <a:defRPr/>
              </a:pPr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959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49149-394C-4E2A-B45E-4A02A4F2146C}" type="slidenum">
              <a:rPr lang="vi-VN"/>
              <a:pPr/>
              <a:t>3</a:t>
            </a:fld>
            <a:endParaRPr lang="vi-VN"/>
          </a:p>
        </p:txBody>
      </p:sp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mtClean="0"/>
              <a:t>Các thao </a:t>
            </a:r>
            <a:r>
              <a:rPr lang="de-DE"/>
              <a:t>tác </a:t>
            </a:r>
            <a:r>
              <a:rPr lang="de-DE" smtClean="0"/>
              <a:t>cơ </a:t>
            </a:r>
            <a:r>
              <a:rPr lang="de-DE"/>
              <a:t>bản</a:t>
            </a:r>
            <a:endParaRPr lang="vi-VN"/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2923455"/>
          </a:xfrm>
        </p:spPr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smtClean="0"/>
              <a:t>tập mầm URLs</a:t>
            </a:r>
            <a:endParaRPr lang="en-US" dirty="0"/>
          </a:p>
          <a:p>
            <a:r>
              <a:rPr lang="de-DE" smtClean="0"/>
              <a:t>Lặp:</a:t>
            </a:r>
            <a:endParaRPr lang="de-DE" dirty="0"/>
          </a:p>
          <a:p>
            <a:pPr lvl="1"/>
            <a:r>
              <a:rPr lang="de-DE" dirty="0"/>
              <a:t>Lấy URL từ </a:t>
            </a:r>
            <a:r>
              <a:rPr lang="de-DE"/>
              <a:t>hàng </a:t>
            </a:r>
            <a:r>
              <a:rPr lang="de-DE" smtClean="0"/>
              <a:t>đợi;</a:t>
            </a:r>
            <a:endParaRPr lang="de-DE" dirty="0"/>
          </a:p>
          <a:p>
            <a:pPr lvl="1"/>
            <a:r>
              <a:rPr lang="de-DE" dirty="0"/>
              <a:t>Nạp và đọc </a:t>
            </a:r>
            <a:r>
              <a:rPr lang="de-DE"/>
              <a:t>trang </a:t>
            </a:r>
            <a:r>
              <a:rPr lang="de-DE" smtClean="0"/>
              <a:t>web;</a:t>
            </a:r>
            <a:endParaRPr lang="de-DE" dirty="0"/>
          </a:p>
          <a:p>
            <a:pPr lvl="1"/>
            <a:r>
              <a:rPr lang="de-DE" dirty="0"/>
              <a:t>Tách URLs từ </a:t>
            </a:r>
            <a:r>
              <a:rPr lang="de-DE"/>
              <a:t>trang </a:t>
            </a:r>
            <a:r>
              <a:rPr lang="de-DE" smtClean="0"/>
              <a:t>web;</a:t>
            </a:r>
            <a:endParaRPr lang="de-DE" dirty="0"/>
          </a:p>
          <a:p>
            <a:pPr lvl="1"/>
            <a:r>
              <a:rPr lang="de-DE" dirty="0"/>
              <a:t>Thêm URLs vào </a:t>
            </a:r>
            <a:r>
              <a:rPr lang="de-DE"/>
              <a:t>hàng </a:t>
            </a:r>
            <a:r>
              <a:rPr lang="de-DE" smtClean="0"/>
              <a:t>đợi.</a:t>
            </a:r>
            <a:endParaRPr lang="de-DE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5229200"/>
            <a:ext cx="8404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Giả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thuyết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cơ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bản</a:t>
            </a:r>
            <a:r>
              <a:rPr lang="en-US" sz="2800" dirty="0">
                <a:solidFill>
                  <a:schemeClr val="tx2"/>
                </a:solidFill>
              </a:rPr>
              <a:t>: Web </a:t>
            </a:r>
            <a:r>
              <a:rPr lang="en-US" sz="2800" dirty="0" err="1">
                <a:solidFill>
                  <a:schemeClr val="tx2"/>
                </a:solidFill>
              </a:rPr>
              <a:t>là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đồ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thị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liên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thông</a:t>
            </a:r>
            <a:r>
              <a:rPr lang="en-US" sz="2800" dirty="0">
                <a:solidFill>
                  <a:schemeClr val="tx2"/>
                </a:solidFill>
              </a:rPr>
              <a:t>.</a:t>
            </a:r>
            <a:endParaRPr lang="vi-VN" sz="2800" dirty="0">
              <a:solidFill>
                <a:schemeClr val="tx2"/>
              </a:solidFill>
            </a:endParaRPr>
          </a:p>
          <a:p>
            <a:endParaRPr lang="vi-VN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4169-D970-4616-953A-6197D3E5EBB6}" type="slidenum">
              <a:rPr lang="vi-VN"/>
              <a:pPr/>
              <a:t>4</a:t>
            </a:fld>
            <a:endParaRPr lang="vi-VN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Các thao tác cơ bản (2)</a:t>
            </a:r>
            <a:endParaRPr lang="vi-VN" dirty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444" y="1873697"/>
            <a:ext cx="8353052" cy="450763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urlqueue</a:t>
            </a:r>
            <a:r>
              <a:rPr lang="en-US" sz="2400" dirty="0"/>
              <a:t> := (some carefully selected set of seed </a:t>
            </a:r>
            <a:r>
              <a:rPr lang="en-US" sz="2400" dirty="0" err="1"/>
              <a:t>urls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while </a:t>
            </a:r>
            <a:r>
              <a:rPr lang="en-US" sz="2400" dirty="0" err="1"/>
              <a:t>urlqueue</a:t>
            </a:r>
            <a:r>
              <a:rPr lang="en-US" sz="2400" dirty="0"/>
              <a:t> is not empty:</a:t>
            </a:r>
          </a:p>
          <a:p>
            <a:pPr marL="0" indent="0">
              <a:buNone/>
            </a:pPr>
            <a:r>
              <a:rPr lang="de-DE" sz="2400" dirty="0" smtClean="0"/>
              <a:t>	myurl </a:t>
            </a:r>
            <a:r>
              <a:rPr lang="de-DE" sz="2400" dirty="0"/>
              <a:t>:= urlqueue.getlastanddelete()</a:t>
            </a:r>
          </a:p>
          <a:p>
            <a:pPr marL="0" indent="0">
              <a:buNone/>
            </a:pPr>
            <a:r>
              <a:rPr lang="de-DE" sz="2400" dirty="0" smtClean="0"/>
              <a:t>	mypage </a:t>
            </a:r>
            <a:r>
              <a:rPr lang="de-DE" sz="2400" dirty="0"/>
              <a:t>:= myurl.fetch()</a:t>
            </a:r>
          </a:p>
          <a:p>
            <a:pPr marL="0" indent="0">
              <a:buNone/>
            </a:pPr>
            <a:r>
              <a:rPr lang="de-DE" sz="2400" dirty="0" smtClean="0"/>
              <a:t>	fetchedurls.add(myurl</a:t>
            </a:r>
            <a:r>
              <a:rPr lang="de-DE" sz="2400" dirty="0"/>
              <a:t>)</a:t>
            </a:r>
          </a:p>
          <a:p>
            <a:pPr marL="0" indent="0">
              <a:buNone/>
            </a:pPr>
            <a:r>
              <a:rPr lang="de-DE" sz="2400" dirty="0" smtClean="0"/>
              <a:t>	newurls </a:t>
            </a:r>
            <a:r>
              <a:rPr lang="de-DE" sz="2400" dirty="0"/>
              <a:t>:= mypage.extracturls()</a:t>
            </a:r>
          </a:p>
          <a:p>
            <a:pPr marL="0" indent="0">
              <a:buNone/>
            </a:pPr>
            <a:r>
              <a:rPr lang="de-DE" sz="2400" dirty="0" smtClean="0"/>
              <a:t>	for </a:t>
            </a:r>
            <a:r>
              <a:rPr lang="de-DE" sz="2400" dirty="0"/>
              <a:t>myurl in newurls:</a:t>
            </a:r>
          </a:p>
          <a:p>
            <a:pPr marL="0" indent="0">
              <a:buNone/>
            </a:pPr>
            <a:r>
              <a:rPr lang="en-US" sz="2400" dirty="0" smtClean="0"/>
              <a:t>		if </a:t>
            </a:r>
            <a:r>
              <a:rPr lang="en-US" sz="2400" dirty="0" err="1"/>
              <a:t>myurl</a:t>
            </a:r>
            <a:r>
              <a:rPr lang="en-US" sz="2400" dirty="0"/>
              <a:t> not in </a:t>
            </a:r>
            <a:r>
              <a:rPr lang="en-US" sz="2400" dirty="0" err="1"/>
              <a:t>fetchedurls</a:t>
            </a:r>
            <a:r>
              <a:rPr lang="en-US" sz="2400" dirty="0"/>
              <a:t> and not in </a:t>
            </a:r>
            <a:r>
              <a:rPr lang="en-US" sz="2400" dirty="0" err="1"/>
              <a:t>urlqueue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de-DE" sz="2400" dirty="0" smtClean="0"/>
              <a:t>		urlqueue.add(myurl</a:t>
            </a:r>
            <a:r>
              <a:rPr lang="de-DE" sz="2400" dirty="0"/>
              <a:t>)</a:t>
            </a:r>
          </a:p>
          <a:p>
            <a:pPr marL="0" indent="0">
              <a:buNone/>
            </a:pPr>
            <a:r>
              <a:rPr lang="de-DE" sz="2400" dirty="0" smtClean="0"/>
              <a:t>	addtoinvertedindex(mypage</a:t>
            </a:r>
            <a:r>
              <a:rPr lang="de-DE" sz="2400" dirty="0"/>
              <a:t>)</a:t>
            </a:r>
            <a:endParaRPr lang="vi-V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6290156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tx2"/>
                </a:solidFill>
              </a:rPr>
              <a:t>Hạn chế của bộ thu thập này là gì?</a:t>
            </a:r>
            <a:endParaRPr lang="vi-VN" sz="28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26180-EF18-4D46-B1DB-E5D810860AF2}" type="slidenum">
              <a:rPr lang="vi-VN"/>
              <a:pPr/>
              <a:t>5</a:t>
            </a:fld>
            <a:endParaRPr lang="vi-VN"/>
          </a:p>
        </p:txBody>
      </p:sp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Phương hướng cải tiến </a:t>
            </a:r>
            <a:r>
              <a:rPr lang="en-US"/>
              <a:t>bộ thu thập đơn giản</a:t>
            </a:r>
            <a:endParaRPr lang="vi-VN"/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14227"/>
            <a:ext cx="8424936" cy="4231913"/>
          </a:xfrm>
        </p:spPr>
        <p:txBody>
          <a:bodyPr/>
          <a:lstStyle/>
          <a:p>
            <a:r>
              <a:rPr lang="en-US" sz="2400" err="1"/>
              <a:t>Quy</a:t>
            </a:r>
            <a:r>
              <a:rPr lang="en-US" sz="2400"/>
              <a:t> </a:t>
            </a:r>
            <a:r>
              <a:rPr lang="en-US" sz="2400" smtClean="0"/>
              <a:t>mô:</a:t>
            </a:r>
            <a:endParaRPr lang="en-US" sz="2400" dirty="0" smtClean="0"/>
          </a:p>
          <a:p>
            <a:pPr lvl="1"/>
            <a:r>
              <a:rPr lang="en-US" sz="2000" dirty="0" err="1"/>
              <a:t>C</a:t>
            </a:r>
            <a:r>
              <a:rPr lang="en-US" sz="2000" dirty="0" err="1" smtClean="0"/>
              <a:t>ần</a:t>
            </a:r>
            <a:r>
              <a:rPr lang="en-US" sz="2000" dirty="0" smtClean="0"/>
              <a:t> </a:t>
            </a:r>
            <a:r>
              <a:rPr lang="en-US" sz="2000" dirty="0" err="1">
                <a:solidFill>
                  <a:srgbClr val="0070C0"/>
                </a:solidFill>
              </a:rPr>
              <a:t>phân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tán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err="1"/>
              <a:t>thu</a:t>
            </a:r>
            <a:r>
              <a:rPr lang="en-US" sz="2000"/>
              <a:t> </a:t>
            </a:r>
            <a:r>
              <a:rPr lang="en-US" sz="2000" smtClean="0"/>
              <a:t>thập.</a:t>
            </a:r>
            <a:endParaRPr lang="en-US" sz="2000" dirty="0"/>
          </a:p>
          <a:p>
            <a:r>
              <a:rPr lang="en-US" sz="2400" smtClean="0"/>
              <a:t>Lựa chọn nội dung:</a:t>
            </a:r>
            <a:endParaRPr lang="en-US" sz="2400" dirty="0" smtClean="0"/>
          </a:p>
          <a:p>
            <a:pPr lvl="1"/>
            <a:r>
              <a:rPr lang="en-US" sz="2000" smtClean="0"/>
              <a:t>Không thể đánh chỉ mục tất cả, tích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70C0"/>
                </a:solidFill>
              </a:rPr>
              <a:t>phát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hiện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trùng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lặp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err="1" smtClean="0">
                <a:solidFill>
                  <a:srgbClr val="0070C0"/>
                </a:solidFill>
              </a:rPr>
              <a:t>và</a:t>
            </a:r>
            <a:r>
              <a:rPr lang="en-US" sz="2000" smtClean="0">
                <a:solidFill>
                  <a:srgbClr val="0070C0"/>
                </a:solidFill>
              </a:rPr>
              <a:t> spam.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tắc</a:t>
            </a:r>
            <a:r>
              <a:rPr lang="en-US" sz="2400" dirty="0" smtClean="0"/>
              <a:t> </a:t>
            </a:r>
            <a:r>
              <a:rPr lang="en-US" sz="2400" err="1"/>
              <a:t>lịch</a:t>
            </a:r>
            <a:r>
              <a:rPr lang="en-US" sz="2400"/>
              <a:t> </a:t>
            </a:r>
            <a:r>
              <a:rPr lang="en-US" sz="2400" smtClean="0"/>
              <a:t>thiệp (politeness):</a:t>
            </a:r>
            <a:endParaRPr lang="en-US" sz="2400" dirty="0"/>
          </a:p>
          <a:p>
            <a:pPr lvl="1"/>
            <a:r>
              <a:rPr lang="en-US" sz="2000" smtClean="0"/>
              <a:t>Không truy cập quá thường xuyên đến một máy chủ, cần thời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nghỉ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err="1" smtClean="0"/>
              <a:t>địa</a:t>
            </a:r>
            <a:r>
              <a:rPr lang="en-US" sz="2000" smtClean="0"/>
              <a:t> chỉ.</a:t>
            </a:r>
            <a:endParaRPr lang="en-US" sz="2000" dirty="0"/>
          </a:p>
          <a:p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err="1"/>
              <a:t>cập</a:t>
            </a:r>
            <a:r>
              <a:rPr lang="en-US" sz="2400"/>
              <a:t> </a:t>
            </a:r>
            <a:r>
              <a:rPr lang="en-US" sz="2400" smtClean="0"/>
              <a:t>nhật:</a:t>
            </a:r>
            <a:endParaRPr lang="en-US" sz="2400" dirty="0" smtClean="0"/>
          </a:p>
          <a:p>
            <a:pPr lvl="1"/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thập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chu</a:t>
            </a:r>
            <a:r>
              <a:rPr lang="en-US" sz="2000" dirty="0"/>
              <a:t> </a:t>
            </a:r>
            <a:r>
              <a:rPr lang="en-US" sz="2000" dirty="0" err="1" smtClean="0"/>
              <a:t>kỳ</a:t>
            </a:r>
            <a:r>
              <a:rPr lang="en-US" sz="2000" dirty="0"/>
              <a:t>;</a:t>
            </a:r>
          </a:p>
          <a:p>
            <a:pPr lvl="1"/>
            <a:r>
              <a:rPr lang="en-US" sz="2000" dirty="0" smtClean="0"/>
              <a:t>Web </a:t>
            </a:r>
            <a:r>
              <a:rPr lang="en-US" sz="2000" dirty="0" err="1"/>
              <a:t>rất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,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 smtClean="0"/>
              <a:t>thường</a:t>
            </a:r>
            <a:r>
              <a:rPr lang="en-US" sz="2000" dirty="0" smtClean="0"/>
              <a:t> </a:t>
            </a:r>
            <a:r>
              <a:rPr lang="en-US" sz="2000" dirty="0" err="1"/>
              <a:t>xuyên</a:t>
            </a:r>
            <a:r>
              <a:rPr lang="en-US" sz="2000" dirty="0"/>
              <a:t> </a:t>
            </a:r>
            <a:r>
              <a:rPr lang="en-US" sz="2000" dirty="0" err="1" smtClean="0"/>
              <a:t>thu</a:t>
            </a:r>
            <a:r>
              <a:rPr lang="en-US" sz="2000" dirty="0" smtClean="0"/>
              <a:t> </a:t>
            </a:r>
            <a:r>
              <a:rPr lang="en-US" sz="2000" dirty="0" err="1" smtClean="0"/>
              <a:t>thập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err="1" smtClean="0"/>
              <a:t>phần</a:t>
            </a:r>
            <a:r>
              <a:rPr lang="en-US" sz="2000" smtClean="0"/>
              <a:t> nhỏ</a:t>
            </a:r>
            <a:r>
              <a:rPr lang="en-US" sz="2000" dirty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6146140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dirty="0" err="1">
                <a:solidFill>
                  <a:schemeClr val="tx2"/>
                </a:solidFill>
              </a:rPr>
              <a:t>Vấn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đề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xác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định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độ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ưu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tiên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là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cấp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thiết</a:t>
            </a:r>
            <a:r>
              <a:rPr lang="en-US" sz="2800" dirty="0" smtClean="0">
                <a:solidFill>
                  <a:schemeClr val="tx2"/>
                </a:solidFill>
              </a:rPr>
              <a:t>.</a:t>
            </a:r>
            <a:endParaRPr lang="vi-VN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2857E-A2DC-4509-AC4F-C69CF2EF821E}" type="slidenum">
              <a:rPr lang="vi-VN"/>
              <a:pPr/>
              <a:t>6</a:t>
            </a:fld>
            <a:endParaRPr lang="vi-VN"/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 smtClean="0"/>
              <a:t>tóan</a:t>
            </a:r>
            <a:r>
              <a:rPr lang="en-US" dirty="0" smtClean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endParaRPr lang="vi-VN" dirty="0"/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/>
              <a:t>Nạp</a:t>
            </a:r>
            <a:r>
              <a:rPr lang="en-US" dirty="0"/>
              <a:t> 20,000,000,000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. . .</a:t>
            </a:r>
          </a:p>
          <a:p>
            <a:r>
              <a:rPr lang="en-US" dirty="0"/>
              <a:t>. . .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8000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giây</a:t>
            </a:r>
            <a:r>
              <a:rPr lang="en-US" dirty="0"/>
              <a:t>!</a:t>
            </a:r>
          </a:p>
          <a:p>
            <a:r>
              <a:rPr lang="en-US" err="1"/>
              <a:t>Thực</a:t>
            </a:r>
            <a:r>
              <a:rPr lang="en-US"/>
              <a:t> </a:t>
            </a:r>
            <a:r>
              <a:rPr lang="en-US" smtClean="0"/>
              <a:t>tế có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smtClean="0"/>
              <a:t>phức tạp hơn, vì có nhiều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smtClean="0"/>
              <a:t>là trùng </a:t>
            </a:r>
            <a:r>
              <a:rPr lang="en-US" dirty="0" err="1"/>
              <a:t>lặp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, spam v.v.</a:t>
            </a:r>
            <a:endParaRPr lang="vi-V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269A-4896-4949-9FA1-51E1C43998A7}" type="slidenum">
              <a:rPr lang="vi-VN"/>
              <a:pPr/>
              <a:t>7</a:t>
            </a:fld>
            <a:endParaRPr lang="vi-VN"/>
          </a:p>
        </p:txBody>
      </p:sp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Robots.txt</a:t>
            </a:r>
            <a:endParaRPr lang="vi-VN"/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err="1"/>
              <a:t>cập</a:t>
            </a:r>
            <a:r>
              <a:rPr lang="en-US"/>
              <a:t> </a:t>
            </a:r>
            <a:r>
              <a:rPr lang="en-US" smtClean="0"/>
              <a:t>đối với trình </a:t>
            </a:r>
            <a:r>
              <a:rPr lang="en-US" dirty="0" err="1" smtClean="0"/>
              <a:t>duyệt</a:t>
            </a:r>
            <a:r>
              <a:rPr lang="en-US" dirty="0" smtClean="0"/>
              <a:t> web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/>
              <a:t>(“robots</a:t>
            </a:r>
            <a:r>
              <a:rPr lang="en-US" dirty="0" smtClean="0"/>
              <a:t>”)</a:t>
            </a:r>
            <a:r>
              <a:rPr lang="de-DE" dirty="0" smtClean="0"/>
              <a:t>, </a:t>
            </a:r>
            <a:r>
              <a:rPr lang="de-DE" dirty="0"/>
              <a:t>được thiết lập </a:t>
            </a:r>
            <a:r>
              <a:rPr lang="de-DE"/>
              <a:t>từ </a:t>
            </a:r>
            <a:r>
              <a:rPr lang="de-DE" smtClean="0"/>
              <a:t>1994;</a:t>
            </a:r>
            <a:endParaRPr lang="de-DE" dirty="0"/>
          </a:p>
          <a:p>
            <a:r>
              <a:rPr lang="de-DE" dirty="0"/>
              <a:t>Ví dụ:</a:t>
            </a:r>
          </a:p>
          <a:p>
            <a:pPr lvl="1"/>
            <a:r>
              <a:rPr lang="de-DE" dirty="0"/>
              <a:t>User-agent: *</a:t>
            </a:r>
          </a:p>
          <a:p>
            <a:pPr marL="457200" lvl="1" indent="0">
              <a:buNone/>
            </a:pPr>
            <a:r>
              <a:rPr lang="de-DE" dirty="0" smtClean="0"/>
              <a:t>       </a:t>
            </a:r>
            <a:r>
              <a:rPr lang="de-DE" dirty="0"/>
              <a:t>Disallow: /yoursite/temp/</a:t>
            </a:r>
          </a:p>
          <a:p>
            <a:pPr lvl="1"/>
            <a:r>
              <a:rPr lang="de-DE" dirty="0"/>
              <a:t>User-agent: searchengine </a:t>
            </a:r>
            <a:endParaRPr lang="de-DE" dirty="0" smtClean="0"/>
          </a:p>
          <a:p>
            <a:pPr marL="457200" lvl="1" indent="0">
              <a:buNone/>
            </a:pPr>
            <a:r>
              <a:rPr lang="de-DE" dirty="0" smtClean="0"/>
              <a:t>       Disallow: /</a:t>
            </a:r>
            <a:endParaRPr lang="vi-V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28AC-CCC1-497A-A783-8D4578E55140}" type="slidenum">
              <a:rPr lang="vi-VN"/>
              <a:pPr/>
              <a:t>8</a:t>
            </a:fld>
            <a:endParaRPr lang="vi-VN"/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19856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Ví dụ robots.txt (nih.gov)</a:t>
            </a:r>
            <a:endParaRPr lang="vi-VN"/>
          </a:p>
        </p:txBody>
      </p:sp>
      <p:sp>
        <p:nvSpPr>
          <p:cNvPr id="765956" name="Text Box 3"/>
          <p:cNvSpPr txBox="1">
            <a:spLocks noChangeArrowheads="1"/>
          </p:cNvSpPr>
          <p:nvPr/>
        </p:nvSpPr>
        <p:spPr bwMode="auto">
          <a:xfrm>
            <a:off x="428625" y="1500188"/>
            <a:ext cx="8391525" cy="4857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User-agent: PicoSearch/1.0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/news/information/knight/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/nidcd/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...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/news/research_matters/secure/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/od/ocpl/wag/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User-agent: *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/news/information/knight/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/nidcd/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...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/news/research_matters/secure/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/od/ocpl/wag/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/ddir/</a:t>
            </a:r>
          </a:p>
          <a:p>
            <a:r>
              <a:rPr lang="de-DE" sz="220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Disallow: /sdminutes/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EC98-3257-4BD8-84F2-5868930D25C3}" type="slidenum">
              <a:rPr lang="vi-VN"/>
              <a:pPr/>
              <a:t>9</a:t>
            </a:fld>
            <a:endParaRPr lang="vi-VN"/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Yêu cầu đối với bộ thu </a:t>
            </a:r>
            <a:r>
              <a:rPr lang="en-US" smtClean="0"/>
              <a:t>thập dữ liệu Web </a:t>
            </a:r>
            <a:endParaRPr lang="vi-VN" dirty="0"/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err="1">
                <a:solidFill>
                  <a:srgbClr val="0070C0"/>
                </a:solidFill>
              </a:rPr>
              <a:t>phân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smtClean="0">
                <a:solidFill>
                  <a:srgbClr val="0070C0"/>
                </a:solidFill>
              </a:rPr>
              <a:t>tán</a:t>
            </a:r>
            <a:r>
              <a:rPr lang="en-US" smtClean="0"/>
              <a:t>, sử dụng đồng thời nhiều luồng thu thập</a:t>
            </a:r>
            <a:endParaRPr lang="en-US" dirty="0"/>
          </a:p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: </a:t>
            </a:r>
          </a:p>
          <a:p>
            <a:pPr lvl="1"/>
            <a:r>
              <a:rPr lang="en-US" err="1" smtClean="0"/>
              <a:t>Dễ</a:t>
            </a:r>
            <a:r>
              <a:rPr lang="en-US" smtClean="0"/>
              <a:t> </a:t>
            </a:r>
            <a:r>
              <a:rPr lang="en-US" smtClean="0"/>
              <a:t>dàng mở </a:t>
            </a:r>
            <a:r>
              <a:rPr lang="en-US" dirty="0" err="1" smtClean="0"/>
              <a:t>rộng</a:t>
            </a:r>
            <a:r>
              <a:rPr lang="en-US" dirty="0" smtClean="0"/>
              <a:t> 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smtClean="0"/>
              <a:t>bổ xung thêm </a:t>
            </a:r>
            <a:r>
              <a:rPr lang="en-US" err="1"/>
              <a:t>nhiều</a:t>
            </a:r>
            <a:r>
              <a:rPr lang="en-US"/>
              <a:t> </a:t>
            </a:r>
            <a:r>
              <a:rPr lang="en-US" smtClean="0"/>
              <a:t>máy</a:t>
            </a:r>
            <a:endParaRPr lang="de-DE" dirty="0"/>
          </a:p>
          <a:p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  <a:p>
            <a:r>
              <a:rPr lang="en-US" dirty="0" smtClean="0"/>
              <a:t>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 smtClean="0"/>
              <a:t>biết</a:t>
            </a:r>
            <a:endParaRPr lang="vi-V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vi-V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4568</TotalTime>
  <Words>1309</Words>
  <Application>Microsoft Office PowerPoint</Application>
  <PresentationFormat>On-screen Show (4:3)</PresentationFormat>
  <Paragraphs>167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Палитра</vt:lpstr>
      <vt:lpstr>IT4853 Tìm kiếm và trình diễn thông tin</vt:lpstr>
      <vt:lpstr>Nội dung chính</vt:lpstr>
      <vt:lpstr>Các thao tác cơ bản</vt:lpstr>
      <vt:lpstr>Các thao tác cơ bản (2)</vt:lpstr>
      <vt:lpstr>Phương hướng cải tiến bộ thu thập đơn giản</vt:lpstr>
      <vt:lpstr>Quy mô của bài tóan thu thập</vt:lpstr>
      <vt:lpstr>Robots.txt</vt:lpstr>
      <vt:lpstr>Ví dụ robots.txt (nih.gov)</vt:lpstr>
      <vt:lpstr>Yêu cầu đối với bộ thu thập dữ liệu Web </vt:lpstr>
      <vt:lpstr>Nội dung chính</vt:lpstr>
      <vt:lpstr>Kiến trúc tổng quát của bộ thu thập</vt:lpstr>
      <vt:lpstr>Hàng đợi URL</vt:lpstr>
      <vt:lpstr>Hàng đợi URL (2)</vt:lpstr>
      <vt:lpstr>Chuẩn hóa URL</vt:lpstr>
      <vt:lpstr>Nội dung đã xem</vt:lpstr>
      <vt:lpstr>Thu gom phân tán</vt:lpstr>
      <vt:lpstr>Những trung tâm dữ liệu của Google (wazfaring. com)</vt:lpstr>
      <vt:lpstr>Thu gom dữ liệu phân tán</vt:lpstr>
      <vt:lpstr>Vai trò của hàng đợi URL</vt:lpstr>
      <vt:lpstr>Hàng đợi URL của Mercator</vt:lpstr>
      <vt:lpstr>Hàng đợi phía trước</vt:lpstr>
      <vt:lpstr>Hàng đợi phía trước</vt:lpstr>
      <vt:lpstr>Hàng đợi phía sau</vt:lpstr>
      <vt:lpstr>Hàng đợi phía sau</vt:lpstr>
      <vt:lpstr>Hàng đợi phía sau</vt:lpstr>
      <vt:lpstr>Hàng đợi phía sau</vt:lpstr>
      <vt:lpstr>Hàng đợi phía sau</vt:lpstr>
      <vt:lpstr>Bài tập</vt:lpstr>
      <vt:lpstr>PowerPoint Presentation</vt:lpstr>
    </vt:vector>
  </TitlesOfParts>
  <Company>tpu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kiếm và Trình diễn thông tin</dc:title>
  <dc:creator>nbngoc</dc:creator>
  <cp:lastModifiedBy>bangoc</cp:lastModifiedBy>
  <cp:revision>1856</cp:revision>
  <dcterms:created xsi:type="dcterms:W3CDTF">2013-06-24T04:34:24Z</dcterms:created>
  <dcterms:modified xsi:type="dcterms:W3CDTF">2016-10-26T03:00:15Z</dcterms:modified>
</cp:coreProperties>
</file>