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6"/>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94" r:id="rId24"/>
    <p:sldId id="329" r:id="rId25"/>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3" autoAdjust="0"/>
  </p:normalViewPr>
  <p:slideViewPr>
    <p:cSldViewPr>
      <p:cViewPr varScale="1">
        <p:scale>
          <a:sx n="57" d="100"/>
          <a:sy n="57" d="100"/>
        </p:scale>
        <p:origin x="-17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467544" y="3716338"/>
            <a:ext cx="8496944" cy="1752600"/>
          </a:xfrm>
        </p:spPr>
        <p:txBody>
          <a:bodyPr/>
          <a:lstStyle/>
          <a:p>
            <a:pPr algn="just" eaLnBrk="1" hangingPunct="1"/>
            <a:r>
              <a:rPr lang="en-US" altLang="ru-RU" sz="2800" dirty="0" err="1" smtClean="0"/>
              <a:t>Chương</a:t>
            </a:r>
            <a:r>
              <a:rPr lang="en-US" altLang="ru-RU" sz="2800" dirty="0" smtClean="0"/>
              <a:t> 7.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endParaRPr lang="en-US" altLang="ru-RU" sz="2800" dirty="0" smtClean="0"/>
          </a:p>
          <a:p>
            <a:pPr algn="just" eaLnBrk="1" hangingPunct="1"/>
            <a:r>
              <a:rPr lang="en-US" sz="2800" smtClean="0"/>
              <a:t>IIR.C8</a:t>
            </a:r>
            <a:r>
              <a:rPr lang="en-US" sz="2800" dirty="0"/>
              <a:t>. Evaluation in information </a:t>
            </a:r>
            <a:r>
              <a:rPr lang="en-US" sz="2800" dirty="0" smtClean="0"/>
              <a:t>retrieval</a:t>
            </a:r>
            <a:endParaRPr lang="en-US" altLang="ru-RU" sz="2800" dirty="0" smtClean="0"/>
          </a:p>
          <a:p>
            <a:pPr algn="just"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4294967295"/>
              </p:nvPr>
            </p:nvSpPr>
            <p:spPr>
              <a:xfrm>
                <a:off x="611560" y="1989138"/>
                <a:ext cx="8303840" cy="2159942"/>
              </a:xfrm>
            </p:spPr>
            <p:txBody>
              <a:bodyPr/>
              <a:lstStyle/>
              <a:p>
                <a:pPr eaLnBrk="1" hangingPunct="1"/>
                <a:r>
                  <a:rPr lang="en-US" altLang="ru-RU" dirty="0" smtClean="0"/>
                  <a:t>DCG </a:t>
                </a:r>
                <a:r>
                  <a:rPr lang="en-US" altLang="ru-RU" dirty="0" err="1" smtClean="0"/>
                  <a:t>tại</a:t>
                </a:r>
                <a:r>
                  <a:rPr lang="en-US" altLang="ru-RU" dirty="0" smtClean="0"/>
                  <a:t> </a:t>
                </a:r>
                <a:r>
                  <a:rPr lang="en-US" altLang="ru-RU" dirty="0" err="1" smtClean="0"/>
                  <a:t>vị</a:t>
                </a:r>
                <a:r>
                  <a:rPr lang="en-US" altLang="ru-RU" dirty="0" smtClean="0"/>
                  <a:t> </a:t>
                </a:r>
                <a:r>
                  <a:rPr lang="en-US" altLang="ru-RU" dirty="0" err="1" smtClean="0"/>
                  <a:t>trí</a:t>
                </a:r>
                <a:r>
                  <a:rPr lang="en-US" altLang="ru-RU" dirty="0" smtClean="0"/>
                  <a:t> n</a:t>
                </a:r>
              </a:p>
              <a:p>
                <a:pPr lvl="1" eaLnBrk="1" hangingPunct="1"/>
                <a:r>
                  <a:rPr lang="en-US" altLang="ru-RU" sz="2800" dirty="0" smtClean="0"/>
                  <a:t>DCG = rel</a:t>
                </a:r>
                <a:r>
                  <a:rPr lang="en-US" altLang="ru-RU" sz="2800" baseline="-25000" dirty="0" smtClean="0"/>
                  <a:t>1</a:t>
                </a:r>
                <a:r>
                  <a:rPr lang="en-US" altLang="ru-RU" sz="2800" dirty="0" smtClean="0"/>
                  <a:t> + rel</a:t>
                </a:r>
                <a:r>
                  <a:rPr lang="en-US" altLang="ru-RU" sz="2800" baseline="-25000" dirty="0" smtClean="0"/>
                  <a:t>2</a:t>
                </a:r>
                <a:r>
                  <a:rPr lang="en-US" altLang="ru-RU" sz="2800" dirty="0" smtClean="0"/>
                  <a:t>/log</a:t>
                </a:r>
                <a:r>
                  <a:rPr lang="en-US" altLang="ru-RU" sz="2800" baseline="-25000" dirty="0" smtClean="0"/>
                  <a:t>2</a:t>
                </a:r>
                <a:r>
                  <a:rPr lang="en-US" altLang="ru-RU" sz="2800" dirty="0" smtClean="0"/>
                  <a:t>2 + … </a:t>
                </a:r>
                <a:r>
                  <a:rPr lang="en-US" altLang="ru-RU" sz="2800" dirty="0" err="1" smtClean="0"/>
                  <a:t>rel</a:t>
                </a:r>
                <a:r>
                  <a:rPr lang="en-US" altLang="ru-RU" sz="2800" baseline="-25000" dirty="0" err="1" smtClean="0"/>
                  <a:t>n</a:t>
                </a:r>
                <a:r>
                  <a:rPr lang="en-US" altLang="ru-RU" sz="2800" dirty="0" smtClean="0"/>
                  <a:t>/log</a:t>
                </a:r>
                <a:r>
                  <a:rPr lang="en-US" altLang="ru-RU" sz="2800" baseline="-25000" dirty="0" smtClean="0"/>
                  <a:t>2</a:t>
                </a:r>
                <a:r>
                  <a:rPr lang="en-US" altLang="ru-RU" sz="2800" dirty="0" smtClean="0"/>
                  <a:t>n</a:t>
                </a:r>
              </a:p>
              <a:p>
                <a:pPr eaLnBrk="1" hangingPunct="1">
                  <a:lnSpc>
                    <a:spcPct val="80000"/>
                  </a:lnSpc>
                </a:pPr>
                <a14:m>
                  <m:oMath xmlns:m="http://schemas.openxmlformats.org/officeDocument/2006/math">
                    <m:sSub>
                      <m:sSubPr>
                        <m:ctrlPr>
                          <a:rPr lang="en-US" sz="3200" b="0" i="1" smtClean="0">
                            <a:latin typeface="Cambria Math"/>
                          </a:rPr>
                        </m:ctrlPr>
                      </m:sSubPr>
                      <m:e>
                        <m:r>
                          <a:rPr lang="en-US" sz="3200" b="0" i="1" smtClean="0">
                            <a:latin typeface="Cambria Math" panose="02040503050406030204" pitchFamily="18" charset="0"/>
                          </a:rPr>
                          <m:t>𝐷𝐶𝐺</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ary>
                      <m:naryPr>
                        <m:chr m:val="∑"/>
                        <m:ctrlPr>
                          <a:rPr lang="en-US" sz="3200" b="0" i="1" smtClean="0">
                            <a:latin typeface="Cambria Math"/>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=2</m:t>
                        </m:r>
                      </m:sub>
                      <m:sup>
                        <m:r>
                          <a:rPr lang="en-US" sz="3200" b="0" i="1" smtClean="0">
                            <a:latin typeface="Cambria Math" panose="02040503050406030204" pitchFamily="18" charset="0"/>
                          </a:rPr>
                          <m:t>𝑛</m:t>
                        </m:r>
                      </m:sup>
                      <m:e>
                        <m:f>
                          <m:fPr>
                            <m:ctrlPr>
                              <a:rPr lang="en-US" sz="3200" b="0" i="1" smtClean="0">
                                <a:latin typeface="Cambria Math"/>
                              </a:rPr>
                            </m:ctrlPr>
                          </m:fPr>
                          <m:num>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𝑖</m:t>
                                </m:r>
                              </m:sub>
                            </m:sSub>
                          </m:num>
                          <m:den>
                            <m:sSub>
                              <m:sSubPr>
                                <m:ctrlPr>
                                  <a:rPr lang="en-US" sz="3200" b="0" i="1" smtClean="0">
                                    <a:latin typeface="Cambria Math"/>
                                  </a:rPr>
                                </m:ctrlPr>
                              </m:sSubPr>
                              <m:e>
                                <m:r>
                                  <a:rPr lang="en-US" sz="3200" b="0" i="1" smtClean="0">
                                    <a:latin typeface="Cambria Math" panose="02040503050406030204" pitchFamily="18" charset="0"/>
                                  </a:rPr>
                                  <m:t>𝑙𝑜𝑔</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𝑖</m:t>
                            </m:r>
                          </m:den>
                        </m:f>
                      </m:e>
                    </m:nary>
                  </m:oMath>
                </a14:m>
                <a:endParaRPr lang="en-US" altLang="ru-RU" dirty="0" smtClean="0"/>
              </a:p>
            </p:txBody>
          </p:sp>
        </mc:Choice>
        <mc:Fallback xmlns="">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2159942"/>
              </a:xfrm>
              <a:blipFill rotWithShape="1">
                <a:blip r:embed="rId3"/>
                <a:stretch>
                  <a:fillRect l="-293" t="-2817"/>
                </a:stretch>
              </a:blipFill>
            </p:spPr>
            <p:txBody>
              <a:bodyPr/>
              <a:lstStyle/>
              <a:p>
                <a:r>
                  <a:rPr lang="vi-VN">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r">
              <a:spcBef>
                <a:spcPct val="0"/>
              </a:spcBef>
              <a:buClrTx/>
              <a:buSzTx/>
              <a:buFontTx/>
              <a:buNone/>
            </a:pPr>
            <a:r>
              <a:rPr lang="en-US" altLang="ru-RU" sz="2400" i="1" dirty="0" err="1">
                <a:solidFill>
                  <a:schemeClr val="tx2"/>
                </a:solidFill>
              </a:rPr>
              <a:t>Có</a:t>
            </a:r>
            <a:r>
              <a:rPr lang="en-US" altLang="ru-RU" sz="2400" i="1" dirty="0">
                <a:solidFill>
                  <a:schemeClr val="tx2"/>
                </a:solidFill>
              </a:rPr>
              <a:t> </a:t>
            </a:r>
            <a:r>
              <a:rPr lang="en-US" altLang="ru-RU" sz="2400" i="1" dirty="0" err="1">
                <a:solidFill>
                  <a:schemeClr val="tx2"/>
                </a:solidFill>
              </a:rPr>
              <a:t>thể</a:t>
            </a:r>
            <a:r>
              <a:rPr lang="en-US" altLang="ru-RU" sz="2400" i="1" dirty="0">
                <a:solidFill>
                  <a:schemeClr val="tx2"/>
                </a:solidFill>
              </a:rPr>
              <a:t> </a:t>
            </a:r>
            <a:r>
              <a:rPr lang="en-US" altLang="ru-RU" sz="2400" i="1" dirty="0" err="1">
                <a:solidFill>
                  <a:schemeClr val="tx2"/>
                </a:solidFill>
              </a:rPr>
              <a:t>sử</a:t>
            </a:r>
            <a:r>
              <a:rPr lang="en-US" altLang="ru-RU" sz="2400" i="1" dirty="0">
                <a:solidFill>
                  <a:schemeClr val="tx2"/>
                </a:solidFill>
              </a:rPr>
              <a:t> </a:t>
            </a:r>
            <a:r>
              <a:rPr lang="en-US" altLang="ru-RU" sz="2400" i="1" dirty="0" err="1">
                <a:solidFill>
                  <a:schemeClr val="tx2"/>
                </a:solidFill>
              </a:rPr>
              <a:t>dụng</a:t>
            </a:r>
            <a:r>
              <a:rPr lang="en-US" altLang="ru-RU" sz="2400" i="1" dirty="0">
                <a:solidFill>
                  <a:schemeClr val="tx2"/>
                </a:solidFill>
              </a:rPr>
              <a:t> </a:t>
            </a:r>
            <a:r>
              <a:rPr lang="en-US" altLang="ru-RU" sz="2400" i="1" dirty="0" err="1">
                <a:solidFill>
                  <a:schemeClr val="tx2"/>
                </a:solidFill>
              </a:rPr>
              <a:t>hệ</a:t>
            </a:r>
            <a:r>
              <a:rPr lang="en-US" altLang="ru-RU" sz="2400" i="1" dirty="0">
                <a:solidFill>
                  <a:schemeClr val="tx2"/>
                </a:solidFill>
              </a:rPr>
              <a:t> </a:t>
            </a:r>
            <a:r>
              <a:rPr lang="en-US" altLang="ru-RU" sz="2400" i="1" dirty="0" err="1">
                <a:solidFill>
                  <a:schemeClr val="tx2"/>
                </a:solidFill>
              </a:rPr>
              <a:t>cơ</a:t>
            </a:r>
            <a:r>
              <a:rPr lang="en-US" altLang="ru-RU" sz="2400" i="1" dirty="0">
                <a:solidFill>
                  <a:schemeClr val="tx2"/>
                </a:solidFill>
              </a:rPr>
              <a:t> </a:t>
            </a:r>
            <a:r>
              <a:rPr lang="en-US" altLang="ru-RU" sz="2400" i="1" dirty="0" err="1">
                <a:solidFill>
                  <a:schemeClr val="tx2"/>
                </a:solidFill>
              </a:rPr>
              <a:t>số</a:t>
            </a:r>
            <a:r>
              <a:rPr lang="en-US" altLang="ru-RU" sz="2400" i="1" dirty="0">
                <a:solidFill>
                  <a:schemeClr val="tx2"/>
                </a:solidFill>
              </a:rPr>
              <a:t> </a:t>
            </a:r>
            <a:r>
              <a:rPr lang="en-US" altLang="ru-RU" sz="2400" i="1" dirty="0" err="1">
                <a:solidFill>
                  <a:schemeClr val="tx2"/>
                </a:solidFill>
              </a:rPr>
              <a:t>bất</a:t>
            </a:r>
            <a:r>
              <a:rPr lang="en-US" altLang="ru-RU" sz="2400" i="1" dirty="0">
                <a:solidFill>
                  <a:schemeClr val="tx2"/>
                </a:solidFill>
              </a:rPr>
              <a:t> </a:t>
            </a:r>
            <a:r>
              <a:rPr lang="en-US" altLang="ru-RU" sz="2400" i="1" dirty="0" err="1">
                <a:solidFill>
                  <a:schemeClr val="tx2"/>
                </a:solidFill>
              </a:rPr>
              <a:t>kỳ</a:t>
            </a:r>
            <a:r>
              <a:rPr lang="en-US" altLang="ru-RU" sz="2400" i="1" dirty="0">
                <a:solidFill>
                  <a:schemeClr val="tx2"/>
                </a:solidFill>
              </a:rPr>
              <a:t> </a:t>
            </a:r>
            <a:r>
              <a:rPr lang="en-US" altLang="ru-RU" sz="2400" i="1" dirty="0" err="1">
                <a:solidFill>
                  <a:schemeClr val="tx2"/>
                </a:solidFill>
              </a:rPr>
              <a:t>cho</a:t>
            </a:r>
            <a:r>
              <a:rPr lang="en-US" altLang="ru-RU" sz="2400" i="1" dirty="0">
                <a:solidFill>
                  <a:schemeClr val="tx2"/>
                </a:solidFill>
              </a:rPr>
              <a:t> </a:t>
            </a:r>
            <a:r>
              <a:rPr lang="en-US" altLang="ru-RU" sz="2400" i="1" dirty="0" err="1">
                <a:solidFill>
                  <a:schemeClr val="tx2"/>
                </a:solidFill>
              </a:rPr>
              <a:t>hàm</a:t>
            </a:r>
            <a:r>
              <a:rPr lang="en-US" altLang="ru-RU" sz="2400" i="1" dirty="0">
                <a:solidFill>
                  <a:schemeClr val="tx2"/>
                </a:solidFill>
              </a:rPr>
              <a:t> </a:t>
            </a:r>
            <a:r>
              <a:rPr lang="en-US" altLang="ru-RU" sz="2400" i="1" dirty="0" smtClean="0">
                <a:solidFill>
                  <a:schemeClr val="tx2"/>
                </a:solidFill>
              </a:rPr>
              <a:t>log</a:t>
            </a:r>
          </a:p>
          <a:p>
            <a:pPr algn="just">
              <a:spcBef>
                <a:spcPct val="0"/>
              </a:spcBef>
              <a:buClrTx/>
              <a:buSzTx/>
              <a:buFontTx/>
              <a:buNone/>
            </a:pP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mức</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 </a:t>
            </a:r>
            <a:r>
              <a:rPr lang="en-US" altLang="ru-RU" sz="2400" dirty="0">
                <a:solidFill>
                  <a:schemeClr val="tx2"/>
                </a:solidFill>
              </a:rPr>
              <a:t>DCG – 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giảm</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khác</a:t>
            </a:r>
            <a:r>
              <a:rPr lang="en-US" altLang="ru-RU" dirty="0" smtClean="0"/>
              <a:t>:</a:t>
            </a:r>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mức</a:t>
            </a:r>
            <a:r>
              <a:rPr lang="en-US" altLang="ru-RU" sz="3600" dirty="0" smtClean="0">
                <a:solidFill>
                  <a:schemeClr val="tx2"/>
                </a:solidFill>
              </a:rPr>
              <a:t> </a:t>
            </a:r>
            <a:r>
              <a:rPr lang="en-US" altLang="ru-RU" sz="3600" dirty="0" err="1" smtClean="0">
                <a:solidFill>
                  <a:schemeClr val="tx2"/>
                </a:solidFill>
              </a:rPr>
              <a:t>hữu</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en-US" altLang="ru-RU" dirty="0" smtClean="0"/>
              <a:t>NDCG: </a:t>
            </a:r>
            <a:r>
              <a:rPr lang="en-US" altLang="ru-RU" dirty="0" err="1" smtClean="0"/>
              <a:t>là</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DCG </a:t>
            </a:r>
            <a:r>
              <a:rPr lang="en-US" altLang="ru-RU" dirty="0" err="1" smtClean="0"/>
              <a:t>bằng</a:t>
            </a:r>
            <a:r>
              <a:rPr lang="en-US" altLang="ru-RU" dirty="0" smtClean="0"/>
              <a:t> </a:t>
            </a:r>
            <a:r>
              <a:rPr lang="en-US" altLang="ru-RU" dirty="0" err="1" smtClean="0"/>
              <a:t>cách</a:t>
            </a:r>
            <a:r>
              <a:rPr lang="en-US" altLang="ru-RU" dirty="0" smtClean="0"/>
              <a:t> chia </a:t>
            </a:r>
            <a:r>
              <a:rPr lang="en-US" altLang="ru-RU" dirty="0" err="1" smtClean="0"/>
              <a:t>cho</a:t>
            </a:r>
            <a:r>
              <a:rPr lang="en-US" altLang="ru-RU" dirty="0" smtClean="0"/>
              <a:t> DCG </a:t>
            </a:r>
            <a:r>
              <a:rPr lang="en-US" altLang="ru-RU" dirty="0" err="1" smtClean="0"/>
              <a:t>của</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a:t>
            </a:r>
          </a:p>
          <a:p>
            <a:pPr lvl="1" algn="just" eaLnBrk="1" hangingPunct="1"/>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 </a:t>
            </a:r>
            <a:r>
              <a:rPr lang="en-US" altLang="ru-RU" dirty="0" err="1" smtClean="0"/>
              <a:t>là</a:t>
            </a:r>
            <a:r>
              <a:rPr lang="en-US" altLang="ru-RU" dirty="0" smtClean="0"/>
              <a:t> </a:t>
            </a:r>
            <a:r>
              <a:rPr lang="en-US" altLang="ru-RU" dirty="0" err="1" smtClean="0"/>
              <a:t>thứ</a:t>
            </a:r>
            <a:r>
              <a:rPr lang="en-US" altLang="ru-RU" dirty="0" smtClean="0"/>
              <a:t> </a:t>
            </a:r>
            <a:r>
              <a:rPr lang="en-US" altLang="ru-RU" dirty="0" err="1" smtClean="0"/>
              <a:t>tự</a:t>
            </a:r>
            <a:r>
              <a:rPr lang="en-US" altLang="ru-RU" dirty="0" smtClean="0"/>
              <a:t> </a:t>
            </a:r>
            <a:r>
              <a:rPr lang="en-US" altLang="ru-RU" dirty="0" err="1" smtClean="0"/>
              <a:t>giảm</a:t>
            </a:r>
            <a:r>
              <a:rPr lang="en-US" altLang="ru-RU" dirty="0" smtClean="0"/>
              <a:t> </a:t>
            </a:r>
            <a:r>
              <a:rPr lang="en-US" altLang="ru-RU" dirty="0" err="1" smtClean="0"/>
              <a:t>dần</a:t>
            </a:r>
            <a:r>
              <a:rPr lang="en-US" altLang="ru-RU" dirty="0" smtClean="0"/>
              <a:t> </a:t>
            </a:r>
            <a:r>
              <a:rPr lang="en-US" altLang="ru-RU" dirty="0" err="1" smtClean="0"/>
              <a:t>mức</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a:t>
            </a:r>
          </a:p>
          <a:p>
            <a:pPr lvl="1" algn="just" eaLnBrk="1" hangingPunct="1"/>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a:t>
            </a:r>
            <a:r>
              <a:rPr lang="en-US" altLang="ru-RU" dirty="0" err="1" smtClean="0"/>
              <a:t>thích</a:t>
            </a:r>
            <a:r>
              <a:rPr lang="en-US" altLang="ru-RU" dirty="0" smtClean="0"/>
              <a:t> </a:t>
            </a:r>
            <a:r>
              <a:rPr lang="en-US" altLang="ru-RU" dirty="0" err="1" smtClean="0"/>
              <a:t>hợp</a:t>
            </a:r>
            <a:r>
              <a:rPr lang="en-US" altLang="ru-RU" dirty="0" smtClean="0"/>
              <a:t> </a:t>
            </a:r>
            <a:r>
              <a:rPr lang="en-US" altLang="ru-RU" dirty="0" err="1" smtClean="0"/>
              <a:t>để</a:t>
            </a:r>
            <a:r>
              <a:rPr lang="en-US" altLang="ru-RU" dirty="0" smtClean="0"/>
              <a:t> so </a:t>
            </a:r>
            <a:r>
              <a:rPr lang="en-US" altLang="ru-RU" dirty="0" err="1" smtClean="0"/>
              <a:t>sánh</a:t>
            </a:r>
            <a:r>
              <a:rPr lang="en-US" altLang="ru-RU" dirty="0" smtClean="0"/>
              <a:t> </a:t>
            </a:r>
            <a:r>
              <a:rPr lang="en-US" altLang="ru-RU" dirty="0" err="1" smtClean="0"/>
              <a:t>những</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có</a:t>
            </a:r>
            <a:r>
              <a:rPr lang="en-US" altLang="ru-RU" dirty="0" smtClean="0"/>
              <a:t> </a:t>
            </a:r>
            <a:r>
              <a:rPr lang="en-US" altLang="ru-RU" dirty="0" err="1" smtClean="0"/>
              <a:t>số</a:t>
            </a:r>
            <a:r>
              <a:rPr lang="en-US" altLang="ru-RU" dirty="0" smtClean="0"/>
              <a:t> </a:t>
            </a:r>
            <a:r>
              <a:rPr lang="en-US" altLang="ru-RU" dirty="0" err="1" smtClean="0"/>
              <a:t>lượng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khác</a:t>
            </a:r>
            <a:r>
              <a:rPr lang="en-US" altLang="ru-RU" dirty="0" smtClean="0"/>
              <a:t> </a:t>
            </a:r>
            <a:r>
              <a:rPr lang="en-US" altLang="ru-RU" dirty="0" err="1" smtClean="0"/>
              <a:t>nhau</a:t>
            </a:r>
            <a:r>
              <a:rPr lang="en-US" altLang="ru-RU" dirty="0" smtClean="0"/>
              <a:t>.</a:t>
            </a:r>
            <a:endParaRPr lang="en-US"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4921"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4922"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4923"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4924"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solidFill>
                  <a:schemeClr val="bg1">
                    <a:lumMod val="85000"/>
                  </a:schemeClr>
                </a:solidFill>
              </a:rPr>
              <a:t>2. NDCG</a:t>
            </a:r>
          </a:p>
          <a:p>
            <a:pPr eaLnBrk="1" hangingPunct="1">
              <a:defRPr/>
            </a:pPr>
            <a:r>
              <a:rPr lang="en-US" sz="2800" dirty="0" smtClean="0"/>
              <a:t>3. </a:t>
            </a:r>
            <a:r>
              <a:rPr lang="en-US" sz="2800" dirty="0" err="1" smtClean="0"/>
              <a:t>Xây</a:t>
            </a:r>
            <a:r>
              <a:rPr lang="en-US" sz="2800" dirty="0" smtClean="0"/>
              <a:t> </a:t>
            </a:r>
            <a:r>
              <a:rPr lang="en-US" sz="2800" dirty="0" err="1" smtClean="0"/>
              <a:t>dựng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kiểm</a:t>
            </a:r>
            <a:r>
              <a:rPr lang="en-US" sz="2800" dirty="0" smtClean="0"/>
              <a:t> </a:t>
            </a:r>
            <a:r>
              <a:rPr lang="en-US" sz="2800" dirty="0" err="1" smtClean="0"/>
              <a:t>thử</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smtClean="0"/>
              <a:t>Xác định các văn bản phù hợp</a:t>
            </a:r>
            <a:endParaRPr lang="vi-VN" altLang="ru-RU"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smtClean="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p:spPr>
        <p:txBody>
          <a:bodyPr/>
          <a:lstStyle/>
          <a:p>
            <a:pPr algn="just" eaLnBrk="1" hangingPunct="1">
              <a:spcBef>
                <a:spcPts val="700"/>
              </a:spcBef>
              <a:buClr>
                <a:srgbClr val="336699"/>
              </a:buClr>
              <a:buSzTx/>
              <a:buFont typeface="Wingdings" panose="05000000000000000000" pitchFamily="2" charset="2"/>
              <a:buChar char="§"/>
            </a:pPr>
            <a:r>
              <a:rPr lang="vi-VN" altLang="ru-RU" dirty="0" smtClean="0"/>
              <a:t>Kết quả thu được bởi các thành viên có thể được sử dụng để đánh giá kết quả tìm kiếm nếu đảm bảo tính thống nhất trên một ngưỡng xác định</a:t>
            </a:r>
          </a:p>
          <a:p>
            <a:pPr algn="just" eaLnBrk="1" hangingPunct="1">
              <a:spcBef>
                <a:spcPts val="700"/>
              </a:spcBef>
              <a:buClr>
                <a:srgbClr val="336699"/>
              </a:buClr>
              <a:buSzTx/>
              <a:buFont typeface="Wingdings" panose="05000000000000000000" pitchFamily="2" charset="2"/>
              <a:buChar char="§"/>
            </a:pPr>
            <a:r>
              <a:rPr lang="vi-VN" altLang="ru-RU" dirty="0" smtClean="0"/>
              <a:t>Đo sự thống nhất bằng cách nào</a:t>
            </a:r>
            <a:r>
              <a:rPr lang="de-DE" altLang="ru-RU" dirty="0" smtClean="0"/>
              <a:t>?</a:t>
            </a:r>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MRR</a:t>
            </a:r>
          </a:p>
          <a:p>
            <a:pPr eaLnBrk="1" hangingPunct="1">
              <a:defRPr/>
            </a:pPr>
            <a:r>
              <a:rPr lang="en-US" sz="2800" dirty="0" smtClean="0">
                <a:solidFill>
                  <a:schemeClr val="bg1">
                    <a:lumMod val="85000"/>
                  </a:schemeClr>
                </a:solidFill>
              </a:rPr>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dirty="0"/>
              <a:t>P</a:t>
            </a:r>
            <a:r>
              <a:rPr lang="de-DE" altLang="ru-RU" sz="2000" dirty="0"/>
              <a:t>(</a:t>
            </a:r>
            <a:r>
              <a:rPr lang="de-DE" altLang="ru-RU" sz="2000" i="1" dirty="0"/>
              <a:t>A</a:t>
            </a:r>
            <a:r>
              <a:rPr lang="de-DE" altLang="ru-RU" sz="2000" dirty="0"/>
              <a:t>) = (300 + 70)/400 = 370/400 = 0.925</a:t>
            </a:r>
          </a:p>
          <a:p>
            <a:pPr eaLnBrk="1" hangingPunct="1">
              <a:spcBef>
                <a:spcPct val="0"/>
              </a:spcBef>
              <a:buClrTx/>
              <a:buSzTx/>
              <a:buFontTx/>
              <a:buNone/>
            </a:pPr>
            <a:r>
              <a:rPr lang="de-DE" altLang="ru-RU" sz="2000" dirty="0"/>
              <a:t>Giá trị biên tổng hợp</a:t>
            </a:r>
          </a:p>
          <a:p>
            <a:pPr eaLnBrk="1" hangingPunct="1">
              <a:spcBef>
                <a:spcPct val="0"/>
              </a:spcBef>
              <a:buClrTx/>
              <a:buSzTx/>
              <a:buFontTx/>
              <a:buNone/>
            </a:pPr>
            <a:r>
              <a:rPr lang="nn-NO" altLang="ru-RU" sz="2000" i="1" dirty="0"/>
              <a:t>P</a:t>
            </a:r>
            <a:r>
              <a:rPr lang="nn-NO" altLang="ru-RU" sz="2000" dirty="0"/>
              <a:t>(</a:t>
            </a:r>
            <a:r>
              <a:rPr lang="nn-NO" altLang="ru-RU" sz="2000" i="1" dirty="0"/>
              <a:t>không phù hợp</a:t>
            </a:r>
            <a:r>
              <a:rPr lang="nn-NO" altLang="ru-RU" sz="2000" dirty="0"/>
              <a:t>) = (80 + 90)/(400 + 400) = 170/800 = 0.2125</a:t>
            </a:r>
          </a:p>
          <a:p>
            <a:pPr eaLnBrk="1" hangingPunct="1">
              <a:spcBef>
                <a:spcPct val="0"/>
              </a:spcBef>
              <a:buClrTx/>
              <a:buSzTx/>
              <a:buFontTx/>
              <a:buNone/>
            </a:pPr>
            <a:r>
              <a:rPr lang="nn-NO" altLang="ru-RU" sz="2000" i="1" dirty="0"/>
              <a:t>P</a:t>
            </a:r>
            <a:r>
              <a:rPr lang="nn-NO" altLang="ru-RU" sz="2000" dirty="0"/>
              <a:t>(</a:t>
            </a:r>
            <a:r>
              <a:rPr lang="nn-NO" altLang="ru-RU" sz="2000" i="1" dirty="0"/>
              <a:t>phù hợp</a:t>
            </a:r>
            <a:r>
              <a:rPr lang="nn-NO" altLang="ru-RU" sz="2000" dirty="0"/>
              <a:t>) = (320 + 310)/(400 + 400) = 630/800 = 0.7878</a:t>
            </a:r>
          </a:p>
          <a:p>
            <a:pPr eaLnBrk="1" hangingPunct="1">
              <a:spcBef>
                <a:spcPct val="0"/>
              </a:spcBef>
              <a:buClrTx/>
              <a:buSzTx/>
              <a:buFontTx/>
              <a:buNone/>
            </a:pPr>
            <a:r>
              <a:rPr lang="en-US" altLang="ru-RU" sz="2000" dirty="0" err="1"/>
              <a:t>Giá</a:t>
            </a:r>
            <a:r>
              <a:rPr lang="en-US" altLang="ru-RU" sz="2000" dirty="0"/>
              <a:t> </a:t>
            </a:r>
            <a:r>
              <a:rPr lang="en-US" altLang="ru-RU" sz="2000" dirty="0" err="1"/>
              <a:t>trị</a:t>
            </a:r>
            <a:r>
              <a:rPr lang="en-US" altLang="ru-RU" sz="2000" dirty="0"/>
              <a:t> </a:t>
            </a:r>
            <a:r>
              <a:rPr lang="en-US" altLang="ru-RU" sz="2000" dirty="0" err="1"/>
              <a:t>xác</a:t>
            </a:r>
            <a:r>
              <a:rPr lang="en-US" altLang="ru-RU" sz="2000" dirty="0"/>
              <a:t> </a:t>
            </a:r>
            <a:r>
              <a:rPr lang="en-US" altLang="ru-RU" sz="2000" dirty="0" err="1"/>
              <a:t>suất</a:t>
            </a:r>
            <a:r>
              <a:rPr lang="en-US" altLang="ru-RU" sz="2000" dirty="0"/>
              <a:t> </a:t>
            </a:r>
            <a:r>
              <a:rPr lang="en-US" altLang="ru-RU" sz="2000" dirty="0" err="1"/>
              <a:t>của</a:t>
            </a:r>
            <a:r>
              <a:rPr lang="en-US" altLang="ru-RU" sz="2000" dirty="0"/>
              <a:t> </a:t>
            </a:r>
            <a:r>
              <a:rPr lang="en-US" altLang="ru-RU" sz="2000" dirty="0" err="1"/>
              <a:t>sự</a:t>
            </a:r>
            <a:r>
              <a:rPr lang="en-US" altLang="ru-RU" sz="2000" dirty="0"/>
              <a:t> </a:t>
            </a:r>
            <a:r>
              <a:rPr lang="en-US" altLang="ru-RU" sz="2000" dirty="0" err="1"/>
              <a:t>thống</a:t>
            </a:r>
            <a:r>
              <a:rPr lang="en-US" altLang="ru-RU" sz="2000" dirty="0"/>
              <a:t> </a:t>
            </a:r>
            <a:r>
              <a:rPr lang="en-US" altLang="ru-RU" sz="2000" dirty="0" err="1"/>
              <a:t>nhất</a:t>
            </a:r>
            <a:r>
              <a:rPr lang="en-US" altLang="ru-RU" sz="2000" dirty="0"/>
              <a:t> </a:t>
            </a:r>
            <a:r>
              <a:rPr lang="en-US" altLang="ru-RU" sz="2000" dirty="0" err="1"/>
              <a:t>ngẫu</a:t>
            </a:r>
            <a:r>
              <a:rPr lang="en-US" altLang="ru-RU" sz="2000" dirty="0"/>
              <a:t> </a:t>
            </a:r>
            <a:r>
              <a:rPr lang="en-US" altLang="ru-RU" sz="2000" dirty="0" err="1"/>
              <a:t>nhiên</a:t>
            </a:r>
            <a:r>
              <a:rPr lang="en-US" altLang="ru-RU" sz="2000" dirty="0"/>
              <a:t> </a:t>
            </a:r>
            <a:r>
              <a:rPr lang="en-US" altLang="ru-RU" sz="2000" i="1" dirty="0"/>
              <a:t>P</a:t>
            </a:r>
            <a:r>
              <a:rPr lang="en-US" altLang="ru-RU" sz="2000" dirty="0"/>
              <a:t>(</a:t>
            </a:r>
            <a:r>
              <a:rPr lang="en-US" altLang="ru-RU" sz="2000" i="1" dirty="0"/>
              <a:t>E</a:t>
            </a:r>
            <a:r>
              <a:rPr lang="en-US" altLang="ru-RU" sz="2000" dirty="0"/>
              <a:t>) =</a:t>
            </a:r>
          </a:p>
          <a:p>
            <a:pPr eaLnBrk="1" hangingPunct="1">
              <a:spcBef>
                <a:spcPct val="0"/>
              </a:spcBef>
              <a:buClrTx/>
              <a:buSzTx/>
              <a:buFontTx/>
              <a:buNone/>
            </a:pPr>
            <a:r>
              <a:rPr lang="de-DE" altLang="ru-RU" sz="2000" i="1" dirty="0"/>
              <a:t>P</a:t>
            </a:r>
            <a:r>
              <a:rPr lang="de-DE" altLang="ru-RU" sz="2000" dirty="0"/>
              <a:t>(</a:t>
            </a:r>
            <a:r>
              <a:rPr lang="de-DE" altLang="ru-RU" sz="2000" i="1" dirty="0"/>
              <a:t>không phù hợp</a:t>
            </a:r>
            <a:r>
              <a:rPr lang="de-DE" altLang="ru-RU" sz="2000" dirty="0"/>
              <a:t>)</a:t>
            </a:r>
            <a:r>
              <a:rPr lang="de-DE" altLang="ru-RU" sz="2000" baseline="30000" dirty="0"/>
              <a:t>2</a:t>
            </a:r>
            <a:r>
              <a:rPr lang="de-DE" altLang="ru-RU" sz="2000" dirty="0"/>
              <a:t> + </a:t>
            </a:r>
            <a:r>
              <a:rPr lang="de-DE" altLang="ru-RU" sz="2000" i="1" dirty="0"/>
              <a:t>P</a:t>
            </a:r>
            <a:r>
              <a:rPr lang="de-DE" altLang="ru-RU" sz="2000" dirty="0"/>
              <a:t>(phù hợp)</a:t>
            </a:r>
            <a:r>
              <a:rPr lang="de-DE" altLang="ru-RU" sz="2000" baseline="30000" dirty="0"/>
              <a:t>2</a:t>
            </a:r>
            <a:r>
              <a:rPr lang="de-DE" altLang="ru-RU" sz="2000" dirty="0"/>
              <a:t> = 0.21252</a:t>
            </a:r>
            <a:r>
              <a:rPr lang="de-DE" altLang="ru-RU" sz="2000" baseline="30000" dirty="0"/>
              <a:t>2</a:t>
            </a:r>
            <a:r>
              <a:rPr lang="de-DE" altLang="ru-RU" sz="2000" dirty="0"/>
              <a:t> + 0.78782</a:t>
            </a:r>
            <a:r>
              <a:rPr lang="de-DE" altLang="ru-RU" sz="2000" baseline="30000" dirty="0"/>
              <a:t>2</a:t>
            </a:r>
            <a:r>
              <a:rPr lang="de-DE" altLang="ru-RU" sz="2000" dirty="0"/>
              <a:t> = 0.665</a:t>
            </a:r>
          </a:p>
          <a:p>
            <a:pPr eaLnBrk="1" hangingPunct="1">
              <a:spcBef>
                <a:spcPct val="0"/>
              </a:spcBef>
              <a:buClrTx/>
              <a:buSzTx/>
              <a:buFontTx/>
              <a:buNone/>
            </a:pPr>
            <a:r>
              <a:rPr lang="it-IT" altLang="ru-RU" sz="2000" dirty="0"/>
              <a:t>Chỉ số kappa  </a:t>
            </a:r>
            <a:r>
              <a:rPr lang="az-Cyrl-AZ" altLang="ru-RU" sz="2000" i="1" dirty="0"/>
              <a:t>к</a:t>
            </a:r>
            <a:r>
              <a:rPr lang="it-IT" altLang="ru-RU" sz="2000" dirty="0"/>
              <a:t> = (</a:t>
            </a:r>
            <a:r>
              <a:rPr lang="it-IT" altLang="ru-RU" sz="2000" i="1" dirty="0"/>
              <a:t>P</a:t>
            </a:r>
            <a:r>
              <a:rPr lang="it-IT" altLang="ru-RU" sz="2000" dirty="0"/>
              <a:t>(</a:t>
            </a:r>
            <a:r>
              <a:rPr lang="it-IT" altLang="ru-RU" sz="2000" i="1" dirty="0"/>
              <a:t>A</a:t>
            </a:r>
            <a:r>
              <a:rPr lang="it-IT" altLang="ru-RU" sz="2000" dirty="0"/>
              <a:t>) − </a:t>
            </a:r>
            <a:r>
              <a:rPr lang="it-IT" altLang="ru-RU" sz="2000" i="1" dirty="0"/>
              <a:t>P</a:t>
            </a:r>
            <a:r>
              <a:rPr lang="it-IT" altLang="ru-RU" sz="2000" dirty="0"/>
              <a:t>(</a:t>
            </a:r>
            <a:r>
              <a:rPr lang="it-IT" altLang="ru-RU" sz="2000" i="1" dirty="0"/>
              <a:t>E</a:t>
            </a:r>
            <a:r>
              <a:rPr lang="it-IT" altLang="ru-RU" sz="2000" dirty="0"/>
              <a:t>))/(1 − </a:t>
            </a:r>
            <a:r>
              <a:rPr lang="it-IT" altLang="ru-RU" sz="2000" i="1" dirty="0"/>
              <a:t>P</a:t>
            </a:r>
            <a:r>
              <a:rPr lang="it-IT" altLang="ru-RU" sz="2000" dirty="0"/>
              <a:t>(</a:t>
            </a:r>
            <a:r>
              <a:rPr lang="it-IT" altLang="ru-RU" sz="2000" i="1" dirty="0"/>
              <a:t>E</a:t>
            </a:r>
            <a:r>
              <a:rPr lang="it-IT" altLang="ru-RU" sz="2000" dirty="0"/>
              <a:t>)) =</a:t>
            </a:r>
          </a:p>
          <a:p>
            <a:pPr eaLnBrk="1" hangingPunct="1">
              <a:spcBef>
                <a:spcPct val="0"/>
              </a:spcBef>
              <a:buClrTx/>
              <a:buSzTx/>
              <a:buFontTx/>
              <a:buNone/>
            </a:pPr>
            <a:r>
              <a:rPr lang="en-US" altLang="ru-RU" sz="2000" dirty="0"/>
              <a:t>(0.925 − 0.665)/(1 − 0.665) = 0.776 </a:t>
            </a:r>
            <a:r>
              <a:rPr lang="en-US" altLang="ru-RU" sz="2000" dirty="0">
                <a:solidFill>
                  <a:srgbClr val="0070C0"/>
                </a:solidFill>
              </a:rPr>
              <a:t>(</a:t>
            </a:r>
            <a:r>
              <a:rPr lang="en-US" altLang="ru-RU" sz="2000" dirty="0" err="1">
                <a:solidFill>
                  <a:srgbClr val="0070C0"/>
                </a:solidFill>
              </a:rPr>
              <a:t>trong</a:t>
            </a:r>
            <a:r>
              <a:rPr lang="en-US" altLang="ru-RU" sz="2000" dirty="0">
                <a:solidFill>
                  <a:srgbClr val="0070C0"/>
                </a:solidFill>
              </a:rPr>
              <a:t> </a:t>
            </a:r>
            <a:r>
              <a:rPr lang="en-US" altLang="ru-RU" sz="2000" dirty="0" err="1">
                <a:solidFill>
                  <a:srgbClr val="0070C0"/>
                </a:solidFill>
              </a:rPr>
              <a:t>khoảng</a:t>
            </a:r>
            <a:r>
              <a:rPr lang="en-US" altLang="ru-RU" sz="2000" dirty="0">
                <a:solidFill>
                  <a:srgbClr val="0070C0"/>
                </a:solidFill>
              </a:rPr>
              <a:t> </a:t>
            </a:r>
            <a:r>
              <a:rPr lang="en-US" altLang="ru-RU" sz="2000" dirty="0" err="1">
                <a:solidFill>
                  <a:srgbClr val="0070C0"/>
                </a:solidFill>
              </a:rPr>
              <a:t>được</a:t>
            </a:r>
            <a:r>
              <a:rPr lang="en-US" altLang="ru-RU" sz="2000" dirty="0">
                <a:solidFill>
                  <a:srgbClr val="0070C0"/>
                </a:solidFill>
              </a:rPr>
              <a:t> </a:t>
            </a:r>
            <a:r>
              <a:rPr lang="en-US" altLang="ru-RU" sz="2000" dirty="0" err="1">
                <a:solidFill>
                  <a:srgbClr val="0070C0"/>
                </a:solidFill>
              </a:rPr>
              <a:t>chấp</a:t>
            </a:r>
            <a:r>
              <a:rPr lang="en-US" altLang="ru-RU" sz="2000" dirty="0">
                <a:solidFill>
                  <a:srgbClr val="0070C0"/>
                </a:solidFill>
              </a:rPr>
              <a:t> </a:t>
            </a:r>
            <a:r>
              <a:rPr lang="en-US" altLang="ru-RU" sz="2000" dirty="0" err="1">
                <a:solidFill>
                  <a:srgbClr val="0070C0"/>
                </a:solidFill>
              </a:rPr>
              <a:t>nhận</a:t>
            </a:r>
            <a:r>
              <a:rPr lang="en-US" altLang="ru-RU" sz="2000" dirty="0">
                <a:solidFill>
                  <a:srgbClr val="0070C0"/>
                </a:solidFill>
              </a:rPr>
              <a:t>)</a:t>
            </a:r>
            <a:endParaRPr lang="vi-VN" altLang="ru-RU" sz="2000" dirty="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vi-VN" altLang="ru-RU" dirty="0" smtClean="0"/>
              <a:t>Bài </a:t>
            </a:r>
            <a:r>
              <a:rPr lang="en-US" altLang="ru-RU" dirty="0" err="1" smtClean="0"/>
              <a:t>tập</a:t>
            </a:r>
            <a:r>
              <a:rPr lang="en-US" altLang="ru-RU" dirty="0" smtClean="0"/>
              <a:t> 2</a:t>
            </a:r>
            <a:endParaRPr lang="vi-VN" altLang="ru-RU" dirty="0" smtClean="0"/>
          </a:p>
        </p:txBody>
      </p:sp>
      <p:sp>
        <p:nvSpPr>
          <p:cNvPr id="6" name="Rectangle 3"/>
          <p:cNvSpPr txBox="1">
            <a:spLocks noChangeArrowheads="1"/>
          </p:cNvSpPr>
          <p:nvPr/>
        </p:nvSpPr>
        <p:spPr>
          <a:xfrm>
            <a:off x="611561" y="2017713"/>
            <a:ext cx="4968552" cy="450691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700"/>
              </a:spcBef>
              <a:buClr>
                <a:srgbClr val="336699"/>
              </a:buClr>
              <a:buSzTx/>
              <a:buFont typeface="Wingdings" panose="05000000000000000000" pitchFamily="2" charset="2"/>
              <a:buChar char="§"/>
              <a:defRPr/>
            </a:pPr>
            <a:r>
              <a:rPr lang="vi-VN" sz="2400" dirty="0" smtClean="0"/>
              <a:t>Giả sử hệ thống tìm kiếm trả về tập kết quả là {4, 5, 6, 7, 8}:</a:t>
            </a:r>
          </a:p>
          <a:p>
            <a:pPr eaLnBrk="1" hangingPunct="1">
              <a:spcBef>
                <a:spcPts val="700"/>
              </a:spcBef>
              <a:buClr>
                <a:srgbClr val="336699"/>
              </a:buClr>
              <a:buSzTx/>
              <a:buFont typeface="Wingdings" panose="05000000000000000000" pitchFamily="2" charset="2"/>
              <a:buChar char="§"/>
              <a:defRPr/>
            </a:pPr>
            <a:r>
              <a:rPr lang="vi-VN" sz="2400" dirty="0" smtClean="0"/>
              <a:t>a) Tính kappa giữa hai đánh giá;</a:t>
            </a:r>
          </a:p>
          <a:p>
            <a:pPr eaLnBrk="1" hangingPunct="1">
              <a:spcBef>
                <a:spcPts val="700"/>
              </a:spcBef>
              <a:buClr>
                <a:srgbClr val="336699"/>
              </a:buClr>
              <a:buSzTx/>
              <a:buFont typeface="Wingdings" panose="05000000000000000000" pitchFamily="2" charset="2"/>
              <a:buChar char="§"/>
              <a:defRPr/>
            </a:pPr>
            <a:r>
              <a:rPr lang="vi-VN" sz="2400" dirty="0" smtClean="0"/>
              <a:t>b) Tính P, R và F1 trong trường hợp văn bản được coi là phù hợp nếu hai đánh giá thống nhất;</a:t>
            </a:r>
          </a:p>
          <a:p>
            <a:pPr eaLnBrk="1" hangingPunct="1">
              <a:spcBef>
                <a:spcPts val="700"/>
              </a:spcBef>
              <a:buClr>
                <a:srgbClr val="336699"/>
              </a:buClr>
              <a:buSzTx/>
              <a:buFont typeface="Wingdings" panose="05000000000000000000" pitchFamily="2" charset="2"/>
              <a:buChar char="§"/>
              <a:defRPr/>
            </a:pPr>
            <a:r>
              <a:rPr lang="vi-VN" sz="2400" dirty="0" smtClean="0"/>
              <a:t>c) Tính P, R và F1 trong trường hợp văn bản được coi là phù hợp nếu một trong hai đánh giá là phù hợp.</a:t>
            </a:r>
          </a:p>
        </p:txBody>
      </p:sp>
      <p:pic>
        <p:nvPicPr>
          <p:cNvPr id="2" name="Picture 1"/>
          <p:cNvPicPr>
            <a:picLocks noChangeAspect="1"/>
          </p:cNvPicPr>
          <p:nvPr/>
        </p:nvPicPr>
        <p:blipFill>
          <a:blip r:embed="rId2"/>
          <a:stretch>
            <a:fillRect/>
          </a:stretch>
        </p:blipFill>
        <p:spPr>
          <a:xfrm>
            <a:off x="5580112" y="2017713"/>
            <a:ext cx="3572552" cy="4506912"/>
          </a:xfrm>
          <a:prstGeom prst="rect">
            <a:avLst/>
          </a:prstGeom>
        </p:spPr>
      </p:pic>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23</a:t>
            </a:fld>
            <a:endParaRPr lang="vi-VN" altLang="ru-RU" sz="1400" dirty="0" smtClean="0"/>
          </a:p>
        </p:txBody>
      </p:sp>
    </p:spTree>
    <p:extLst>
      <p:ext uri="{BB962C8B-B14F-4D97-AF65-F5344CB8AC3E}">
        <p14:creationId xmlns:p14="http://schemas.microsoft.com/office/powerpoint/2010/main" val="3063685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24</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en-US" altLang="ru-RU" dirty="0" smtClean="0"/>
              <a:t>MRR </a:t>
            </a:r>
            <a:r>
              <a:rPr lang="vi-VN" altLang="ru-RU" dirty="0" smtClean="0"/>
              <a:t>thường được sử dụng trong kịch bản tìm kiếm 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r>
              <a:rPr lang="vi-VN" altLang="ru-RU" dirty="0" smtClean="0"/>
              <a:t>MRR đánh giá cao kết quả phù hợp gần với vị trí đầu danh sách.</a:t>
            </a:r>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411"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1128713" y="5557838"/>
          <a:ext cx="3587750" cy="1111250"/>
        </p:xfrm>
        <a:graphic>
          <a:graphicData uri="http://schemas.openxmlformats.org/presentationml/2006/ole">
            <mc:AlternateContent xmlns:mc="http://schemas.openxmlformats.org/markup-compatibility/2006">
              <mc:Choice xmlns:v="urn:schemas-microsoft-com:vml" Requires="v">
                <p:oleObj spid="_x0000_s8412"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413"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a:t>Với Q là tập truy vấn:</a:t>
            </a:r>
          </a:p>
          <a:p>
            <a:pPr lvl="1" eaLnBrk="1" hangingPunct="1"/>
            <a:endParaRPr lang="en-US" altLang="ru-RU"/>
          </a:p>
          <a:p>
            <a:pPr eaLnBrk="1" hangingPunct="1"/>
            <a:endParaRPr lang="en-US" altLang="ru-RU"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MRR</a:t>
            </a:r>
          </a:p>
          <a:p>
            <a:pPr eaLnBrk="1" hangingPunct="1">
              <a:defRPr/>
            </a:pPr>
            <a:r>
              <a:rPr lang="en-US" sz="2800" dirty="0" smtClean="0"/>
              <a:t>2. NDCG</a:t>
            </a:r>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2060575"/>
            <a:ext cx="8002587" cy="4492625"/>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Sự phù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2060575"/>
            <a:ext cx="8259762" cy="3312641"/>
          </a:xfrm>
        </p:spPr>
        <p:txBody>
          <a:bodyPr/>
          <a:lstStyle/>
          <a:p>
            <a:pPr algn="just" eaLnBrk="1" hangingPunct="1"/>
            <a:r>
              <a:rPr lang="vi-VN" altLang="ru-RU" dirty="0" smtClean="0"/>
              <a:t>NDCG:</a:t>
            </a:r>
          </a:p>
          <a:p>
            <a:pPr lvl="1" algn="just" eaLnBrk="1" hangingPunct="1"/>
            <a:r>
              <a:rPr lang="vi-VN" altLang="ru-RU" dirty="0" smtClean="0"/>
              <a:t>Sử dụng bộ dữ liệu kiểm thử với độ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vi-VN" altLang="ru-RU" dirty="0"/>
              <a:t>Đ</a:t>
            </a:r>
            <a:r>
              <a:rPr lang="vi-VN" altLang="ru-RU" dirty="0" smtClean="0"/>
              <a:t>ược xây dựng dựa trên khái niệm độ hữu ích của tập kết quả.</a:t>
            </a:r>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5589240"/>
            <a:ext cx="8208912" cy="830997"/>
          </a:xfrm>
          <a:prstGeom prst="rect">
            <a:avLst/>
          </a:prstGeom>
          <a:noFill/>
        </p:spPr>
        <p:txBody>
          <a:bodyPr wrap="square" rtlCol="0">
            <a:spAutoFit/>
          </a:bodyPr>
          <a:lstStyle/>
          <a:p>
            <a:pPr algn="just"/>
            <a:r>
              <a:rPr lang="vi-VN" sz="2400" dirty="0" smtClean="0">
                <a:solidFill>
                  <a:schemeClr val="tx2"/>
                </a:solidFill>
              </a:rPr>
              <a:t>Giá trị chuẩn hóa của tổng mức hữu ích thuyên giảm: 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84213" y="2060575"/>
            <a:ext cx="8002587" cy="4492625"/>
          </a:xfrm>
        </p:spPr>
        <p:txBody>
          <a:bodyPr/>
          <a:lstStyle/>
          <a:p>
            <a:pPr algn="just" eaLnBrk="1" hangingPunct="1"/>
            <a:r>
              <a:rPr lang="vi-VN" altLang="ru-RU" dirty="0" smtClean="0"/>
              <a:t>Mức hữu ích của một kết quả tìm kiếm phụ thuộc vào:</a:t>
            </a:r>
          </a:p>
          <a:p>
            <a:pPr lvl="1" algn="just" eaLnBrk="1" hangingPunct="1"/>
            <a:r>
              <a:rPr lang="vi-VN" altLang="ru-RU" dirty="0" smtClean="0"/>
              <a:t>Mức phù hợp của kết quả: Kết quả càng phù hợp thì càng hữu ích với người dùng;</a:t>
            </a:r>
          </a:p>
          <a:p>
            <a:pPr lvl="1" algn="just" eaLnBrk="1" hangingPunct="1"/>
            <a:r>
              <a:rPr lang="vi-VN" altLang="ru-RU" dirty="0" smtClean="0"/>
              <a:t>Vị trí của văn bản trong danh sách kết quả: Khoảng cách đến đầu danh sách càng tăng thì tính hữu ích càng giảm.</a:t>
            </a:r>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4000" dirty="0" smtClean="0">
                <a:solidFill>
                  <a:schemeClr val="tx2"/>
                </a:solidFill>
              </a:rPr>
              <a:t>Mức hữu ích</a:t>
            </a:r>
            <a:endParaRPr lang="vi-VN" altLang="ru-RU" sz="4000" dirty="0">
              <a:solidFill>
                <a:schemeClr val="tx2"/>
              </a:solidFill>
            </a:endParaRPr>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Mức hữu ích: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Tổng mức hữu ích: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2727</TotalTime>
  <Words>1730</Words>
  <Application>Microsoft Office PowerPoint</Application>
  <PresentationFormat>On-screen Show (4:3)</PresentationFormat>
  <Paragraphs>237</Paragraphs>
  <Slides>24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mức hữu ích</vt:lpstr>
      <vt:lpstr>Tổng mức hữu ích thuyên giảm</vt:lpstr>
      <vt:lpstr>PowerPoint Presentation</vt:lpstr>
      <vt:lpstr>Ví dụ</vt:lpstr>
      <vt:lpstr>Chuẩn hóa</vt:lpstr>
      <vt:lpstr>Ví dụ</vt:lpstr>
      <vt:lpstr>Nội dung chính</vt:lpstr>
      <vt:lpstr>Xác định các văn bản phù hợp</vt:lpstr>
      <vt:lpstr>Ví dụ một truy vấn trong TREC</vt:lpstr>
      <vt:lpstr>Định nghĩa sự phù hợp</vt:lpstr>
      <vt:lpstr>Kiểm định đánh giá phù hợp</vt:lpstr>
      <vt:lpstr>Hệ số Kappa</vt:lpstr>
      <vt:lpstr>Ví dụ tính chỉ số kappa</vt:lpstr>
      <vt:lpstr>Bài tập</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1048</cp:revision>
  <dcterms:created xsi:type="dcterms:W3CDTF">2013-09-01T08:21:19Z</dcterms:created>
  <dcterms:modified xsi:type="dcterms:W3CDTF">2016-11-22T23:24:03Z</dcterms:modified>
</cp:coreProperties>
</file>