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615" r:id="rId23"/>
    <p:sldId id="590" r:id="rId24"/>
    <p:sldId id="591" r:id="rId25"/>
    <p:sldId id="592" r:id="rId26"/>
    <p:sldId id="593" r:id="rId27"/>
    <p:sldId id="594" r:id="rId28"/>
    <p:sldId id="595" r:id="rId29"/>
    <p:sldId id="611" r:id="rId30"/>
    <p:sldId id="612" r:id="rId31"/>
    <p:sldId id="613" r:id="rId32"/>
    <p:sldId id="614" r:id="rId33"/>
    <p:sldId id="554"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0" autoAdjust="0"/>
    <p:restoredTop sz="83515" autoAdjust="0"/>
  </p:normalViewPr>
  <p:slideViewPr>
    <p:cSldViewPr>
      <p:cViewPr varScale="1">
        <p:scale>
          <a:sx n="97" d="100"/>
          <a:sy n="97" d="100"/>
        </p:scale>
        <p:origin x="-20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22</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26</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dirty="0" smtClean="0"/>
              <a:t>Bài </a:t>
            </a:r>
            <a:r>
              <a:rPr lang="vi-VN" dirty="0" smtClean="0"/>
              <a:t>1</a:t>
            </a:r>
            <a:r>
              <a:rPr lang="en-US" dirty="0" smtClean="0"/>
              <a:t>1</a:t>
            </a:r>
            <a:r>
              <a:rPr lang="vi-VN" dirty="0" smtClean="0"/>
              <a:t>. </a:t>
            </a:r>
            <a:r>
              <a:rPr lang="vi-VN" dirty="0" smtClean="0"/>
              <a:t>Nén chỉ mục ngược</a:t>
            </a:r>
          </a:p>
          <a:p>
            <a:pPr algn="just"/>
            <a:r>
              <a:rPr lang="vi-VN" dirty="0" smtClean="0"/>
              <a:t>IIR.C5. Index Compression</a:t>
            </a:r>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599256" y="2017713"/>
            <a:ext cx="8355832"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85" name="Document" r:id="rId3" imgW="6562100" imgH="4119372" progId="Word.Document.8">
                  <p:embed/>
                </p:oleObj>
              </mc:Choice>
              <mc:Fallback>
                <p:oleObj name="Document" r:id="rId3" imgW="6562100" imgH="4119372" progId="Word.Document.8">
                  <p:embed/>
                  <p:pic>
                    <p:nvPicPr>
                      <p:cNvPr id="0" name="Object 0"/>
                      <p:cNvPicPr>
                        <a:picLocks noChangeAspect="1" noChangeArrowheads="1"/>
                      </p:cNvPicPr>
                      <p:nvPr/>
                    </p:nvPicPr>
                    <p:blipFill>
                      <a:blip r:embed="rId4"/>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31"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611560" y="1946399"/>
            <a:ext cx="8271520" cy="1338585"/>
          </a:xfrm>
        </p:spPr>
        <p:txBody>
          <a:bodyPr/>
          <a:lstStyle/>
          <a:p>
            <a:r>
              <a:rPr lang="vi-VN" sz="2400" dirty="0" smtClean="0"/>
              <a:t>Lưu con trỏ tới từ đầu tiên trong khối </a:t>
            </a:r>
            <a:r>
              <a:rPr lang="vi-VN" sz="2400" i="1" dirty="0" smtClean="0"/>
              <a:t>k</a:t>
            </a:r>
            <a:r>
              <a:rPr lang="vi-VN" sz="2400" dirty="0" smtClean="0"/>
              <a:t> từ.</a:t>
            </a:r>
          </a:p>
          <a:p>
            <a:pPr lvl="1"/>
            <a:r>
              <a:rPr lang="vi-VN" sz="2000" dirty="0" smtClean="0"/>
              <a:t>Như ví dụ: </a:t>
            </a:r>
            <a:r>
              <a:rPr lang="vi-VN" sz="2000" i="1" dirty="0" smtClean="0"/>
              <a:t>k=</a:t>
            </a:r>
            <a:r>
              <a:rPr lang="vi-VN" sz="2000" dirty="0" smtClean="0"/>
              <a:t>4.</a:t>
            </a:r>
          </a:p>
          <a:p>
            <a:r>
              <a:rPr lang="vi-VN" sz="2400" dirty="0" smtClean="0"/>
              <a:t>Bổ xung 1 byte để lưu độ dài từ</a:t>
            </a:r>
            <a:endParaRPr lang="vi-VN" sz="2400"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72"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611560" y="2017713"/>
            <a:ext cx="834352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95536"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539552" y="2081213"/>
            <a:ext cx="8424936"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611560" y="2060575"/>
            <a:ext cx="807524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611560" y="2060575"/>
            <a:ext cx="807524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611560" y="2017712"/>
            <a:ext cx="834352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22</a:t>
            </a:fld>
            <a:endParaRPr lang="vi-VN"/>
          </a:p>
        </p:txBody>
      </p:sp>
      <p:sp>
        <p:nvSpPr>
          <p:cNvPr id="581634" name="Rectangle 2"/>
          <p:cNvSpPr>
            <a:spLocks noGrp="1" noChangeArrowheads="1"/>
          </p:cNvSpPr>
          <p:nvPr>
            <p:ph type="title"/>
          </p:nvPr>
        </p:nvSpPr>
        <p:spPr/>
        <p:txBody>
          <a:bodyPr/>
          <a:lstStyle/>
          <a:p>
            <a:r>
              <a:rPr lang="vi-VN" smtClean="0"/>
              <a:t>Mã VB (2)</a:t>
            </a:r>
            <a:endParaRPr lang="vi-VN" dirty="0"/>
          </a:p>
        </p:txBody>
      </p:sp>
      <p:pic>
        <p:nvPicPr>
          <p:cNvPr id="607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015" y="1124744"/>
            <a:ext cx="37242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72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04506"/>
            <a:ext cx="55054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44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23</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24</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611560" y="2017985"/>
            <a:ext cx="8208912"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25</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611560" y="2017713"/>
            <a:ext cx="8343528" cy="3643535"/>
          </a:xfrm>
        </p:spPr>
        <p:txBody>
          <a:bodyPr/>
          <a:lstStyle/>
          <a:p>
            <a:r>
              <a:rPr lang="vi-VN" sz="2400" dirty="0" smtClean="0"/>
              <a:t>Biểu diễn số </a:t>
            </a:r>
            <a:r>
              <a:rPr lang="vi-VN" sz="2400" i="1" dirty="0" smtClean="0"/>
              <a:t>n</a:t>
            </a:r>
            <a:r>
              <a:rPr lang="vi-VN" sz="2400" dirty="0" smtClean="0"/>
              <a:t> như chuỗi </a:t>
            </a:r>
            <a:r>
              <a:rPr lang="vi-VN" sz="2400" i="1" dirty="0" smtClean="0"/>
              <a:t>n</a:t>
            </a:r>
            <a:r>
              <a:rPr lang="vi-VN" sz="2400" dirty="0" smtClean="0"/>
              <a:t> số 1 thêm số 0 ở cuối.</a:t>
            </a:r>
          </a:p>
          <a:p>
            <a:r>
              <a:rPr lang="vi-VN" sz="2400" dirty="0" smtClean="0"/>
              <a:t>Unary code của 3 là 1110.</a:t>
            </a:r>
          </a:p>
          <a:p>
            <a:r>
              <a:rPr lang="vi-VN" sz="2400" dirty="0" smtClean="0"/>
              <a:t>Unary code của 40 là</a:t>
            </a:r>
          </a:p>
          <a:p>
            <a:pPr>
              <a:buFont typeface="Wingdings" panose="05000000000000000000" pitchFamily="2" charset="2"/>
              <a:buNone/>
            </a:pPr>
            <a:r>
              <a:rPr lang="vi-VN" sz="2400" dirty="0" smtClean="0"/>
              <a:t>11111111111111111111111111111111111111110 .</a:t>
            </a:r>
          </a:p>
          <a:p>
            <a:r>
              <a:rPr lang="vi-VN" sz="2400" dirty="0" smtClean="0"/>
              <a:t>Unary code của 80 là:</a:t>
            </a:r>
          </a:p>
          <a:p>
            <a:pPr>
              <a:buFont typeface="Wingdings" panose="05000000000000000000" pitchFamily="2" charset="2"/>
              <a:buNone/>
            </a:pPr>
            <a:r>
              <a:rPr lang="vi-VN" sz="2400" dirty="0" smtClean="0"/>
              <a:t>111111111111111111111111111111111111111111111111111111111111111111111111111111110</a:t>
            </a:r>
            <a:endParaRPr lang="vi-VN" sz="2400"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26</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611560" y="2017713"/>
            <a:ext cx="8343528" cy="4114800"/>
          </a:xfrm>
        </p:spPr>
        <p:txBody>
          <a:bodyPr/>
          <a:lstStyle/>
          <a:p>
            <a:r>
              <a:rPr lang="vi-VN" sz="2400" dirty="0" smtClean="0"/>
              <a:t>Biểu diễn một khoảng cách G bằng </a:t>
            </a:r>
            <a:r>
              <a:rPr lang="vi-VN" sz="2400" i="1" dirty="0" smtClean="0"/>
              <a:t>offset </a:t>
            </a:r>
            <a:r>
              <a:rPr lang="vi-VN" sz="2400" dirty="0" smtClean="0"/>
              <a:t>và </a:t>
            </a:r>
            <a:r>
              <a:rPr lang="vi-VN" sz="2400" i="1" dirty="0" smtClean="0"/>
              <a:t>length</a:t>
            </a:r>
          </a:p>
          <a:p>
            <a:r>
              <a:rPr lang="vi-VN" sz="2400" i="1" dirty="0" smtClean="0"/>
              <a:t>offset là </a:t>
            </a:r>
            <a:r>
              <a:rPr lang="vi-VN" sz="2400" dirty="0" smtClean="0"/>
              <a:t>mã nhị phân của </a:t>
            </a:r>
            <a:r>
              <a:rPr lang="vi-VN" sz="2400" i="1" dirty="0" smtClean="0"/>
              <a:t>G</a:t>
            </a:r>
            <a:r>
              <a:rPr lang="vi-VN" sz="2400" dirty="0" smtClean="0"/>
              <a:t> loại bỏ bit đứng đầu</a:t>
            </a:r>
          </a:p>
          <a:p>
            <a:pPr lvl="1"/>
            <a:r>
              <a:rPr lang="vi-VN" sz="2000" dirty="0" smtClean="0"/>
              <a:t>Ví dụ 13 = 1101</a:t>
            </a:r>
            <a:r>
              <a:rPr lang="vi-VN" sz="2000" baseline="-25000" dirty="0" smtClean="0"/>
              <a:t>2</a:t>
            </a:r>
            <a:r>
              <a:rPr lang="vi-VN" sz="2000" dirty="0" smtClean="0"/>
              <a:t> ; offset(13) = 101</a:t>
            </a:r>
          </a:p>
          <a:p>
            <a:r>
              <a:rPr lang="vi-VN" sz="2400" dirty="0" smtClean="0"/>
              <a:t>length là Unary Code của độ dài của offset</a:t>
            </a:r>
          </a:p>
          <a:p>
            <a:pPr lvl="1"/>
            <a:r>
              <a:rPr lang="vi-VN" sz="2000" dirty="0" smtClean="0"/>
              <a:t>Với 13: offset = 101, length = </a:t>
            </a:r>
            <a:r>
              <a:rPr lang="vi-VN" dirty="0" smtClean="0"/>
              <a:t>1110.</a:t>
            </a:r>
          </a:p>
          <a:p>
            <a:r>
              <a:rPr lang="vi-VN" sz="2400" dirty="0" smtClean="0"/>
              <a:t>Mã Gamma = </a:t>
            </a:r>
            <a:r>
              <a:rPr lang="vi-VN" sz="2400" i="1" dirty="0" smtClean="0"/>
              <a:t>length</a:t>
            </a:r>
            <a:r>
              <a:rPr lang="vi-VN" sz="2400" dirty="0" smtClean="0"/>
              <a:t> + </a:t>
            </a:r>
            <a:r>
              <a:rPr lang="vi-VN" sz="2400" i="1" dirty="0" smtClean="0"/>
              <a:t>offset</a:t>
            </a:r>
            <a:endParaRPr lang="vi-VN" sz="2400" dirty="0" smtClean="0"/>
          </a:p>
          <a:p>
            <a:pPr lvl="1"/>
            <a:r>
              <a:rPr lang="vi-VN" sz="2000" dirty="0" smtClean="0"/>
              <a:t>Mã Gamma của 13 là 1110101</a:t>
            </a:r>
            <a:endParaRPr lang="vi-V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27</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611560" y="2017713"/>
            <a:ext cx="8343528" cy="4114800"/>
          </a:xfrm>
        </p:spPr>
        <p:txBody>
          <a:bodyPr/>
          <a:lstStyle/>
          <a:p>
            <a:pPr algn="just"/>
            <a:r>
              <a:rPr lang="vi-VN" sz="2400" dirty="0" smtClean="0"/>
              <a:t>Đều có thể giải mã cùng tiến trình đọc dữ liệu.</a:t>
            </a:r>
          </a:p>
          <a:p>
            <a:pPr algn="just"/>
            <a:r>
              <a:rPr lang="vi-VN" sz="2400" dirty="0" smtClean="0"/>
              <a:t>Mã Gamma có tỉ lệ nén ổn định cho mọi giá trị mã văn bản và nén tốt hơn mã VB;</a:t>
            </a:r>
          </a:p>
          <a:p>
            <a:pPr algn="just"/>
            <a:r>
              <a:rPr lang="vi-VN" sz="2400" dirty="0" smtClean="0"/>
              <a:t>Mã Gamma sử dụng các thao tác trên bits nên chậm hơn mã VB.</a:t>
            </a:r>
            <a:endParaRPr lang="vi-V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smtClean="0"/>
              <a:t>Bài tập 11.1</a:t>
            </a:r>
            <a:endParaRPr lang="vi-VN" dirty="0"/>
          </a:p>
        </p:txBody>
      </p:sp>
      <p:sp>
        <p:nvSpPr>
          <p:cNvPr id="589827" name="Rectangle 3"/>
          <p:cNvSpPr>
            <a:spLocks noGrp="1" noChangeArrowheads="1"/>
          </p:cNvSpPr>
          <p:nvPr>
            <p:ph type="body" idx="1"/>
          </p:nvPr>
        </p:nvSpPr>
        <p:spPr>
          <a:xfrm>
            <a:off x="611560" y="2017713"/>
            <a:ext cx="8343528" cy="4114800"/>
          </a:xfrm>
        </p:spPr>
        <p:txBody>
          <a:bodyPr/>
          <a:lstStyle/>
          <a:p>
            <a:pPr marL="0" indent="0" algn="just">
              <a:buNone/>
            </a:pPr>
            <a:r>
              <a:rPr lang="vi-VN" dirty="0" smtClean="0"/>
              <a:t>Cho danh sách mã văn bản sau:</a:t>
            </a:r>
          </a:p>
          <a:p>
            <a:pPr marL="0" indent="0" algn="ctr">
              <a:buNone/>
            </a:pPr>
            <a:r>
              <a:rPr lang="vi-VN" dirty="0" smtClean="0"/>
              <a:t>1, 3, 10, 120, 121</a:t>
            </a:r>
          </a:p>
          <a:p>
            <a:pPr marL="0" indent="0" algn="just">
              <a:buNone/>
            </a:pPr>
            <a:r>
              <a:rPr lang="vi-VN" dirty="0" smtClean="0"/>
              <a:t>a) Hãy xác định danh sách khoảng cách;</a:t>
            </a:r>
          </a:p>
          <a:p>
            <a:pPr marL="0" indent="0" algn="just">
              <a:buNone/>
            </a:pPr>
            <a:r>
              <a:rPr lang="vi-VN" dirty="0" smtClean="0"/>
              <a:t>b) Hãy mã hóa kết quả mục a bằng mã VB, đơn vị mã hóa là 8 bits;</a:t>
            </a:r>
          </a:p>
          <a:p>
            <a:pPr marL="0" indent="0" algn="just">
              <a:buNone/>
            </a:pPr>
            <a:r>
              <a:rPr lang="vi-VN" dirty="0" smtClean="0"/>
              <a:t>c) Hãy 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611560" y="2017713"/>
            <a:ext cx="8343528"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30</a:t>
            </a:fld>
            <a:endParaRPr lang="vi-VN"/>
          </a:p>
        </p:txBody>
      </p:sp>
      <p:sp>
        <p:nvSpPr>
          <p:cNvPr id="589826" name="Rectangle 2"/>
          <p:cNvSpPr>
            <a:spLocks noGrp="1" noChangeArrowheads="1"/>
          </p:cNvSpPr>
          <p:nvPr>
            <p:ph type="title"/>
          </p:nvPr>
        </p:nvSpPr>
        <p:spPr/>
        <p:txBody>
          <a:bodyPr/>
          <a:lstStyle/>
          <a:p>
            <a:r>
              <a:rPr lang="vi-VN" smtClean="0"/>
              <a:t>Bài tập 11.2</a:t>
            </a:r>
            <a:endParaRPr lang="vi-VN" dirty="0"/>
          </a:p>
        </p:txBody>
      </p:sp>
      <p:sp>
        <p:nvSpPr>
          <p:cNvPr id="589827" name="Rectangle 3"/>
          <p:cNvSpPr>
            <a:spLocks noGrp="1" noChangeArrowheads="1"/>
          </p:cNvSpPr>
          <p:nvPr>
            <p:ph type="body" idx="1"/>
          </p:nvPr>
        </p:nvSpPr>
        <p:spPr>
          <a:xfrm>
            <a:off x="611560" y="2017713"/>
            <a:ext cx="8343528" cy="4114800"/>
          </a:xfrm>
        </p:spPr>
        <p:txBody>
          <a:bodyPr/>
          <a:lstStyle/>
          <a:p>
            <a:pPr marL="0" indent="0" algn="just">
              <a:buNone/>
            </a:pPr>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marL="0" indent="0" algn="just">
              <a:buNone/>
            </a:pPr>
            <a:r>
              <a:rPr lang="vi-VN" dirty="0" smtClean="0"/>
              <a:t>b) Dãy bits sau là mã Gamma của danh sách khoảng cách:</a:t>
            </a:r>
          </a:p>
          <a:p>
            <a:pPr marL="0" indent="0" algn="ctr">
              <a:buNone/>
            </a:pPr>
            <a:r>
              <a:rPr lang="vi-VN" dirty="0" smtClean="0"/>
              <a:t>110011110000101</a:t>
            </a:r>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31</a:t>
            </a:fld>
            <a:endParaRPr lang="vi-VN"/>
          </a:p>
        </p:txBody>
      </p:sp>
      <p:sp>
        <p:nvSpPr>
          <p:cNvPr id="589826" name="Rectangle 2"/>
          <p:cNvSpPr>
            <a:spLocks noGrp="1" noChangeArrowheads="1"/>
          </p:cNvSpPr>
          <p:nvPr>
            <p:ph type="title"/>
          </p:nvPr>
        </p:nvSpPr>
        <p:spPr/>
        <p:txBody>
          <a:bodyPr/>
          <a:lstStyle/>
          <a:p>
            <a:r>
              <a:rPr lang="vi-VN" smtClean="0"/>
              <a:t>Bài </a:t>
            </a:r>
            <a:r>
              <a:rPr lang="en-US" smtClean="0"/>
              <a:t>tập 11.3</a:t>
            </a:r>
            <a:r>
              <a:rPr lang="vi-VN" smtClean="0"/>
              <a:t> </a:t>
            </a:r>
            <a:endParaRPr lang="vi-VN" dirty="0"/>
          </a:p>
        </p:txBody>
      </p:sp>
      <p:sp>
        <p:nvSpPr>
          <p:cNvPr id="589827" name="Rectangle 3"/>
          <p:cNvSpPr>
            <a:spLocks noGrp="1" noChangeArrowheads="1"/>
          </p:cNvSpPr>
          <p:nvPr>
            <p:ph type="body" idx="1"/>
          </p:nvPr>
        </p:nvSpPr>
        <p:spPr>
          <a:xfrm>
            <a:off x="611560" y="2017713"/>
            <a:ext cx="8343528" cy="4114800"/>
          </a:xfrm>
        </p:spPr>
        <p:txBody>
          <a:bodyPr/>
          <a:lstStyle/>
          <a:p>
            <a:pPr marL="0" indent="0" algn="just">
              <a:buNone/>
            </a:pPr>
            <a:r>
              <a:rPr lang="vi-VN" dirty="0" smtClean="0"/>
              <a:t>Hãy chứng minh kích thước bộ từ vựng là hữu hạn trên cơ sở luật Zipf và vô hạn trên cơ sở luật Heap. Chúng ta có thể suy diễn luật Heap từ luật Zipf hay không?</a:t>
            </a:r>
          </a:p>
        </p:txBody>
      </p:sp>
    </p:spTree>
    <p:extLst>
      <p:ext uri="{BB962C8B-B14F-4D97-AF65-F5344CB8AC3E}">
        <p14:creationId xmlns:p14="http://schemas.microsoft.com/office/powerpoint/2010/main" val="682036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32</a:t>
            </a:fld>
            <a:endParaRPr lang="vi-VN"/>
          </a:p>
        </p:txBody>
      </p:sp>
      <p:sp>
        <p:nvSpPr>
          <p:cNvPr id="589826" name="Rectangle 2"/>
          <p:cNvSpPr>
            <a:spLocks noGrp="1" noChangeArrowheads="1"/>
          </p:cNvSpPr>
          <p:nvPr>
            <p:ph type="title"/>
          </p:nvPr>
        </p:nvSpPr>
        <p:spPr/>
        <p:txBody>
          <a:bodyPr/>
          <a:lstStyle/>
          <a:p>
            <a:r>
              <a:rPr lang="vi-VN" smtClean="0"/>
              <a:t>Bài tập 11.4 </a:t>
            </a:r>
            <a:endParaRPr lang="vi-VN" dirty="0"/>
          </a:p>
        </p:txBody>
      </p:sp>
      <p:sp>
        <p:nvSpPr>
          <p:cNvPr id="589827" name="Rectangle 3"/>
          <p:cNvSpPr>
            <a:spLocks noGrp="1" noChangeArrowheads="1"/>
          </p:cNvSpPr>
          <p:nvPr>
            <p:ph type="body" idx="1"/>
          </p:nvPr>
        </p:nvSpPr>
        <p:spPr>
          <a:xfrm>
            <a:off x="611560" y="2017713"/>
            <a:ext cx="8343528" cy="4114800"/>
          </a:xfrm>
        </p:spPr>
        <p:txBody>
          <a:bodyPr/>
          <a:lstStyle/>
          <a:p>
            <a:pPr marL="0" indent="0" algn="just">
              <a:buNone/>
            </a:pPr>
            <a:r>
              <a:rPr lang="vi-VN" dirty="0" smtClean="0"/>
              <a:t>Giả sử cho một bộ từ điển với 100 000 từ. Kích thước cố định cho một từ là 20 bytes, sử dụng 4 bytes để lưu tần suất văn bản, và 4 bytes để lưu con trỏ.</a:t>
            </a:r>
          </a:p>
          <a:p>
            <a:pPr marL="0" indent="0" algn="just">
              <a:buNone/>
            </a:pPr>
            <a:r>
              <a:rPr lang="vi-VN" dirty="0" smtClean="0"/>
              <a:t>Hãy ước lượng kích thước từ điển nếu chia khối trong hai trường hợp, k = 8 và k = 16.</a:t>
            </a:r>
          </a:p>
        </p:txBody>
      </p:sp>
    </p:spTree>
    <p:extLst>
      <p:ext uri="{BB962C8B-B14F-4D97-AF65-F5344CB8AC3E}">
        <p14:creationId xmlns:p14="http://schemas.microsoft.com/office/powerpoint/2010/main" val="2543689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33</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96"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97"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98"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611560" y="2061716"/>
            <a:ext cx="8272090"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611560" y="2060575"/>
            <a:ext cx="807524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611560" y="1989138"/>
            <a:ext cx="834352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4462</TotalTime>
  <Words>1861</Words>
  <Application>Microsoft Office PowerPoint</Application>
  <PresentationFormat>On-screen Show (4:3)</PresentationFormat>
  <Paragraphs>278</Paragraphs>
  <Slides>33</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37"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Mã VB (2)</vt:lpstr>
      <vt:lpstr>Ví dụ</vt:lpstr>
      <vt:lpstr>Đơn vị mã hóa tối ưu cho mã VB</vt:lpstr>
      <vt:lpstr>Mã Unary code</vt:lpstr>
      <vt:lpstr>Mã Gamma</vt:lpstr>
      <vt:lpstr>Ví dụ mã Gamma</vt:lpstr>
      <vt:lpstr>Mã Gamma vs. mã VB</vt:lpstr>
      <vt:lpstr>Bài tập 11.1</vt:lpstr>
      <vt:lpstr>Bài tập 11.2</vt:lpstr>
      <vt:lpstr>Bài tập 11.3 </vt:lpstr>
      <vt:lpstr>Bài tập 11.4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2108</cp:revision>
  <dcterms:created xsi:type="dcterms:W3CDTF">2013-06-24T04:34:24Z</dcterms:created>
  <dcterms:modified xsi:type="dcterms:W3CDTF">2016-12-21T13:45:53Z</dcterms:modified>
</cp:coreProperties>
</file>