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8"/>
  </p:notesMasterIdLst>
  <p:sldIdLst>
    <p:sldId id="313" r:id="rId2"/>
    <p:sldId id="399" r:id="rId3"/>
    <p:sldId id="355" r:id="rId4"/>
    <p:sldId id="428" r:id="rId5"/>
    <p:sldId id="432" r:id="rId6"/>
    <p:sldId id="359" r:id="rId7"/>
    <p:sldId id="433" r:id="rId8"/>
    <p:sldId id="434" r:id="rId9"/>
    <p:sldId id="425" r:id="rId10"/>
    <p:sldId id="376" r:id="rId11"/>
    <p:sldId id="426" r:id="rId12"/>
    <p:sldId id="427" r:id="rId13"/>
    <p:sldId id="360" r:id="rId14"/>
    <p:sldId id="361" r:id="rId15"/>
    <p:sldId id="362" r:id="rId16"/>
    <p:sldId id="363" r:id="rId17"/>
    <p:sldId id="364" r:id="rId18"/>
    <p:sldId id="365" r:id="rId19"/>
    <p:sldId id="366" r:id="rId20"/>
    <p:sldId id="367" r:id="rId21"/>
    <p:sldId id="368" r:id="rId22"/>
    <p:sldId id="301" r:id="rId23"/>
    <p:sldId id="421" r:id="rId24"/>
    <p:sldId id="422" r:id="rId25"/>
    <p:sldId id="371" r:id="rId26"/>
    <p:sldId id="387" r:id="rId27"/>
    <p:sldId id="372" r:id="rId28"/>
    <p:sldId id="303" r:id="rId29"/>
    <p:sldId id="400" r:id="rId30"/>
    <p:sldId id="397" r:id="rId31"/>
    <p:sldId id="305" r:id="rId32"/>
    <p:sldId id="398" r:id="rId33"/>
    <p:sldId id="306" r:id="rId34"/>
    <p:sldId id="307" r:id="rId35"/>
    <p:sldId id="308" r:id="rId36"/>
    <p:sldId id="418" r:id="rId37"/>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emf"/><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dobe Fan Heiti Std B" pitchFamily="34" charset="-128"/>
              </a:defRPr>
            </a:lvl1pPr>
          </a:lstStyle>
          <a:p>
            <a:pPr>
              <a:defRPr/>
            </a:pPr>
            <a:fld id="{131176AC-51AD-4618-B133-B0872FB5542B}" type="slidenum">
              <a:rPr lang="vi-VN"/>
              <a:pPr>
                <a:defRPr/>
              </a:pPr>
              <a:t>‹#›</a:t>
            </a:fld>
            <a:endParaRPr lang="vi-VN"/>
          </a:p>
        </p:txBody>
      </p:sp>
    </p:spTree>
    <p:extLst>
      <p:ext uri="{BB962C8B-B14F-4D97-AF65-F5344CB8AC3E}">
        <p14:creationId xmlns:p14="http://schemas.microsoft.com/office/powerpoint/2010/main" val="3457095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131176AC-51AD-4618-B133-B0872FB5542B}" type="slidenum">
              <a:rPr lang="vi-VN" smtClean="0"/>
              <a:pPr>
                <a:defRPr/>
              </a:pPr>
              <a:t>30</a:t>
            </a:fld>
            <a:endParaRPr lang="vi-VN"/>
          </a:p>
        </p:txBody>
      </p:sp>
    </p:spTree>
    <p:extLst>
      <p:ext uri="{BB962C8B-B14F-4D97-AF65-F5344CB8AC3E}">
        <p14:creationId xmlns:p14="http://schemas.microsoft.com/office/powerpoint/2010/main" val="11916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7B66CC2-7509-4218-8DAB-5DD3E3239361}" type="slidenum">
              <a:rPr lang="vi-VN"/>
              <a:pPr>
                <a:defRPr/>
              </a:pPr>
              <a:t>‹#›</a:t>
            </a:fld>
            <a:endParaRPr lang="vi-VN"/>
          </a:p>
        </p:txBody>
      </p:sp>
    </p:spTree>
    <p:extLst>
      <p:ext uri="{BB962C8B-B14F-4D97-AF65-F5344CB8AC3E}">
        <p14:creationId xmlns:p14="http://schemas.microsoft.com/office/powerpoint/2010/main" val="425103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6504713-1698-419A-BB14-13EA3A94D2AC}" type="slidenum">
              <a:rPr lang="vi-VN"/>
              <a:pPr>
                <a:defRPr/>
              </a:pPr>
              <a:t>‹#›</a:t>
            </a:fld>
            <a:endParaRPr lang="vi-VN"/>
          </a:p>
        </p:txBody>
      </p:sp>
    </p:spTree>
    <p:extLst>
      <p:ext uri="{BB962C8B-B14F-4D97-AF65-F5344CB8AC3E}">
        <p14:creationId xmlns:p14="http://schemas.microsoft.com/office/powerpoint/2010/main" val="1283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2EF7B3F-17D0-4177-8A74-7E54C50D60B6}" type="slidenum">
              <a:rPr lang="vi-VN"/>
              <a:pPr>
                <a:defRPr/>
              </a:pPr>
              <a:t>‹#›</a:t>
            </a:fld>
            <a:endParaRPr lang="vi-VN"/>
          </a:p>
        </p:txBody>
      </p:sp>
    </p:spTree>
    <p:extLst>
      <p:ext uri="{BB962C8B-B14F-4D97-AF65-F5344CB8AC3E}">
        <p14:creationId xmlns:p14="http://schemas.microsoft.com/office/powerpoint/2010/main" val="265129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81E07A1-38DA-436E-9EB2-1E501CB9FFA7}" type="slidenum">
              <a:rPr lang="vi-VN"/>
              <a:pPr>
                <a:defRPr/>
              </a:pPr>
              <a:t>‹#›</a:t>
            </a:fld>
            <a:endParaRPr lang="vi-VN"/>
          </a:p>
        </p:txBody>
      </p:sp>
    </p:spTree>
    <p:extLst>
      <p:ext uri="{BB962C8B-B14F-4D97-AF65-F5344CB8AC3E}">
        <p14:creationId xmlns:p14="http://schemas.microsoft.com/office/powerpoint/2010/main" val="3694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939A5-1D32-4C66-BC0B-2EAA38CB2935}" type="slidenum">
              <a:rPr lang="vi-VN"/>
              <a:pPr>
                <a:defRPr/>
              </a:pPr>
              <a:t>‹#›</a:t>
            </a:fld>
            <a:endParaRPr lang="vi-VN"/>
          </a:p>
        </p:txBody>
      </p:sp>
    </p:spTree>
    <p:extLst>
      <p:ext uri="{BB962C8B-B14F-4D97-AF65-F5344CB8AC3E}">
        <p14:creationId xmlns:p14="http://schemas.microsoft.com/office/powerpoint/2010/main" val="30459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B430FBC-6CDA-45B2-AE62-1A8D09B0D538}" type="slidenum">
              <a:rPr lang="vi-VN"/>
              <a:pPr>
                <a:defRPr/>
              </a:pPr>
              <a:t>‹#›</a:t>
            </a:fld>
            <a:endParaRPr lang="vi-VN"/>
          </a:p>
        </p:txBody>
      </p:sp>
    </p:spTree>
    <p:extLst>
      <p:ext uri="{BB962C8B-B14F-4D97-AF65-F5344CB8AC3E}">
        <p14:creationId xmlns:p14="http://schemas.microsoft.com/office/powerpoint/2010/main" val="14554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BCA78B5D-2189-402F-9EFE-B2C38323181E}" type="slidenum">
              <a:rPr lang="vi-VN"/>
              <a:pPr>
                <a:defRPr/>
              </a:pPr>
              <a:t>‹#›</a:t>
            </a:fld>
            <a:endParaRPr lang="vi-VN"/>
          </a:p>
        </p:txBody>
      </p:sp>
    </p:spTree>
    <p:extLst>
      <p:ext uri="{BB962C8B-B14F-4D97-AF65-F5344CB8AC3E}">
        <p14:creationId xmlns:p14="http://schemas.microsoft.com/office/powerpoint/2010/main" val="66051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3A61A8D7-472F-4220-B835-9BCD656AC6A7}" type="slidenum">
              <a:rPr lang="vi-VN"/>
              <a:pPr>
                <a:defRPr/>
              </a:pPr>
              <a:t>‹#›</a:t>
            </a:fld>
            <a:endParaRPr lang="vi-VN"/>
          </a:p>
        </p:txBody>
      </p:sp>
    </p:spTree>
    <p:extLst>
      <p:ext uri="{BB962C8B-B14F-4D97-AF65-F5344CB8AC3E}">
        <p14:creationId xmlns:p14="http://schemas.microsoft.com/office/powerpoint/2010/main" val="15220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44A3475-7AC7-4219-BAAB-E51036592DFB}" type="slidenum">
              <a:rPr lang="vi-VN"/>
              <a:pPr>
                <a:defRPr/>
              </a:pPr>
              <a:t>‹#›</a:t>
            </a:fld>
            <a:endParaRPr lang="vi-VN"/>
          </a:p>
        </p:txBody>
      </p:sp>
    </p:spTree>
    <p:extLst>
      <p:ext uri="{BB962C8B-B14F-4D97-AF65-F5344CB8AC3E}">
        <p14:creationId xmlns:p14="http://schemas.microsoft.com/office/powerpoint/2010/main" val="27280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344BB61-9F45-48C0-BA90-91137F247F1E}" type="slidenum">
              <a:rPr lang="vi-VN"/>
              <a:pPr>
                <a:defRPr/>
              </a:pPr>
              <a:t>‹#›</a:t>
            </a:fld>
            <a:endParaRPr lang="vi-VN"/>
          </a:p>
        </p:txBody>
      </p:sp>
    </p:spTree>
    <p:extLst>
      <p:ext uri="{BB962C8B-B14F-4D97-AF65-F5344CB8AC3E}">
        <p14:creationId xmlns:p14="http://schemas.microsoft.com/office/powerpoint/2010/main" val="30312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2C4E68A-B35E-474D-8D72-50E3B472900A}" type="slidenum">
              <a:rPr lang="vi-VN"/>
              <a:pPr>
                <a:defRPr/>
              </a:pPr>
              <a:t>‹#›</a:t>
            </a:fld>
            <a:endParaRPr lang="vi-VN"/>
          </a:p>
        </p:txBody>
      </p:sp>
    </p:spTree>
    <p:extLst>
      <p:ext uri="{BB962C8B-B14F-4D97-AF65-F5344CB8AC3E}">
        <p14:creationId xmlns:p14="http://schemas.microsoft.com/office/powerpoint/2010/main" val="12255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03118E0-C0E9-44BB-BFF2-E7C4ECA81C12}"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e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8.png"/><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7.png"/><Relationship Id="rId4" Type="http://schemas.openxmlformats.org/officeDocument/2006/relationships/image" Target="../media/image4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8.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en-US" sz="3200" dirty="0" err="1" smtClean="0"/>
              <a:t>Tìm</a:t>
            </a:r>
            <a:r>
              <a:rPr lang="en-US" sz="3200" dirty="0" smtClean="0"/>
              <a:t> </a:t>
            </a:r>
            <a:r>
              <a:rPr lang="en-US" sz="3200" dirty="0" err="1" smtClean="0"/>
              <a:t>kiếm</a:t>
            </a:r>
            <a:r>
              <a:rPr lang="en-US" sz="3200" dirty="0" smtClean="0"/>
              <a:t> </a:t>
            </a:r>
            <a:r>
              <a:rPr lang="en-US" sz="3200" dirty="0" err="1" smtClean="0"/>
              <a:t>và</a:t>
            </a:r>
            <a:r>
              <a:rPr lang="en-US" sz="3200" dirty="0" smtClean="0"/>
              <a:t> </a:t>
            </a:r>
            <a:r>
              <a:rPr lang="en-US" sz="3200" dirty="0" err="1" smtClean="0"/>
              <a:t>trình</a:t>
            </a:r>
            <a:r>
              <a:rPr lang="en-US" sz="3200" dirty="0" smtClean="0"/>
              <a:t> </a:t>
            </a:r>
            <a:r>
              <a:rPr lang="en-US" sz="3200" dirty="0" err="1" smtClean="0"/>
              <a:t>diễn</a:t>
            </a:r>
            <a:r>
              <a:rPr lang="en-US" sz="3200" dirty="0" smtClean="0"/>
              <a:t> </a:t>
            </a:r>
            <a:r>
              <a:rPr lang="en-US" sz="3200" dirty="0" err="1" smtClean="0"/>
              <a:t>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1331640" y="3645024"/>
            <a:ext cx="6400800" cy="1752600"/>
          </a:xfrm>
        </p:spPr>
        <p:txBody>
          <a:bodyPr/>
          <a:lstStyle/>
          <a:p>
            <a:pPr eaLnBrk="1" hangingPunct="1"/>
            <a:r>
              <a:rPr lang="en-US" sz="2800" dirty="0" err="1" smtClean="0"/>
              <a:t>Chương</a:t>
            </a:r>
            <a:r>
              <a:rPr lang="en-US" sz="2800" dirty="0" smtClean="0"/>
              <a:t> 5. </a:t>
            </a: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ru-RU" sz="1800" b="0" dirty="0" err="1"/>
              <a:t>Hà</a:t>
            </a:r>
            <a:r>
              <a:rPr lang="en-US" altLang="ru-RU" sz="1800" b="0" dirty="0"/>
              <a:t> </a:t>
            </a:r>
            <a:r>
              <a:rPr lang="en-US" altLang="ru-RU" sz="1800" b="0" dirty="0" err="1"/>
              <a:t>Nội</a:t>
            </a:r>
            <a:r>
              <a:rPr lang="en-US" altLang="ru-RU" sz="1800" b="0" dirty="0"/>
              <a:t>, </a:t>
            </a:r>
            <a:r>
              <a:rPr lang="en-US" altLang="ru-RU" sz="1800" b="0" dirty="0" smtClean="0"/>
              <a:t>2016</a:t>
            </a:r>
            <a:endParaRPr lang="vi-VN" altLang="ru-RU" sz="1800" b="0"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ru-RU" sz="1400" b="0" dirty="0"/>
              <a:t>TS. </a:t>
            </a:r>
            <a:r>
              <a:rPr lang="en-US" altLang="ru-RU" sz="1400" b="0" dirty="0" err="1"/>
              <a:t>Nguyễn</a:t>
            </a:r>
            <a:r>
              <a:rPr lang="en-US" altLang="ru-RU" sz="1400" b="0" dirty="0"/>
              <a:t> </a:t>
            </a:r>
            <a:r>
              <a:rPr lang="en-US" altLang="ru-RU" sz="1400" b="0" dirty="0" err="1"/>
              <a:t>Bá</a:t>
            </a:r>
            <a:r>
              <a:rPr lang="en-US" altLang="ru-RU" sz="1400" b="0" dirty="0"/>
              <a:t> </a:t>
            </a:r>
            <a:r>
              <a:rPr lang="en-US" altLang="ru-RU" sz="1400" b="0" dirty="0" err="1"/>
              <a:t>Ngọc</a:t>
            </a:r>
            <a:r>
              <a:rPr lang="en-US" altLang="ru-RU" sz="1400" b="0" dirty="0"/>
              <a:t>, </a:t>
            </a:r>
            <a:r>
              <a:rPr lang="en-US" altLang="ru-RU" sz="1400" b="0" i="1" dirty="0" err="1"/>
              <a:t>Bộ</a:t>
            </a:r>
            <a:r>
              <a:rPr lang="en-US" altLang="ru-RU" sz="1400" b="0" i="1" dirty="0"/>
              <a:t> </a:t>
            </a:r>
            <a:r>
              <a:rPr lang="en-US" altLang="ru-RU" sz="1400" b="0" i="1" dirty="0" err="1"/>
              <a:t>môn</a:t>
            </a:r>
            <a:r>
              <a:rPr lang="en-US" altLang="ru-RU" sz="1400" b="0" i="1" dirty="0"/>
              <a:t> </a:t>
            </a:r>
            <a:r>
              <a:rPr lang="en-US" altLang="ru-RU" sz="1400" b="0" i="1" dirty="0" err="1"/>
              <a:t>Hệ</a:t>
            </a:r>
            <a:r>
              <a:rPr lang="en-US" altLang="ru-RU" sz="1400" b="0" i="1" dirty="0"/>
              <a:t> </a:t>
            </a:r>
            <a:r>
              <a:rPr lang="en-US" altLang="ru-RU" sz="1400" b="0" i="1" dirty="0" err="1"/>
              <a:t>thống</a:t>
            </a:r>
            <a:r>
              <a:rPr lang="en-US" altLang="ru-RU" sz="1400" b="0" i="1" dirty="0"/>
              <a:t> </a:t>
            </a:r>
            <a:r>
              <a:rPr lang="en-US" altLang="ru-RU" sz="1400" b="0" i="1" dirty="0" err="1"/>
              <a:t>thông</a:t>
            </a:r>
            <a:r>
              <a:rPr lang="en-US" altLang="ru-RU" sz="1400" b="0" i="1" dirty="0"/>
              <a:t> tin, </a:t>
            </a:r>
            <a:r>
              <a:rPr lang="en-US" altLang="ru-RU" sz="1400" b="0" i="1" dirty="0" err="1"/>
              <a:t>Viện</a:t>
            </a:r>
            <a:r>
              <a:rPr lang="en-US" altLang="ru-RU" sz="1400" b="0" i="1" dirty="0"/>
              <a:t> CNTT &amp; TT</a:t>
            </a:r>
          </a:p>
          <a:p>
            <a:pPr>
              <a:spcBef>
                <a:spcPct val="0"/>
              </a:spcBef>
              <a:buClrTx/>
              <a:buSzTx/>
              <a:buFontTx/>
              <a:buNone/>
            </a:pPr>
            <a:r>
              <a:rPr lang="en-US" altLang="ru-RU" sz="1400" b="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662880" y="1989138"/>
            <a:ext cx="8229600" cy="503237"/>
          </a:xfrm>
        </p:spPr>
        <p:txBody>
          <a:bodyPr/>
          <a:lstStyle/>
          <a:p>
            <a:pPr eaLnBrk="1" hangingPunct="1"/>
            <a:r>
              <a:rPr lang="en-US" sz="2400" dirty="0" err="1" smtClean="0"/>
              <a:t>Quy</a:t>
            </a:r>
            <a:r>
              <a:rPr lang="en-US" sz="2400" dirty="0" smtClean="0"/>
              <a:t> </a:t>
            </a:r>
            <a:r>
              <a:rPr lang="en-US" sz="2400" dirty="0" err="1" smtClean="0"/>
              <a:t>tắc</a:t>
            </a:r>
            <a:r>
              <a:rPr lang="en-US" sz="2400" dirty="0" smtClean="0"/>
              <a:t> </a:t>
            </a:r>
            <a:r>
              <a:rPr lang="en-US" sz="2400" dirty="0" err="1" smtClean="0"/>
              <a:t>nhân</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luật</a:t>
            </a:r>
            <a:r>
              <a:rPr lang="en-US" sz="2400" dirty="0" smtClean="0"/>
              <a:t> </a:t>
            </a:r>
            <a:r>
              <a:rPr lang="en-US" sz="2400" dirty="0" err="1" smtClean="0"/>
              <a:t>chuỗi</a:t>
            </a:r>
            <a:r>
              <a:rPr lang="en-US" sz="2400" dirty="0" smtClean="0"/>
              <a:t>)</a:t>
            </a:r>
            <a:r>
              <a:rPr lang="en-US" sz="2400" i="1" dirty="0" smtClean="0"/>
              <a:t>:</a:t>
            </a:r>
          </a:p>
        </p:txBody>
      </p:sp>
      <p:sp>
        <p:nvSpPr>
          <p:cNvPr id="12291" name="Rectangle 2"/>
          <p:cNvSpPr>
            <a:spLocks noGrp="1" noChangeArrowheads="1"/>
          </p:cNvSpPr>
          <p:nvPr>
            <p:ph type="title" idx="4294967295"/>
          </p:nvPr>
        </p:nvSpPr>
        <p:spPr/>
        <p:txBody>
          <a:bodyPr/>
          <a:lstStyle/>
          <a:p>
            <a:pPr eaLnBrk="1" hangingPunct="1"/>
            <a:r>
              <a:rPr lang="en-US" sz="3600" smtClean="0"/>
              <a:t>Lý thuyết xác suất căn bản</a:t>
            </a:r>
          </a:p>
        </p:txBody>
      </p:sp>
      <p:graphicFrame>
        <p:nvGraphicFramePr>
          <p:cNvPr id="345101" name="Object 13"/>
          <p:cNvGraphicFramePr>
            <a:graphicFrameLocks noChangeAspect="1"/>
          </p:cNvGraphicFramePr>
          <p:nvPr>
            <p:extLst>
              <p:ext uri="{D42A27DB-BD31-4B8C-83A1-F6EECF244321}">
                <p14:modId xmlns:p14="http://schemas.microsoft.com/office/powerpoint/2010/main" val="3702841045"/>
              </p:ext>
            </p:extLst>
          </p:nvPr>
        </p:nvGraphicFramePr>
        <p:xfrm>
          <a:off x="1064518" y="2571750"/>
          <a:ext cx="3111500" cy="517525"/>
        </p:xfrm>
        <a:graphic>
          <a:graphicData uri="http://schemas.openxmlformats.org/presentationml/2006/ole">
            <mc:AlternateContent xmlns:mc="http://schemas.openxmlformats.org/markup-compatibility/2006">
              <mc:Choice xmlns:v="urn:schemas-microsoft-com:vml" Requires="v">
                <p:oleObj spid="_x0000_s12773" name="Equation" r:id="rId3" imgW="1218960" imgH="203040" progId="Equation.3">
                  <p:embed/>
                </p:oleObj>
              </mc:Choice>
              <mc:Fallback>
                <p:oleObj name="Equation" r:id="rId3" imgW="1218960" imgH="203040" progId="Equation.3">
                  <p:embed/>
                  <p:pic>
                    <p:nvPicPr>
                      <p:cNvPr id="0" name="Object 13"/>
                      <p:cNvPicPr>
                        <a:picLocks noChangeAspect="1" noChangeArrowheads="1"/>
                      </p:cNvPicPr>
                      <p:nvPr/>
                    </p:nvPicPr>
                    <p:blipFill>
                      <a:blip r:embed="rId4"/>
                      <a:srcRect/>
                      <a:stretch>
                        <a:fillRect/>
                      </a:stretch>
                    </p:blipFill>
                    <p:spPr bwMode="auto">
                      <a:xfrm>
                        <a:off x="1064518" y="2571750"/>
                        <a:ext cx="3111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849557763"/>
              </p:ext>
            </p:extLst>
          </p:nvPr>
        </p:nvGraphicFramePr>
        <p:xfrm>
          <a:off x="1043880" y="5246688"/>
          <a:ext cx="3867150" cy="1074737"/>
        </p:xfrm>
        <a:graphic>
          <a:graphicData uri="http://schemas.openxmlformats.org/presentationml/2006/ole">
            <mc:AlternateContent xmlns:mc="http://schemas.openxmlformats.org/markup-compatibility/2006">
              <mc:Choice xmlns:v="urn:schemas-microsoft-com:vml" Requires="v">
                <p:oleObj spid="_x0000_s12774" name="Equation" r:id="rId5" imgW="1524000" imgH="419100" progId="Equation.3">
                  <p:embed/>
                </p:oleObj>
              </mc:Choice>
              <mc:Fallback>
                <p:oleObj name="Equation" r:id="rId5" imgW="1524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80" y="5246688"/>
                        <a:ext cx="38671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4" name="Rectangle 3"/>
          <p:cNvSpPr>
            <a:spLocks noChangeArrowheads="1"/>
          </p:cNvSpPr>
          <p:nvPr/>
        </p:nvSpPr>
        <p:spPr bwMode="auto">
          <a:xfrm>
            <a:off x="683568" y="465296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err="1"/>
              <a:t>Luật</a:t>
            </a:r>
            <a:r>
              <a:rPr lang="en-US" sz="2400" b="0" dirty="0"/>
              <a:t> Bayes</a:t>
            </a:r>
          </a:p>
        </p:txBody>
      </p:sp>
      <p:graphicFrame>
        <p:nvGraphicFramePr>
          <p:cNvPr id="14" name="Object 13"/>
          <p:cNvGraphicFramePr>
            <a:graphicFrameLocks noChangeAspect="1"/>
          </p:cNvGraphicFramePr>
          <p:nvPr>
            <p:extLst>
              <p:ext uri="{D42A27DB-BD31-4B8C-83A1-F6EECF244321}">
                <p14:modId xmlns:p14="http://schemas.microsoft.com/office/powerpoint/2010/main" val="1260158799"/>
              </p:ext>
            </p:extLst>
          </p:nvPr>
        </p:nvGraphicFramePr>
        <p:xfrm>
          <a:off x="1020068" y="3221038"/>
          <a:ext cx="3757612" cy="517525"/>
        </p:xfrm>
        <a:graphic>
          <a:graphicData uri="http://schemas.openxmlformats.org/presentationml/2006/ole">
            <mc:AlternateContent xmlns:mc="http://schemas.openxmlformats.org/markup-compatibility/2006">
              <mc:Choice xmlns:v="urn:schemas-microsoft-com:vml" Requires="v">
                <p:oleObj spid="_x0000_s12775" name="Equation" r:id="rId7" imgW="1473200" imgH="203200" progId="Equation.3">
                  <p:embed/>
                </p:oleObj>
              </mc:Choice>
              <mc:Fallback>
                <p:oleObj name="Equation" r:id="rId7" imgW="1473200"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068" y="322103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623675792"/>
              </p:ext>
            </p:extLst>
          </p:nvPr>
        </p:nvGraphicFramePr>
        <p:xfrm>
          <a:off x="1013718" y="3951288"/>
          <a:ext cx="3757612" cy="517525"/>
        </p:xfrm>
        <a:graphic>
          <a:graphicData uri="http://schemas.openxmlformats.org/presentationml/2006/ole">
            <mc:AlternateContent xmlns:mc="http://schemas.openxmlformats.org/markup-compatibility/2006">
              <mc:Choice xmlns:v="urn:schemas-microsoft-com:vml" Requires="v">
                <p:oleObj spid="_x0000_s12776" name="Equation" r:id="rId9" imgW="1473200" imgH="203200" progId="Equation.3">
                  <p:embed/>
                </p:oleObj>
              </mc:Choice>
              <mc:Fallback>
                <p:oleObj name="Equation" r:id="rId9" imgW="1473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18" y="395128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(2)</a:t>
            </a:r>
          </a:p>
        </p:txBody>
      </p:sp>
      <p:grpSp>
        <p:nvGrpSpPr>
          <p:cNvPr id="345108" name="Group 20"/>
          <p:cNvGrpSpPr>
            <a:grpSpLocks/>
          </p:cNvGrpSpPr>
          <p:nvPr/>
        </p:nvGrpSpPr>
        <p:grpSpPr bwMode="auto">
          <a:xfrm>
            <a:off x="611560" y="2060848"/>
            <a:ext cx="8229600" cy="955675"/>
            <a:chOff x="288" y="1706"/>
            <a:chExt cx="5184" cy="602"/>
          </a:xfrm>
        </p:grpSpPr>
        <p:graphicFrame>
          <p:nvGraphicFramePr>
            <p:cNvPr id="13318" name="Object 14"/>
            <p:cNvGraphicFramePr>
              <a:graphicFrameLocks noChangeAspect="1"/>
            </p:cNvGraphicFramePr>
            <p:nvPr/>
          </p:nvGraphicFramePr>
          <p:xfrm>
            <a:off x="476" y="1933"/>
            <a:ext cx="2449" cy="375"/>
          </p:xfrm>
          <a:graphic>
            <a:graphicData uri="http://schemas.openxmlformats.org/presentationml/2006/ole">
              <mc:AlternateContent xmlns:mc="http://schemas.openxmlformats.org/markup-compatibility/2006">
                <mc:Choice xmlns:v="urn:schemas-microsoft-com:vml" Requires="v">
                  <p:oleObj spid="_x0000_s13587" name="Формула" r:id="rId3" imgW="1574800" imgH="241300" progId="Equation.3">
                    <p:embed/>
                  </p:oleObj>
                </mc:Choice>
                <mc:Fallback>
                  <p:oleObj name="Формула" r:id="rId3" imgW="15748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933"/>
                          <a:ext cx="24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3"/>
            <p:cNvSpPr>
              <a:spLocks noChangeArrowheads="1"/>
            </p:cNvSpPr>
            <p:nvPr/>
          </p:nvSpPr>
          <p:spPr bwMode="auto">
            <a:xfrm>
              <a:off x="288" y="1706"/>
              <a:ext cx="518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Quy tắc phân tích xác suất (luật phân tích):</a:t>
              </a:r>
            </a:p>
          </p:txBody>
        </p:sp>
      </p:grpSp>
      <p:graphicFrame>
        <p:nvGraphicFramePr>
          <p:cNvPr id="13316" name="Object 6"/>
          <p:cNvGraphicFramePr>
            <a:graphicFrameLocks noChangeAspect="1"/>
          </p:cNvGraphicFramePr>
          <p:nvPr>
            <p:extLst>
              <p:ext uri="{D42A27DB-BD31-4B8C-83A1-F6EECF244321}">
                <p14:modId xmlns:p14="http://schemas.microsoft.com/office/powerpoint/2010/main" val="955103971"/>
              </p:ext>
            </p:extLst>
          </p:nvPr>
        </p:nvGraphicFramePr>
        <p:xfrm>
          <a:off x="939105" y="3573016"/>
          <a:ext cx="6346825" cy="1433513"/>
        </p:xfrm>
        <a:graphic>
          <a:graphicData uri="http://schemas.openxmlformats.org/presentationml/2006/ole">
            <mc:AlternateContent xmlns:mc="http://schemas.openxmlformats.org/markup-compatibility/2006">
              <mc:Choice xmlns:v="urn:schemas-microsoft-com:vml" Requires="v">
                <p:oleObj spid="_x0000_s13588" name="Equation" r:id="rId5" imgW="2501900" imgH="558800" progId="Equation.3">
                  <p:embed/>
                </p:oleObj>
              </mc:Choice>
              <mc:Fallback>
                <p:oleObj name="Equation" r:id="rId5" imgW="25019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05" y="3573016"/>
                        <a:ext cx="63468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317" name="Rectangle 3"/>
          <p:cNvSpPr>
            <a:spLocks noChangeArrowheads="1"/>
          </p:cNvSpPr>
          <p:nvPr/>
        </p:nvSpPr>
        <p:spPr bwMode="auto">
          <a:xfrm>
            <a:off x="662880" y="3068960"/>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a:t> </a:t>
            </a:r>
            <a:r>
              <a:rPr lang="en-US" sz="2400" b="0" dirty="0" err="1"/>
              <a:t>Kết</a:t>
            </a:r>
            <a:r>
              <a:rPr lang="en-US" sz="2400" b="0" dirty="0"/>
              <a:t> </a:t>
            </a:r>
            <a:r>
              <a:rPr lang="en-US" sz="2400" b="0" dirty="0" err="1"/>
              <a:t>hợp</a:t>
            </a:r>
            <a:r>
              <a:rPr lang="en-US" sz="2400" b="0" dirty="0"/>
              <a:t> </a:t>
            </a:r>
            <a:r>
              <a:rPr lang="en-US" sz="2400" b="0" dirty="0" err="1"/>
              <a:t>luật</a:t>
            </a:r>
            <a:r>
              <a:rPr lang="en-US" sz="2400" b="0" dirty="0"/>
              <a:t> Bayes </a:t>
            </a:r>
            <a:r>
              <a:rPr lang="en-US" sz="2400" b="0" dirty="0" err="1"/>
              <a:t>và</a:t>
            </a:r>
            <a:r>
              <a:rPr lang="en-US" sz="2400" b="0" dirty="0"/>
              <a:t> </a:t>
            </a:r>
            <a:r>
              <a:rPr lang="en-US" sz="2400" b="0" dirty="0" err="1"/>
              <a:t>luật</a:t>
            </a:r>
            <a:r>
              <a:rPr lang="en-US" sz="2400" b="0" dirty="0"/>
              <a:t> </a:t>
            </a:r>
            <a:r>
              <a:rPr lang="en-US" sz="2400" b="0" dirty="0" err="1"/>
              <a:t>phân</a:t>
            </a:r>
            <a:r>
              <a:rPr lang="en-US" sz="2400" b="0" dirty="0"/>
              <a:t> </a:t>
            </a:r>
            <a:r>
              <a:rPr lang="en-US" sz="2400" b="0" dirty="0" err="1"/>
              <a:t>tích</a:t>
            </a:r>
            <a:endParaRPr lang="en-US" sz="2400" b="0" dirty="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11</a:t>
            </a:fld>
            <a:endParaRPr lang="vi-VN"/>
          </a:p>
        </p:txBody>
      </p:sp>
      <p:sp>
        <p:nvSpPr>
          <p:cNvPr id="3" name="TextBox 2"/>
          <p:cNvSpPr txBox="1"/>
          <p:nvPr/>
        </p:nvSpPr>
        <p:spPr>
          <a:xfrm>
            <a:off x="899592" y="5085184"/>
            <a:ext cx="7488832" cy="1323439"/>
          </a:xfrm>
          <a:prstGeom prst="rect">
            <a:avLst/>
          </a:prstGeom>
          <a:noFill/>
        </p:spPr>
        <p:txBody>
          <a:bodyPr wrap="square" rtlCol="0">
            <a:spAutoFit/>
          </a:bodyPr>
          <a:lstStyle/>
          <a:p>
            <a:r>
              <a:rPr lang="en-US" sz="2000" b="0" dirty="0" err="1" smtClean="0">
                <a:solidFill>
                  <a:schemeClr val="tx2"/>
                </a:solidFill>
              </a:rPr>
              <a:t>Giống</a:t>
            </a:r>
            <a:r>
              <a:rPr lang="en-US" sz="2000" b="0" dirty="0" smtClean="0">
                <a:solidFill>
                  <a:schemeClr val="tx2"/>
                </a:solidFill>
              </a:rPr>
              <a:t> </a:t>
            </a:r>
            <a:r>
              <a:rPr lang="en-US" sz="2000" b="0" dirty="0" err="1" smtClean="0">
                <a:solidFill>
                  <a:schemeClr val="tx2"/>
                </a:solidFill>
              </a:rPr>
              <a:t>quá</a:t>
            </a:r>
            <a:r>
              <a:rPr lang="en-US" sz="2000" b="0" dirty="0" smtClean="0">
                <a:solidFill>
                  <a:schemeClr val="tx2"/>
                </a:solidFill>
              </a:rPr>
              <a:t> </a:t>
            </a:r>
            <a:r>
              <a:rPr lang="en-US" sz="2000" b="0" dirty="0" err="1" smtClean="0">
                <a:solidFill>
                  <a:schemeClr val="tx2"/>
                </a:solidFill>
              </a:rPr>
              <a:t>trình</a:t>
            </a:r>
            <a:r>
              <a:rPr lang="en-US" sz="2000" b="0" dirty="0" smtClean="0">
                <a:solidFill>
                  <a:schemeClr val="tx2"/>
                </a:solidFill>
              </a:rPr>
              <a:t> </a:t>
            </a:r>
            <a:r>
              <a:rPr lang="en-US" sz="2000" b="0" dirty="0" err="1" smtClean="0">
                <a:solidFill>
                  <a:schemeClr val="tx2"/>
                </a:solidFill>
              </a:rPr>
              <a:t>cập</a:t>
            </a:r>
            <a:r>
              <a:rPr lang="en-US" sz="2000" b="0" dirty="0" smtClean="0">
                <a:solidFill>
                  <a:schemeClr val="tx2"/>
                </a:solidFill>
              </a:rPr>
              <a:t> </a:t>
            </a:r>
            <a:r>
              <a:rPr lang="en-US" sz="2000" b="0" dirty="0" err="1" smtClean="0">
                <a:solidFill>
                  <a:schemeClr val="tx2"/>
                </a:solidFill>
              </a:rPr>
              <a:t>nhật</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a:t>
            </a:r>
          </a:p>
          <a:p>
            <a:r>
              <a:rPr lang="en-US" sz="2000" b="0" dirty="0" smtClean="0">
                <a:solidFill>
                  <a:schemeClr val="tx2"/>
                </a:solidFill>
              </a:rPr>
              <a:t>   + </a:t>
            </a:r>
            <a:r>
              <a:rPr lang="en-US" sz="2000" b="0" dirty="0" err="1" smtClean="0">
                <a:solidFill>
                  <a:schemeClr val="tx2"/>
                </a:solidFill>
              </a:rPr>
              <a:t>Bắt</a:t>
            </a:r>
            <a:r>
              <a:rPr lang="en-US" sz="2000" b="0" dirty="0" smtClean="0">
                <a:solidFill>
                  <a:schemeClr val="tx2"/>
                </a:solidFill>
              </a:rPr>
              <a:t> </a:t>
            </a:r>
            <a:r>
              <a:rPr lang="en-US" sz="2000" b="0" dirty="0" err="1" smtClean="0">
                <a:solidFill>
                  <a:schemeClr val="tx2"/>
                </a:solidFill>
              </a:rPr>
              <a:t>đầu</a:t>
            </a:r>
            <a:r>
              <a:rPr lang="en-US" sz="2000" b="0" dirty="0" smtClean="0">
                <a:solidFill>
                  <a:schemeClr val="tx2"/>
                </a:solidFill>
              </a:rPr>
              <a:t> </a:t>
            </a:r>
            <a:r>
              <a:rPr lang="en-US" sz="2000" b="0" dirty="0" err="1" smtClean="0">
                <a:solidFill>
                  <a:schemeClr val="tx2"/>
                </a:solidFill>
              </a:rPr>
              <a:t>với</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a:t>
            </a:r>
            <a:r>
              <a:rPr lang="en-US" sz="2000" b="0" dirty="0" err="1" smtClean="0">
                <a:solidFill>
                  <a:schemeClr val="tx2"/>
                </a:solidFill>
              </a:rPr>
              <a:t>tiền</a:t>
            </a:r>
            <a:r>
              <a:rPr lang="en-US" sz="2000" b="0" dirty="0" smtClean="0">
                <a:solidFill>
                  <a:schemeClr val="tx2"/>
                </a:solidFill>
              </a:rPr>
              <a:t> </a:t>
            </a:r>
            <a:r>
              <a:rPr lang="en-US" sz="2000" b="0" dirty="0" err="1" smtClean="0">
                <a:solidFill>
                  <a:schemeClr val="tx2"/>
                </a:solidFill>
              </a:rPr>
              <a:t>nghiệm</a:t>
            </a:r>
            <a:r>
              <a:rPr lang="en-US" sz="2000" b="0" dirty="0" smtClean="0">
                <a:solidFill>
                  <a:schemeClr val="tx2"/>
                </a:solidFill>
              </a:rPr>
              <a:t> p(A);</a:t>
            </a:r>
          </a:p>
          <a:p>
            <a:r>
              <a:rPr lang="en-US" sz="2000" b="0" dirty="0">
                <a:solidFill>
                  <a:schemeClr val="tx2"/>
                </a:solidFill>
              </a:rPr>
              <a:t> </a:t>
            </a:r>
            <a:r>
              <a:rPr lang="en-US" sz="2000" b="0" dirty="0" smtClean="0">
                <a:solidFill>
                  <a:schemeClr val="tx2"/>
                </a:solidFill>
              </a:rPr>
              <a:t>  + </a:t>
            </a:r>
            <a:r>
              <a:rPr lang="en-US" sz="2000" b="0" dirty="0" err="1" smtClean="0">
                <a:solidFill>
                  <a:schemeClr val="tx2"/>
                </a:solidFill>
              </a:rPr>
              <a:t>Suy</a:t>
            </a:r>
            <a:r>
              <a:rPr lang="en-US" sz="2000" b="0" dirty="0" smtClean="0">
                <a:solidFill>
                  <a:schemeClr val="tx2"/>
                </a:solidFill>
              </a:rPr>
              <a:t> </a:t>
            </a:r>
            <a:r>
              <a:rPr lang="en-US" sz="2000" b="0" dirty="0" err="1" smtClean="0">
                <a:solidFill>
                  <a:schemeClr val="tx2"/>
                </a:solidFill>
              </a:rPr>
              <a:t>diễn</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p(A|B) </a:t>
            </a:r>
            <a:r>
              <a:rPr lang="en-US" sz="2000" b="0" dirty="0" err="1" smtClean="0">
                <a:solidFill>
                  <a:schemeClr val="tx2"/>
                </a:solidFill>
              </a:rPr>
              <a:t>sau</a:t>
            </a:r>
            <a:r>
              <a:rPr lang="en-US" sz="2000" b="0" dirty="0" smtClean="0">
                <a:solidFill>
                  <a:schemeClr val="tx2"/>
                </a:solidFill>
              </a:rPr>
              <a:t> </a:t>
            </a:r>
            <a:r>
              <a:rPr lang="en-US" sz="2000" b="0" dirty="0" err="1" smtClean="0">
                <a:solidFill>
                  <a:schemeClr val="tx2"/>
                </a:solidFill>
              </a:rPr>
              <a:t>khi</a:t>
            </a:r>
            <a:r>
              <a:rPr lang="en-US" sz="2000" b="0" dirty="0" smtClean="0">
                <a:solidFill>
                  <a:schemeClr val="tx2"/>
                </a:solidFill>
              </a:rPr>
              <a:t> </a:t>
            </a:r>
            <a:r>
              <a:rPr lang="en-US" sz="2000" b="0" dirty="0" err="1" smtClean="0">
                <a:solidFill>
                  <a:schemeClr val="tx2"/>
                </a:solidFill>
              </a:rPr>
              <a:t>quan</a:t>
            </a:r>
            <a:r>
              <a:rPr lang="en-US" sz="2000" b="0" dirty="0" smtClean="0">
                <a:solidFill>
                  <a:schemeClr val="tx2"/>
                </a:solidFill>
              </a:rPr>
              <a:t> </a:t>
            </a:r>
            <a:r>
              <a:rPr lang="en-US" sz="2000" b="0" dirty="0" err="1" smtClean="0">
                <a:solidFill>
                  <a:schemeClr val="tx2"/>
                </a:solidFill>
              </a:rPr>
              <a:t>sát</a:t>
            </a:r>
            <a:r>
              <a:rPr lang="en-US" sz="2000" b="0" dirty="0" smtClean="0">
                <a:solidFill>
                  <a:schemeClr val="tx2"/>
                </a:solidFill>
              </a:rPr>
              <a:t> B </a:t>
            </a:r>
            <a:r>
              <a:rPr lang="en-US" sz="2000" b="0" dirty="0" err="1" smtClean="0">
                <a:solidFill>
                  <a:schemeClr val="tx2"/>
                </a:solidFill>
              </a:rPr>
              <a:t>trong</a:t>
            </a:r>
            <a:r>
              <a:rPr lang="en-US" sz="2000" b="0" dirty="0" smtClean="0">
                <a:solidFill>
                  <a:schemeClr val="tx2"/>
                </a:solidFill>
              </a:rPr>
              <a:t> </a:t>
            </a:r>
            <a:r>
              <a:rPr lang="en-US" sz="2000" b="0" dirty="0" err="1" smtClean="0">
                <a:solidFill>
                  <a:schemeClr val="tx2"/>
                </a:solidFill>
              </a:rPr>
              <a:t>hai</a:t>
            </a:r>
            <a:r>
              <a:rPr lang="en-US" sz="2000" b="0" dirty="0" smtClean="0">
                <a:solidFill>
                  <a:schemeClr val="tx2"/>
                </a:solidFill>
              </a:rPr>
              <a:t> </a:t>
            </a:r>
            <a:r>
              <a:rPr lang="en-US" sz="2000" b="0" dirty="0" err="1" smtClean="0">
                <a:solidFill>
                  <a:schemeClr val="tx2"/>
                </a:solidFill>
              </a:rPr>
              <a:t>trường</a:t>
            </a:r>
            <a:r>
              <a:rPr lang="en-US" sz="2000" b="0" dirty="0" smtClean="0">
                <a:solidFill>
                  <a:schemeClr val="tx2"/>
                </a:solidFill>
              </a:rPr>
              <a:t> </a:t>
            </a:r>
            <a:r>
              <a:rPr lang="en-US" sz="2000" b="0" dirty="0" err="1" smtClean="0">
                <a:solidFill>
                  <a:schemeClr val="tx2"/>
                </a:solidFill>
              </a:rPr>
              <a:t>hợp</a:t>
            </a:r>
            <a:r>
              <a:rPr lang="en-US" sz="2000" b="0" dirty="0" smtClean="0">
                <a:solidFill>
                  <a:schemeClr val="tx2"/>
                </a:solidFill>
              </a:rPr>
              <a:t> </a:t>
            </a:r>
            <a:r>
              <a:rPr lang="en-US" sz="2000" b="0" dirty="0" err="1" smtClean="0">
                <a:solidFill>
                  <a:schemeClr val="tx2"/>
                </a:solidFill>
              </a:rPr>
              <a:t>xuất</a:t>
            </a:r>
            <a:r>
              <a:rPr lang="en-US" sz="2000" b="0" dirty="0" smtClean="0">
                <a:solidFill>
                  <a:schemeClr val="tx2"/>
                </a:solidFill>
              </a:rPr>
              <a:t> </a:t>
            </a:r>
            <a:r>
              <a:rPr lang="en-US" sz="2000" b="0" dirty="0" err="1" smtClean="0">
                <a:solidFill>
                  <a:schemeClr val="tx2"/>
                </a:solidFill>
              </a:rPr>
              <a:t>hiện</a:t>
            </a:r>
            <a:r>
              <a:rPr lang="en-US" sz="2000" b="0" dirty="0" smtClean="0">
                <a:solidFill>
                  <a:schemeClr val="tx2"/>
                </a:solidFill>
              </a:rPr>
              <a:t> A </a:t>
            </a:r>
            <a:r>
              <a:rPr lang="en-US" sz="2000" b="0" dirty="0" err="1" smtClean="0">
                <a:solidFill>
                  <a:schemeClr val="tx2"/>
                </a:solidFill>
              </a:rPr>
              <a:t>hoặc</a:t>
            </a:r>
            <a:r>
              <a:rPr lang="en-US" sz="2000" b="0" dirty="0" smtClean="0">
                <a:solidFill>
                  <a:schemeClr val="tx2"/>
                </a:solidFill>
              </a:rPr>
              <a:t> </a:t>
            </a:r>
            <a:r>
              <a:rPr lang="en-US" sz="2000" b="0" dirty="0" err="1" smtClean="0">
                <a:solidFill>
                  <a:schemeClr val="tx2"/>
                </a:solidFill>
              </a:rPr>
              <a:t>không</a:t>
            </a:r>
            <a:r>
              <a:rPr lang="en-US" sz="2000" b="0" dirty="0" smtClean="0">
                <a:solidFill>
                  <a:schemeClr val="tx2"/>
                </a:solidFill>
              </a:rPr>
              <a:t>.</a:t>
            </a:r>
            <a:endParaRPr lang="vi-VN" sz="2000" b="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(3)</a:t>
            </a:r>
          </a:p>
        </p:txBody>
      </p:sp>
      <p:graphicFrame>
        <p:nvGraphicFramePr>
          <p:cNvPr id="14339" name="Object 9"/>
          <p:cNvGraphicFramePr>
            <a:graphicFrameLocks noChangeAspect="1"/>
          </p:cNvGraphicFramePr>
          <p:nvPr/>
        </p:nvGraphicFramePr>
        <p:xfrm>
          <a:off x="746125" y="2700338"/>
          <a:ext cx="3778250" cy="1089025"/>
        </p:xfrm>
        <a:graphic>
          <a:graphicData uri="http://schemas.openxmlformats.org/presentationml/2006/ole">
            <mc:AlternateContent xmlns:mc="http://schemas.openxmlformats.org/markup-compatibility/2006">
              <mc:Choice xmlns:v="urn:schemas-microsoft-com:vml" Requires="v">
                <p:oleObj spid="_x0000_s14462" name="Формула" r:id="rId3" imgW="1524000" imgH="431800" progId="Equation.3">
                  <p:embed/>
                </p:oleObj>
              </mc:Choice>
              <mc:Fallback>
                <p:oleObj name="Формула" r:id="rId3" imgW="15240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00338"/>
                        <a:ext cx="37782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25488" y="2116138"/>
            <a:ext cx="8229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Cơ hội (Odds):</a:t>
            </a:r>
          </a:p>
        </p:txBody>
      </p:sp>
      <p:pic>
        <p:nvPicPr>
          <p:cNvPr id="1434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49725"/>
            <a:ext cx="3619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4524375" y="6081713"/>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a:t>Liên hệ giữa </a:t>
            </a:r>
            <a:r>
              <a:rPr lang="en-US" sz="1800"/>
              <a:t>O</a:t>
            </a:r>
            <a:r>
              <a:rPr lang="en-US" sz="1800" b="0"/>
              <a:t> và </a:t>
            </a:r>
            <a:r>
              <a:rPr lang="en-US" sz="1800"/>
              <a:t>p</a:t>
            </a:r>
            <a:endParaRPr lang="vi-VN" sz="180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Mô hình nhị phân độc lập</a:t>
            </a:r>
            <a:endParaRPr lang="vi-VN" sz="3600" smtClean="0"/>
          </a:p>
        </p:txBody>
      </p:sp>
      <p:sp>
        <p:nvSpPr>
          <p:cNvPr id="15363" name="Rectangle 3"/>
          <p:cNvSpPr>
            <a:spLocks noGrp="1" noChangeArrowheads="1"/>
          </p:cNvSpPr>
          <p:nvPr>
            <p:ph type="body" idx="1"/>
          </p:nvPr>
        </p:nvSpPr>
        <p:spPr>
          <a:xfrm>
            <a:off x="611560" y="2017713"/>
            <a:ext cx="8343528" cy="4114800"/>
          </a:xfrm>
        </p:spPr>
        <p:txBody>
          <a:bodyPr/>
          <a:lstStyle/>
          <a:p>
            <a:pPr algn="just" eaLnBrk="1" hangingPunct="1"/>
            <a:r>
              <a:rPr lang="en-US" sz="2800" b="1" dirty="0" err="1" smtClean="0"/>
              <a:t>Nhị</a:t>
            </a:r>
            <a:r>
              <a:rPr lang="en-US" sz="2800" b="1" dirty="0" smtClean="0"/>
              <a:t> </a:t>
            </a:r>
            <a:r>
              <a:rPr lang="en-US" sz="2800" b="1" dirty="0" err="1" smtClean="0"/>
              <a:t>phân</a:t>
            </a:r>
            <a:r>
              <a:rPr lang="en-US" sz="2800" b="1" dirty="0" smtClean="0"/>
              <a:t>:</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như</a:t>
            </a:r>
            <a:r>
              <a:rPr lang="en-US" sz="2800" dirty="0" smtClean="0"/>
              <a:t> </a:t>
            </a:r>
            <a:r>
              <a:rPr lang="en-US" sz="2800" dirty="0" err="1" smtClean="0"/>
              <a:t>vec-tơ</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đánh</a:t>
            </a:r>
            <a:r>
              <a:rPr lang="en-US" sz="2800" dirty="0" smtClean="0"/>
              <a:t> </a:t>
            </a:r>
            <a:r>
              <a:rPr lang="en-US" sz="2800" dirty="0" err="1" smtClean="0"/>
              <a:t>dấu</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từ</a:t>
            </a:r>
            <a:endParaRPr lang="en-US" sz="2800" dirty="0" smtClean="0"/>
          </a:p>
          <a:p>
            <a:pPr lvl="1" algn="just" eaLnBrk="1" hangingPunct="1"/>
            <a:endParaRPr lang="en-US" sz="2400" dirty="0" smtClean="0"/>
          </a:p>
          <a:p>
            <a:pPr lvl="1" algn="just" eaLnBrk="1" hangingPunct="1"/>
            <a:r>
              <a:rPr lang="en-US" sz="2400" dirty="0" smtClean="0"/>
              <a:t>x</a:t>
            </a:r>
            <a:r>
              <a:rPr lang="en-US" sz="2400" baseline="-25000" dirty="0" smtClean="0"/>
              <a:t>i</a:t>
            </a:r>
            <a:r>
              <a:rPr lang="en-US" sz="2400" dirty="0" smtClean="0"/>
              <a:t> = 1 </a:t>
            </a:r>
            <a:r>
              <a:rPr lang="en-US" sz="2400" dirty="0" err="1" smtClean="0"/>
              <a:t>nếu</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thứ</a:t>
            </a:r>
            <a:r>
              <a:rPr lang="en-US" sz="2400" dirty="0" smtClean="0"/>
              <a:t> </a:t>
            </a:r>
            <a:r>
              <a:rPr lang="en-US" sz="2400" dirty="0" err="1" smtClean="0"/>
              <a:t>i</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d, 0 </a:t>
            </a:r>
            <a:r>
              <a:rPr lang="en-US" sz="2400" dirty="0" err="1" smtClean="0"/>
              <a:t>nếu</a:t>
            </a:r>
            <a:r>
              <a:rPr lang="en-US" sz="2400" dirty="0" smtClean="0"/>
              <a:t> </a:t>
            </a:r>
            <a:r>
              <a:rPr lang="en-US" sz="2400" dirty="0" err="1" smtClean="0"/>
              <a:t>ngược</a:t>
            </a:r>
            <a:r>
              <a:rPr lang="en-US" sz="2400" dirty="0" smtClean="0"/>
              <a:t> </a:t>
            </a:r>
            <a:r>
              <a:rPr lang="en-US" sz="2400" dirty="0" err="1" smtClean="0"/>
              <a:t>lại</a:t>
            </a:r>
            <a:endParaRPr lang="en-US" sz="2400" dirty="0" smtClean="0"/>
          </a:p>
          <a:p>
            <a:pPr algn="just" eaLnBrk="1" hangingPunct="1"/>
            <a:r>
              <a:rPr lang="en-US" sz="2800" b="1" dirty="0" err="1" smtClean="0"/>
              <a:t>Độc</a:t>
            </a:r>
            <a:r>
              <a:rPr lang="en-US" sz="2800" b="1" dirty="0" smtClean="0"/>
              <a:t> </a:t>
            </a:r>
            <a:r>
              <a:rPr lang="en-US" sz="2800" b="1" dirty="0" err="1" smtClean="0"/>
              <a:t>lập</a:t>
            </a:r>
            <a:r>
              <a:rPr lang="en-US" sz="2800" b="1" dirty="0" smtClean="0"/>
              <a:t>:</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mỗi</a:t>
            </a:r>
            <a:r>
              <a:rPr lang="en-US" sz="2800" dirty="0" smtClean="0"/>
              <a:t> </a:t>
            </a:r>
            <a:r>
              <a:rPr lang="en-US" sz="2800" dirty="0" err="1" smtClean="0"/>
              <a:t>từ</a:t>
            </a:r>
            <a:r>
              <a:rPr lang="en-US" sz="2800" dirty="0" smtClean="0"/>
              <a:t> </a:t>
            </a:r>
            <a:r>
              <a:rPr lang="en-US" sz="2800" dirty="0" err="1" smtClean="0"/>
              <a:t>trong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là</a:t>
            </a:r>
            <a:r>
              <a:rPr lang="en-US" sz="2800" dirty="0" smtClean="0"/>
              <a:t> </a:t>
            </a:r>
            <a:r>
              <a:rPr lang="en-US" sz="2800" dirty="0" err="1" smtClean="0"/>
              <a:t>độc</a:t>
            </a:r>
            <a:r>
              <a:rPr lang="en-US" sz="2800" dirty="0" smtClean="0"/>
              <a:t> </a:t>
            </a:r>
            <a:r>
              <a:rPr lang="en-US" sz="2800" dirty="0" err="1" smtClean="0"/>
              <a:t>lập</a:t>
            </a:r>
            <a:r>
              <a:rPr lang="en-US" sz="2800" dirty="0" smtClean="0"/>
              <a:t> </a:t>
            </a:r>
            <a:r>
              <a:rPr lang="en-US" sz="2800" dirty="0" err="1" smtClean="0"/>
              <a:t>với</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còn</a:t>
            </a:r>
            <a:r>
              <a:rPr lang="en-US" sz="2800" dirty="0" smtClean="0"/>
              <a:t> </a:t>
            </a:r>
            <a:r>
              <a:rPr lang="en-US" sz="2800" dirty="0" err="1" smtClean="0"/>
              <a:t>lại</a:t>
            </a:r>
            <a:endParaRPr lang="en-US" sz="2800" dirty="0" smtClean="0"/>
          </a:p>
          <a:p>
            <a:pPr algn="just" eaLnBrk="1" hangingPunct="1"/>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vec-tơ</a:t>
            </a:r>
            <a:endParaRPr lang="vi-VN" sz="2800" dirty="0" smtClean="0"/>
          </a:p>
        </p:txBody>
      </p:sp>
      <p:graphicFrame>
        <p:nvGraphicFramePr>
          <p:cNvPr id="15364" name="Object 4"/>
          <p:cNvGraphicFramePr>
            <a:graphicFrameLocks noChangeAspect="1"/>
          </p:cNvGraphicFramePr>
          <p:nvPr>
            <p:extLst>
              <p:ext uri="{D42A27DB-BD31-4B8C-83A1-F6EECF244321}">
                <p14:modId xmlns:p14="http://schemas.microsoft.com/office/powerpoint/2010/main" val="1739537076"/>
              </p:ext>
            </p:extLst>
          </p:nvPr>
        </p:nvGraphicFramePr>
        <p:xfrm>
          <a:off x="3761209" y="2853879"/>
          <a:ext cx="2466975" cy="719137"/>
        </p:xfrm>
        <a:graphic>
          <a:graphicData uri="http://schemas.openxmlformats.org/presentationml/2006/ole">
            <mc:AlternateContent xmlns:mc="http://schemas.openxmlformats.org/markup-compatibility/2006">
              <mc:Choice xmlns:v="urn:schemas-microsoft-com:vml" Requires="v">
                <p:oleObj spid="_x0000_s15484" name="Equation" r:id="rId3" imgW="914400" imgH="266400" progId="Equation.3">
                  <p:embed/>
                </p:oleObj>
              </mc:Choice>
              <mc:Fallback>
                <p:oleObj name="Equation" r:id="rId3" imgW="9144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209" y="2853879"/>
                        <a:ext cx="24669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862013"/>
            <a:ext cx="7793037" cy="766762"/>
          </a:xfrm>
        </p:spPr>
        <p:txBody>
          <a:bodyPr/>
          <a:lstStyle/>
          <a:p>
            <a:pPr eaLnBrk="1" hangingPunct="1"/>
            <a:r>
              <a:rPr lang="en-US" sz="3600" smtClean="0"/>
              <a:t>Mô hình nhị phân độc lập (1)</a:t>
            </a:r>
            <a:endParaRPr lang="vi-VN" sz="3600" smtClean="0"/>
          </a:p>
        </p:txBody>
      </p:sp>
      <p:sp>
        <p:nvSpPr>
          <p:cNvPr id="16387" name="Rectangle 3"/>
          <p:cNvSpPr>
            <a:spLocks noGrp="1" noChangeArrowheads="1"/>
          </p:cNvSpPr>
          <p:nvPr>
            <p:ph type="body" idx="1"/>
          </p:nvPr>
        </p:nvSpPr>
        <p:spPr>
          <a:xfrm>
            <a:off x="611560" y="2017713"/>
            <a:ext cx="8343528" cy="2058987"/>
          </a:xfrm>
        </p:spPr>
        <p:txBody>
          <a:bodyPr/>
          <a:lstStyle/>
          <a:p>
            <a:pPr eaLnBrk="1" hangingPunct="1"/>
            <a:r>
              <a:rPr lang="en-US" sz="2800" dirty="0" smtClean="0"/>
              <a:t>Cho </a:t>
            </a:r>
            <a:r>
              <a:rPr lang="en-US" sz="2800" dirty="0" err="1" smtClean="0"/>
              <a:t>truy</a:t>
            </a:r>
            <a:r>
              <a:rPr lang="en-US" sz="2800" dirty="0" smtClean="0"/>
              <a:t> </a:t>
            </a:r>
            <a:r>
              <a:rPr lang="en-US" sz="2800" dirty="0" err="1" smtClean="0"/>
              <a:t>vấn</a:t>
            </a:r>
            <a:r>
              <a:rPr lang="en-US" sz="2800" dirty="0" smtClean="0"/>
              <a:t> </a:t>
            </a:r>
            <a:r>
              <a:rPr lang="en-US" sz="2800" dirty="0" smtClean="0">
                <a:solidFill>
                  <a:schemeClr val="tx2"/>
                </a:solidFill>
              </a:rPr>
              <a:t>q</a:t>
            </a:r>
            <a:endParaRPr lang="en-US" sz="2800" dirty="0" smtClean="0"/>
          </a:p>
          <a:p>
            <a:pPr lvl="1" eaLnBrk="1" hangingPunct="1"/>
            <a:r>
              <a:rPr lang="en-US" sz="2400" dirty="0" err="1" smtClean="0"/>
              <a:t>Với</a:t>
            </a:r>
            <a:r>
              <a:rPr lang="en-US" sz="2400" dirty="0" smtClean="0"/>
              <a:t> </a:t>
            </a:r>
            <a:r>
              <a:rPr lang="en-US" sz="2400" dirty="0" err="1" smtClean="0"/>
              <a:t>mỗi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smtClean="0">
                <a:solidFill>
                  <a:schemeClr val="tx2"/>
                </a:solidFill>
              </a:rPr>
              <a:t>d</a:t>
            </a:r>
            <a:r>
              <a:rPr lang="en-US" sz="2400" dirty="0" smtClean="0"/>
              <a:t> </a:t>
            </a:r>
            <a:r>
              <a:rPr lang="en-US" sz="2400" dirty="0" err="1" smtClean="0"/>
              <a:t>cần</a:t>
            </a:r>
            <a:r>
              <a:rPr lang="en-US" sz="2400" dirty="0" smtClean="0"/>
              <a:t> </a:t>
            </a:r>
            <a:r>
              <a:rPr lang="en-US" sz="2400" dirty="0" err="1" smtClean="0"/>
              <a:t>tính</a:t>
            </a:r>
            <a:r>
              <a:rPr lang="en-US" sz="2400" smtClean="0"/>
              <a:t> </a:t>
            </a:r>
            <a:r>
              <a:rPr lang="en-US" sz="2400" smtClean="0">
                <a:solidFill>
                  <a:schemeClr val="tx2"/>
                </a:solidFill>
              </a:rPr>
              <a:t>p(R=1|q</a:t>
            </a:r>
            <a:r>
              <a:rPr lang="en-US" sz="2400" dirty="0" smtClean="0">
                <a:solidFill>
                  <a:schemeClr val="tx2"/>
                </a:solidFill>
              </a:rPr>
              <a:t>, d)</a:t>
            </a:r>
          </a:p>
          <a:p>
            <a:pPr lvl="1" eaLnBrk="1" hangingPunct="1"/>
            <a:r>
              <a:rPr lang="en-US" sz="2400" dirty="0" err="1" smtClean="0">
                <a:solidFill>
                  <a:schemeClr val="tx2"/>
                </a:solidFill>
              </a:rPr>
              <a:t>Chỉ</a:t>
            </a:r>
            <a:r>
              <a:rPr lang="en-US" sz="2400" dirty="0" smtClean="0">
                <a:solidFill>
                  <a:schemeClr val="tx2"/>
                </a:solidFill>
              </a:rPr>
              <a:t> </a:t>
            </a:r>
            <a:r>
              <a:rPr lang="en-US" sz="2400" dirty="0" err="1" smtClean="0">
                <a:solidFill>
                  <a:schemeClr val="tx2"/>
                </a:solidFill>
              </a:rPr>
              <a:t>quan</a:t>
            </a:r>
            <a:r>
              <a:rPr lang="en-US" sz="2400" dirty="0" smtClean="0">
                <a:solidFill>
                  <a:schemeClr val="tx2"/>
                </a:solidFill>
              </a:rPr>
              <a:t> </a:t>
            </a:r>
            <a:r>
              <a:rPr lang="en-US" sz="2400" dirty="0" err="1" smtClean="0">
                <a:solidFill>
                  <a:schemeClr val="tx2"/>
                </a:solidFill>
              </a:rPr>
              <a:t>tâm</a:t>
            </a:r>
            <a:r>
              <a:rPr lang="en-US" sz="2400" dirty="0" smtClean="0">
                <a:solidFill>
                  <a:schemeClr val="tx2"/>
                </a:solidFill>
              </a:rPr>
              <a:t> </a:t>
            </a:r>
            <a:r>
              <a:rPr lang="en-US" sz="2400" dirty="0" err="1" smtClean="0">
                <a:solidFill>
                  <a:schemeClr val="tx2"/>
                </a:solidFill>
              </a:rPr>
              <a:t>tới</a:t>
            </a:r>
            <a:r>
              <a:rPr lang="en-US" sz="2400" dirty="0" smtClean="0">
                <a:solidFill>
                  <a:schemeClr val="tx2"/>
                </a:solidFill>
              </a:rPr>
              <a:t> </a:t>
            </a:r>
            <a:r>
              <a:rPr lang="en-US" sz="2400" dirty="0" err="1" smtClean="0">
                <a:solidFill>
                  <a:schemeClr val="tx2"/>
                </a:solidFill>
              </a:rPr>
              <a:t>thứ</a:t>
            </a:r>
            <a:r>
              <a:rPr lang="en-US" sz="2400" dirty="0" smtClean="0">
                <a:solidFill>
                  <a:schemeClr val="tx2"/>
                </a:solidFill>
              </a:rPr>
              <a:t> </a:t>
            </a:r>
            <a:r>
              <a:rPr lang="en-US" sz="2400" dirty="0" err="1" smtClean="0">
                <a:solidFill>
                  <a:schemeClr val="tx2"/>
                </a:solidFill>
              </a:rPr>
              <a:t>hạng</a:t>
            </a:r>
            <a:endParaRPr lang="en-US" sz="2400" dirty="0" smtClean="0">
              <a:solidFill>
                <a:schemeClr val="tx2"/>
              </a:solidFill>
            </a:endParaRPr>
          </a:p>
          <a:p>
            <a:pPr eaLnBrk="1" hangingPunct="1"/>
            <a:r>
              <a:rPr lang="en-US" sz="2400" dirty="0" err="1" smtClean="0">
                <a:solidFill>
                  <a:schemeClr val="tx2"/>
                </a:solidFill>
              </a:rPr>
              <a:t>Sử</a:t>
            </a:r>
            <a:r>
              <a:rPr lang="en-US" sz="2400" dirty="0" smtClean="0">
                <a:solidFill>
                  <a:schemeClr val="tx2"/>
                </a:solidFill>
              </a:rPr>
              <a:t> </a:t>
            </a:r>
            <a:r>
              <a:rPr lang="en-US" sz="2400" dirty="0" err="1" smtClean="0">
                <a:solidFill>
                  <a:schemeClr val="tx2"/>
                </a:solidFill>
              </a:rPr>
              <a:t>dụng</a:t>
            </a:r>
            <a:r>
              <a:rPr lang="en-US" sz="2400" dirty="0" smtClean="0">
                <a:solidFill>
                  <a:schemeClr val="tx2"/>
                </a:solidFill>
              </a:rPr>
              <a:t> </a:t>
            </a:r>
            <a:r>
              <a:rPr lang="en-US" sz="2400" dirty="0" err="1" smtClean="0">
                <a:solidFill>
                  <a:schemeClr val="tx2"/>
                </a:solidFill>
              </a:rPr>
              <a:t>cơ</a:t>
            </a:r>
            <a:r>
              <a:rPr lang="en-US" sz="2400" dirty="0" smtClean="0">
                <a:solidFill>
                  <a:schemeClr val="tx2"/>
                </a:solidFill>
              </a:rPr>
              <a:t> </a:t>
            </a:r>
            <a:r>
              <a:rPr lang="en-US" sz="2400" dirty="0" err="1" smtClean="0">
                <a:solidFill>
                  <a:schemeClr val="tx2"/>
                </a:solidFill>
              </a:rPr>
              <a:t>hội</a:t>
            </a:r>
            <a:r>
              <a:rPr lang="en-US" sz="2400" dirty="0" smtClean="0">
                <a:solidFill>
                  <a:schemeClr val="tx2"/>
                </a:solidFill>
              </a:rPr>
              <a:t> (Odds)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luật</a:t>
            </a:r>
            <a:r>
              <a:rPr lang="en-US" sz="2400" dirty="0" smtClean="0">
                <a:solidFill>
                  <a:schemeClr val="tx2"/>
                </a:solidFill>
              </a:rPr>
              <a:t> Bayes</a:t>
            </a:r>
            <a:endParaRPr lang="vi-VN" sz="2400" dirty="0" smtClean="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3316757218"/>
              </p:ext>
            </p:extLst>
          </p:nvPr>
        </p:nvGraphicFramePr>
        <p:xfrm>
          <a:off x="965026" y="4095750"/>
          <a:ext cx="6991350" cy="1666875"/>
        </p:xfrm>
        <a:graphic>
          <a:graphicData uri="http://schemas.openxmlformats.org/presentationml/2006/ole">
            <mc:AlternateContent xmlns:mc="http://schemas.openxmlformats.org/markup-compatibility/2006">
              <mc:Choice xmlns:v="urn:schemas-microsoft-com:vml" Requires="v">
                <p:oleObj spid="_x0000_s16508" name="Equation" r:id="rId3" imgW="3454200" imgH="812520" progId="Equation.3">
                  <p:embed/>
                </p:oleObj>
              </mc:Choice>
              <mc:Fallback>
                <p:oleObj name="Equation" r:id="rId3" imgW="3454200" imgH="812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26" y="4095750"/>
                        <a:ext cx="699135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Mô hình nhị phân độc lập (2)</a:t>
            </a:r>
            <a:endParaRPr lang="vi-VN" sz="3600" smtClean="0"/>
          </a:p>
        </p:txBody>
      </p:sp>
      <p:sp>
        <p:nvSpPr>
          <p:cNvPr id="321539" name="Rectangle 3"/>
          <p:cNvSpPr>
            <a:spLocks noGrp="1" noChangeArrowheads="1"/>
          </p:cNvSpPr>
          <p:nvPr>
            <p:ph type="body" idx="1"/>
          </p:nvPr>
        </p:nvSpPr>
        <p:spPr>
          <a:xfrm>
            <a:off x="611188" y="4005263"/>
            <a:ext cx="8343900" cy="431800"/>
          </a:xfrm>
        </p:spPr>
        <p:txBody>
          <a:bodyPr/>
          <a:lstStyle/>
          <a:p>
            <a:pPr eaLnBrk="1" hangingPunct="1"/>
            <a:r>
              <a:rPr lang="en-US" sz="2000" dirty="0" err="1" smtClean="0"/>
              <a:t>Sử</a:t>
            </a:r>
            <a:r>
              <a:rPr lang="en-US" sz="2000" dirty="0" smtClean="0"/>
              <a:t> </a:t>
            </a:r>
            <a:r>
              <a:rPr lang="en-US" sz="2000" dirty="0" err="1" smtClean="0"/>
              <a:t>dụng</a:t>
            </a:r>
            <a:r>
              <a:rPr lang="en-US" sz="2000" dirty="0" smtClean="0"/>
              <a:t> </a:t>
            </a:r>
            <a:r>
              <a:rPr lang="en-US" sz="2000" dirty="0" err="1" smtClean="0"/>
              <a:t>giả</a:t>
            </a:r>
            <a:r>
              <a:rPr lang="en-US" sz="2000" dirty="0" smtClean="0"/>
              <a:t> </a:t>
            </a:r>
            <a:r>
              <a:rPr lang="en-US" sz="2000" dirty="0" err="1" smtClean="0"/>
              <a:t>thuyết</a:t>
            </a:r>
            <a:r>
              <a:rPr lang="en-US" sz="2000" dirty="0" smtClean="0"/>
              <a:t> </a:t>
            </a:r>
            <a:r>
              <a:rPr lang="en-US" sz="2000" dirty="0" err="1" smtClean="0"/>
              <a:t>độc</a:t>
            </a:r>
            <a:r>
              <a:rPr lang="en-US" sz="2000" dirty="0" smtClean="0"/>
              <a:t> </a:t>
            </a:r>
            <a:r>
              <a:rPr lang="en-US" sz="2000" dirty="0" err="1" smtClean="0"/>
              <a:t>lập</a:t>
            </a:r>
            <a:endParaRPr lang="vi-VN" sz="2000" dirty="0" smtClean="0"/>
          </a:p>
        </p:txBody>
      </p:sp>
      <p:grpSp>
        <p:nvGrpSpPr>
          <p:cNvPr id="321549" name="Group 13"/>
          <p:cNvGrpSpPr>
            <a:grpSpLocks/>
          </p:cNvGrpSpPr>
          <p:nvPr/>
        </p:nvGrpSpPr>
        <p:grpSpPr bwMode="auto">
          <a:xfrm>
            <a:off x="2743200" y="1935163"/>
            <a:ext cx="3048000" cy="1793875"/>
            <a:chOff x="1728" y="1219"/>
            <a:chExt cx="1920" cy="1130"/>
          </a:xfrm>
        </p:grpSpPr>
        <p:sp>
          <p:nvSpPr>
            <p:cNvPr id="17419" name="Rectangle 9"/>
            <p:cNvSpPr>
              <a:spLocks noChangeArrowheads="1"/>
            </p:cNvSpPr>
            <p:nvPr/>
          </p:nvSpPr>
          <p:spPr bwMode="auto">
            <a:xfrm>
              <a:off x="2832" y="1219"/>
              <a:ext cx="816" cy="57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20" name="AutoShape 8"/>
            <p:cNvSpPr>
              <a:spLocks/>
            </p:cNvSpPr>
            <p:nvPr/>
          </p:nvSpPr>
          <p:spPr bwMode="auto">
            <a:xfrm>
              <a:off x="1728" y="1939"/>
              <a:ext cx="1104" cy="41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grpSp>
      <p:grpSp>
        <p:nvGrpSpPr>
          <p:cNvPr id="321550" name="Group 14"/>
          <p:cNvGrpSpPr>
            <a:grpSpLocks/>
          </p:cNvGrpSpPr>
          <p:nvPr/>
        </p:nvGrpSpPr>
        <p:grpSpPr bwMode="auto">
          <a:xfrm>
            <a:off x="5911850" y="1935163"/>
            <a:ext cx="2805113" cy="1701800"/>
            <a:chOff x="3724" y="1219"/>
            <a:chExt cx="1767" cy="1072"/>
          </a:xfrm>
        </p:grpSpPr>
        <p:sp>
          <p:nvSpPr>
            <p:cNvPr id="17417" name="Rectangle 11"/>
            <p:cNvSpPr>
              <a:spLocks noChangeArrowheads="1"/>
            </p:cNvSpPr>
            <p:nvPr/>
          </p:nvSpPr>
          <p:spPr bwMode="auto">
            <a:xfrm>
              <a:off x="3724" y="1219"/>
              <a:ext cx="1133" cy="62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18" name="AutoShape 12"/>
            <p:cNvSpPr>
              <a:spLocks/>
            </p:cNvSpPr>
            <p:nvPr/>
          </p:nvSpPr>
          <p:spPr bwMode="auto">
            <a:xfrm>
              <a:off x="4156" y="2035"/>
              <a:ext cx="1335" cy="256"/>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Cần xác định</a:t>
              </a:r>
            </a:p>
          </p:txBody>
        </p:sp>
      </p:grpSp>
      <p:graphicFrame>
        <p:nvGraphicFramePr>
          <p:cNvPr id="321547" name="Object 11"/>
          <p:cNvGraphicFramePr>
            <a:graphicFrameLocks noChangeAspect="1"/>
          </p:cNvGraphicFramePr>
          <p:nvPr>
            <p:extLst>
              <p:ext uri="{D42A27DB-BD31-4B8C-83A1-F6EECF244321}">
                <p14:modId xmlns:p14="http://schemas.microsoft.com/office/powerpoint/2010/main" val="564127707"/>
              </p:ext>
            </p:extLst>
          </p:nvPr>
        </p:nvGraphicFramePr>
        <p:xfrm>
          <a:off x="1463675" y="5465763"/>
          <a:ext cx="5073650" cy="915987"/>
        </p:xfrm>
        <a:graphic>
          <a:graphicData uri="http://schemas.openxmlformats.org/presentationml/2006/ole">
            <mc:AlternateContent xmlns:mc="http://schemas.openxmlformats.org/markup-compatibility/2006">
              <mc:Choice xmlns:v="urn:schemas-microsoft-com:vml" Requires="v">
                <p:oleObj spid="_x0000_s17778" name="Equation" r:id="rId3" imgW="2489040" imgH="444240" progId="Equation.3">
                  <p:embed/>
                </p:oleObj>
              </mc:Choice>
              <mc:Fallback>
                <p:oleObj name="Equation" r:id="rId3" imgW="2489040" imgH="444240" progId="Equation.3">
                  <p:embed/>
                  <p:pic>
                    <p:nvPicPr>
                      <p:cNvPr id="0" name="Object 11"/>
                      <p:cNvPicPr>
                        <a:picLocks noChangeAspect="1" noChangeArrowheads="1"/>
                      </p:cNvPicPr>
                      <p:nvPr/>
                    </p:nvPicPr>
                    <p:blipFill>
                      <a:blip r:embed="rId4"/>
                      <a:srcRect/>
                      <a:stretch>
                        <a:fillRect/>
                      </a:stretch>
                    </p:blipFill>
                    <p:spPr bwMode="auto">
                      <a:xfrm>
                        <a:off x="1463675" y="5465763"/>
                        <a:ext cx="50736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1548" name="Object 12"/>
          <p:cNvGraphicFramePr>
            <a:graphicFrameLocks noChangeAspect="1"/>
          </p:cNvGraphicFramePr>
          <p:nvPr>
            <p:extLst>
              <p:ext uri="{D42A27DB-BD31-4B8C-83A1-F6EECF244321}">
                <p14:modId xmlns:p14="http://schemas.microsoft.com/office/powerpoint/2010/main" val="1679261971"/>
              </p:ext>
            </p:extLst>
          </p:nvPr>
        </p:nvGraphicFramePr>
        <p:xfrm>
          <a:off x="1450975" y="4410075"/>
          <a:ext cx="4416425" cy="917575"/>
        </p:xfrm>
        <a:graphic>
          <a:graphicData uri="http://schemas.openxmlformats.org/presentationml/2006/ole">
            <mc:AlternateContent xmlns:mc="http://schemas.openxmlformats.org/markup-compatibility/2006">
              <mc:Choice xmlns:v="urn:schemas-microsoft-com:vml" Requires="v">
                <p:oleObj spid="_x0000_s17779" name="Equation" r:id="rId5" imgW="2171520" imgH="444240" progId="Equation.3">
                  <p:embed/>
                </p:oleObj>
              </mc:Choice>
              <mc:Fallback>
                <p:oleObj name="Equation" r:id="rId5" imgW="2171520" imgH="444240" progId="Equation.3">
                  <p:embed/>
                  <p:pic>
                    <p:nvPicPr>
                      <p:cNvPr id="0" name="Object 12"/>
                      <p:cNvPicPr>
                        <a:picLocks noChangeAspect="1" noChangeArrowheads="1"/>
                      </p:cNvPicPr>
                      <p:nvPr/>
                    </p:nvPicPr>
                    <p:blipFill>
                      <a:blip r:embed="rId6"/>
                      <a:srcRect/>
                      <a:stretch>
                        <a:fillRect/>
                      </a:stretch>
                    </p:blipFill>
                    <p:spPr bwMode="auto">
                      <a:xfrm>
                        <a:off x="1450975" y="4410075"/>
                        <a:ext cx="4416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1290295018"/>
              </p:ext>
            </p:extLst>
          </p:nvPr>
        </p:nvGraphicFramePr>
        <p:xfrm>
          <a:off x="730250" y="2000250"/>
          <a:ext cx="7150100" cy="868363"/>
        </p:xfrm>
        <a:graphic>
          <a:graphicData uri="http://schemas.openxmlformats.org/presentationml/2006/ole">
            <mc:AlternateContent xmlns:mc="http://schemas.openxmlformats.org/markup-compatibility/2006">
              <mc:Choice xmlns:v="urn:schemas-microsoft-com:vml" Requires="v">
                <p:oleObj spid="_x0000_s17780" name="Equation" r:id="rId7" imgW="3530520" imgH="419040" progId="Equation.3">
                  <p:embed/>
                </p:oleObj>
              </mc:Choice>
              <mc:Fallback>
                <p:oleObj name="Equation" r:id="rId7" imgW="3530520" imgH="419040" progId="Equation.3">
                  <p:embed/>
                  <p:pic>
                    <p:nvPicPr>
                      <p:cNvPr id="0" name="Object 6"/>
                      <p:cNvPicPr>
                        <a:picLocks noChangeAspect="1" noChangeArrowheads="1"/>
                      </p:cNvPicPr>
                      <p:nvPr/>
                    </p:nvPicPr>
                    <p:blipFill>
                      <a:blip r:embed="rId8"/>
                      <a:srcRect/>
                      <a:stretch>
                        <a:fillRect/>
                      </a:stretch>
                    </p:blipFill>
                    <p:spPr bwMode="auto">
                      <a:xfrm>
                        <a:off x="730250" y="2000250"/>
                        <a:ext cx="71501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err="1" smtClean="0"/>
              <a:t>Mô</a:t>
            </a:r>
            <a:r>
              <a:rPr lang="en-US" sz="3600" dirty="0" smtClean="0"/>
              <a:t> </a:t>
            </a:r>
            <a:r>
              <a:rPr lang="en-US" sz="3600" dirty="0" err="1" smtClean="0"/>
              <a:t>hình</a:t>
            </a:r>
            <a:r>
              <a:rPr lang="en-US" sz="3600" dirty="0" smtClean="0"/>
              <a:t> </a:t>
            </a:r>
            <a:r>
              <a:rPr lang="en-US" sz="3600" dirty="0" err="1" smtClean="0"/>
              <a:t>nhị</a:t>
            </a:r>
            <a:r>
              <a:rPr lang="en-US" sz="3600" dirty="0" smtClean="0"/>
              <a:t> </a:t>
            </a:r>
            <a:r>
              <a:rPr lang="en-US" sz="3600" dirty="0" err="1" smtClean="0"/>
              <a:t>phân</a:t>
            </a:r>
            <a:r>
              <a:rPr lang="en-US" sz="3600" dirty="0" smtClean="0"/>
              <a:t> </a:t>
            </a:r>
            <a:r>
              <a:rPr lang="en-US" sz="3600" dirty="0" err="1" smtClean="0"/>
              <a:t>độc</a:t>
            </a:r>
            <a:r>
              <a:rPr lang="en-US" sz="3600" dirty="0" smtClean="0"/>
              <a:t> </a:t>
            </a:r>
            <a:r>
              <a:rPr lang="en-US" sz="3600" dirty="0" err="1" smtClean="0"/>
              <a:t>lập</a:t>
            </a:r>
            <a:r>
              <a:rPr lang="en-US" sz="3600" dirty="0" smtClean="0"/>
              <a:t> (3)</a:t>
            </a:r>
            <a:endParaRPr lang="vi-VN" sz="3600" dirty="0" smtClean="0"/>
          </a:p>
        </p:txBody>
      </p:sp>
      <p:grpSp>
        <p:nvGrpSpPr>
          <p:cNvPr id="322577" name="Group 17"/>
          <p:cNvGrpSpPr>
            <a:grpSpLocks/>
          </p:cNvGrpSpPr>
          <p:nvPr/>
        </p:nvGrpSpPr>
        <p:grpSpPr bwMode="auto">
          <a:xfrm>
            <a:off x="820738" y="1865313"/>
            <a:ext cx="7961312" cy="2214562"/>
            <a:chOff x="517" y="1175"/>
            <a:chExt cx="5015" cy="1395"/>
          </a:xfrm>
        </p:grpSpPr>
        <p:graphicFrame>
          <p:nvGraphicFramePr>
            <p:cNvPr id="18443" name="Object 4"/>
            <p:cNvGraphicFramePr>
              <a:graphicFrameLocks noChangeAspect="1"/>
            </p:cNvGraphicFramePr>
            <p:nvPr>
              <p:extLst>
                <p:ext uri="{D42A27DB-BD31-4B8C-83A1-F6EECF244321}">
                  <p14:modId xmlns:p14="http://schemas.microsoft.com/office/powerpoint/2010/main" val="4190224446"/>
                </p:ext>
              </p:extLst>
            </p:nvPr>
          </p:nvGraphicFramePr>
          <p:xfrm>
            <a:off x="554" y="1175"/>
            <a:ext cx="3196" cy="577"/>
          </p:xfrm>
          <a:graphic>
            <a:graphicData uri="http://schemas.openxmlformats.org/presentationml/2006/ole">
              <mc:AlternateContent xmlns:mc="http://schemas.openxmlformats.org/markup-compatibility/2006">
                <mc:Choice xmlns:v="urn:schemas-microsoft-com:vml" Requires="v">
                  <p:oleObj spid="_x0000_s19042" name="Equation" r:id="rId3" imgW="2489040" imgH="444240" progId="Equation.3">
                    <p:embed/>
                  </p:oleObj>
                </mc:Choice>
                <mc:Fallback>
                  <p:oleObj name="Equation" r:id="rId3" imgW="2489040" imgH="444240" progId="Equation.3">
                    <p:embed/>
                    <p:pic>
                      <p:nvPicPr>
                        <p:cNvPr id="0" name="Object 4"/>
                        <p:cNvPicPr>
                          <a:picLocks noChangeAspect="1" noChangeArrowheads="1"/>
                        </p:cNvPicPr>
                        <p:nvPr/>
                      </p:nvPicPr>
                      <p:blipFill>
                        <a:blip r:embed="rId4"/>
                        <a:srcRect/>
                        <a:stretch>
                          <a:fillRect/>
                        </a:stretch>
                      </p:blipFill>
                      <p:spPr bwMode="auto">
                        <a:xfrm>
                          <a:off x="554" y="1175"/>
                          <a:ext cx="31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4" name="Object 5"/>
            <p:cNvGraphicFramePr>
              <a:graphicFrameLocks noChangeAspect="1"/>
            </p:cNvGraphicFramePr>
            <p:nvPr>
              <p:extLst>
                <p:ext uri="{D42A27DB-BD31-4B8C-83A1-F6EECF244321}">
                  <p14:modId xmlns:p14="http://schemas.microsoft.com/office/powerpoint/2010/main" val="2642805132"/>
                </p:ext>
              </p:extLst>
            </p:nvPr>
          </p:nvGraphicFramePr>
          <p:xfrm>
            <a:off x="517" y="1909"/>
            <a:ext cx="5015" cy="661"/>
          </p:xfrm>
          <a:graphic>
            <a:graphicData uri="http://schemas.openxmlformats.org/presentationml/2006/ole">
              <mc:AlternateContent xmlns:mc="http://schemas.openxmlformats.org/markup-compatibility/2006">
                <mc:Choice xmlns:v="urn:schemas-microsoft-com:vml" Requires="v">
                  <p:oleObj spid="_x0000_s19043" name="Equation" r:id="rId5" imgW="4089240" imgH="469800" progId="Equation.3">
                    <p:embed/>
                  </p:oleObj>
                </mc:Choice>
                <mc:Fallback>
                  <p:oleObj name="Equation" r:id="rId5" imgW="4089240" imgH="469800" progId="Equation.3">
                    <p:embed/>
                    <p:pic>
                      <p:nvPicPr>
                        <p:cNvPr id="0" name="Object 5"/>
                        <p:cNvPicPr>
                          <a:picLocks noChangeAspect="1" noChangeArrowheads="1"/>
                        </p:cNvPicPr>
                        <p:nvPr/>
                      </p:nvPicPr>
                      <p:blipFill>
                        <a:blip r:embed="rId6"/>
                        <a:srcRect/>
                        <a:stretch>
                          <a:fillRect/>
                        </a:stretch>
                      </p:blipFill>
                      <p:spPr bwMode="auto">
                        <a:xfrm>
                          <a:off x="517" y="1909"/>
                          <a:ext cx="501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8445" name="Text Box 6"/>
            <p:cNvSpPr txBox="1">
              <a:spLocks noChangeArrowheads="1"/>
            </p:cNvSpPr>
            <p:nvPr/>
          </p:nvSpPr>
          <p:spPr bwMode="auto">
            <a:xfrm>
              <a:off x="521" y="1797"/>
              <a:ext cx="22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000" b="0" dirty="0" err="1"/>
                <a:t>Vì</a:t>
              </a:r>
              <a:r>
                <a:rPr lang="en-US" sz="2000" b="0" dirty="0"/>
                <a:t> x</a:t>
              </a:r>
              <a:r>
                <a:rPr lang="en-US" sz="2000" b="0" baseline="-25000" dirty="0"/>
                <a:t>i</a:t>
              </a:r>
              <a:r>
                <a:rPr lang="en-US" sz="2000" b="0" dirty="0"/>
                <a:t> </a:t>
              </a:r>
              <a:r>
                <a:rPr lang="en-US" sz="2000" b="0" dirty="0" err="1"/>
                <a:t>chỉ</a:t>
              </a:r>
              <a:r>
                <a:rPr lang="en-US" sz="2000" b="0" dirty="0"/>
                <a:t> </a:t>
              </a:r>
              <a:r>
                <a:rPr lang="en-US" sz="2000" b="0" dirty="0" err="1" smtClean="0"/>
                <a:t>nhận</a:t>
              </a:r>
              <a:r>
                <a:rPr lang="en-US" sz="2000" b="0" dirty="0" smtClean="0"/>
                <a:t> </a:t>
              </a:r>
              <a:r>
                <a:rPr lang="en-US" sz="2000" b="0" dirty="0" err="1" smtClean="0"/>
                <a:t>giá</a:t>
              </a:r>
              <a:r>
                <a:rPr lang="en-US" sz="2000" b="0" dirty="0" smtClean="0"/>
                <a:t> </a:t>
              </a:r>
              <a:r>
                <a:rPr lang="en-US" sz="2000" b="0" dirty="0" err="1" smtClean="0"/>
                <a:t>trị</a:t>
              </a:r>
              <a:r>
                <a:rPr lang="en-US" sz="2000" b="0" dirty="0" smtClean="0"/>
                <a:t> </a:t>
              </a:r>
              <a:r>
                <a:rPr lang="en-US" sz="2000" b="0" dirty="0"/>
                <a:t>1 </a:t>
              </a:r>
              <a:r>
                <a:rPr lang="en-US" sz="2000" b="0" dirty="0" err="1"/>
                <a:t>hoặc</a:t>
              </a:r>
              <a:r>
                <a:rPr lang="en-US" sz="2000" b="0" dirty="0"/>
                <a:t> 0</a:t>
              </a:r>
              <a:endParaRPr lang="vi-VN" sz="2000" b="0" dirty="0"/>
            </a:p>
          </p:txBody>
        </p:sp>
      </p:grpSp>
      <p:graphicFrame>
        <p:nvGraphicFramePr>
          <p:cNvPr id="18439" name="Object 10"/>
          <p:cNvGraphicFramePr>
            <a:graphicFrameLocks noChangeAspect="1"/>
          </p:cNvGraphicFramePr>
          <p:nvPr>
            <p:extLst>
              <p:ext uri="{D42A27DB-BD31-4B8C-83A1-F6EECF244321}">
                <p14:modId xmlns:p14="http://schemas.microsoft.com/office/powerpoint/2010/main" val="3879801556"/>
              </p:ext>
            </p:extLst>
          </p:nvPr>
        </p:nvGraphicFramePr>
        <p:xfrm>
          <a:off x="938438" y="4358044"/>
          <a:ext cx="2955925" cy="508000"/>
        </p:xfrm>
        <a:graphic>
          <a:graphicData uri="http://schemas.openxmlformats.org/presentationml/2006/ole">
            <mc:AlternateContent xmlns:mc="http://schemas.openxmlformats.org/markup-compatibility/2006">
              <mc:Choice xmlns:v="urn:schemas-microsoft-com:vml" Requires="v">
                <p:oleObj spid="_x0000_s19044" name="Equation" r:id="rId7" imgW="1422360" imgH="228600" progId="Equation.3">
                  <p:embed/>
                </p:oleObj>
              </mc:Choice>
              <mc:Fallback>
                <p:oleObj name="Equation" r:id="rId7" imgW="1422360" imgH="228600" progId="Equation.3">
                  <p:embed/>
                  <p:pic>
                    <p:nvPicPr>
                      <p:cNvPr id="0" name="Object 10"/>
                      <p:cNvPicPr>
                        <a:picLocks noChangeAspect="1" noChangeArrowheads="1"/>
                      </p:cNvPicPr>
                      <p:nvPr/>
                    </p:nvPicPr>
                    <p:blipFill>
                      <a:blip r:embed="rId8"/>
                      <a:srcRect/>
                      <a:stretch>
                        <a:fillRect/>
                      </a:stretch>
                    </p:blipFill>
                    <p:spPr bwMode="auto">
                      <a:xfrm>
                        <a:off x="938438" y="4358044"/>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0" name="Object 11"/>
          <p:cNvGraphicFramePr>
            <a:graphicFrameLocks noChangeAspect="1"/>
          </p:cNvGraphicFramePr>
          <p:nvPr>
            <p:extLst>
              <p:ext uri="{D42A27DB-BD31-4B8C-83A1-F6EECF244321}">
                <p14:modId xmlns:p14="http://schemas.microsoft.com/office/powerpoint/2010/main" val="4052296191"/>
              </p:ext>
            </p:extLst>
          </p:nvPr>
        </p:nvGraphicFramePr>
        <p:xfrm>
          <a:off x="4100436" y="4394177"/>
          <a:ext cx="2776538" cy="447675"/>
        </p:xfrm>
        <a:graphic>
          <a:graphicData uri="http://schemas.openxmlformats.org/presentationml/2006/ole">
            <mc:AlternateContent xmlns:mc="http://schemas.openxmlformats.org/markup-compatibility/2006">
              <mc:Choice xmlns:v="urn:schemas-microsoft-com:vml" Requires="v">
                <p:oleObj spid="_x0000_s19045" name="Equation" r:id="rId9" imgW="1334520" imgH="200880" progId="Equation.3">
                  <p:embed/>
                </p:oleObj>
              </mc:Choice>
              <mc:Fallback>
                <p:oleObj name="Equation" r:id="rId9" imgW="1334520" imgH="200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436" y="4394177"/>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578039039"/>
              </p:ext>
            </p:extLst>
          </p:nvPr>
        </p:nvGraphicFramePr>
        <p:xfrm>
          <a:off x="899592" y="5229200"/>
          <a:ext cx="4859338" cy="1238250"/>
        </p:xfrm>
        <a:graphic>
          <a:graphicData uri="http://schemas.openxmlformats.org/presentationml/2006/ole">
            <mc:AlternateContent xmlns:mc="http://schemas.openxmlformats.org/markup-compatibility/2006">
              <mc:Choice xmlns:v="urn:schemas-microsoft-com:vml" Requires="v">
                <p:oleObj spid="_x0000_s19046" name="Equation" r:id="rId11" imgW="2489040" imgH="558720" progId="Equation.3">
                  <p:embed/>
                </p:oleObj>
              </mc:Choice>
              <mc:Fallback>
                <p:oleObj name="Equation" r:id="rId11" imgW="2489040" imgH="558720" progId="Equation.3">
                  <p:embed/>
                  <p:pic>
                    <p:nvPicPr>
                      <p:cNvPr id="0" name="Object 15"/>
                      <p:cNvPicPr>
                        <a:picLocks noChangeAspect="1" noChangeArrowheads="1"/>
                      </p:cNvPicPr>
                      <p:nvPr/>
                    </p:nvPicPr>
                    <p:blipFill>
                      <a:blip r:embed="rId12"/>
                      <a:srcRect/>
                      <a:stretch>
                        <a:fillRect/>
                      </a:stretch>
                    </p:blipFill>
                    <p:spPr bwMode="auto">
                      <a:xfrm>
                        <a:off x="899592" y="5229200"/>
                        <a:ext cx="485933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Rectangle 3"/>
          <p:cNvSpPr txBox="1">
            <a:spLocks noChangeArrowheads="1"/>
          </p:cNvSpPr>
          <p:nvPr/>
        </p:nvSpPr>
        <p:spPr>
          <a:xfrm>
            <a:off x="611188" y="4005263"/>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t>Đặt</a:t>
            </a:r>
            <a:r>
              <a:rPr lang="en-US" sz="2000" b="0" dirty="0" smtClean="0"/>
              <a:t>:</a:t>
            </a:r>
          </a:p>
          <a:p>
            <a:pPr eaLnBrk="1" hangingPunct="1"/>
            <a:endParaRPr lang="vi-VN" sz="2000" b="0" dirty="0" smtClean="0"/>
          </a:p>
        </p:txBody>
      </p:sp>
      <p:sp>
        <p:nvSpPr>
          <p:cNvPr id="16" name="Rectangle 3"/>
          <p:cNvSpPr txBox="1">
            <a:spLocks noChangeArrowheads="1"/>
          </p:cNvSpPr>
          <p:nvPr/>
        </p:nvSpPr>
        <p:spPr>
          <a:xfrm>
            <a:off x="629444" y="4854150"/>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ea typeface="ＭＳ Ｐゴシック" panose="020B0600070205080204" pitchFamily="34" charset="-128"/>
              </a:rPr>
              <a:t>Giả</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sử</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với</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thuật</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ngữ</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không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có</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trong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truy</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vấn</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thì</a:t>
            </a:r>
            <a:r>
              <a:rPr lang="en-US" sz="2000" b="0" dirty="0" smtClean="0">
                <a:ea typeface="ＭＳ Ｐゴシック" panose="020B0600070205080204" pitchFamily="34" charset="-128"/>
              </a:rPr>
              <a:t> </a:t>
            </a:r>
            <a:r>
              <a:rPr lang="en-US" sz="2000" b="0" i="1" dirty="0" smtClean="0">
                <a:ea typeface="ＭＳ Ｐゴシック" panose="020B0600070205080204" pitchFamily="34" charset="-128"/>
              </a:rPr>
              <a:t>p</a:t>
            </a:r>
            <a:r>
              <a:rPr lang="en-US" sz="2000" b="0" i="1" baseline="-25000" dirty="0" smtClean="0">
                <a:ea typeface="ＭＳ Ｐゴシック" panose="020B0600070205080204" pitchFamily="34" charset="-128"/>
              </a:rPr>
              <a:t>i</a:t>
            </a:r>
            <a:r>
              <a:rPr lang="en-US" sz="2000" b="0" i="1" dirty="0" smtClean="0">
                <a:ea typeface="ＭＳ Ｐゴシック" panose="020B0600070205080204" pitchFamily="34" charset="-128"/>
              </a:rPr>
              <a:t> = </a:t>
            </a:r>
            <a:r>
              <a:rPr lang="en-US" sz="2000" b="0" i="1" dirty="0" err="1" smtClean="0">
                <a:ea typeface="ＭＳ Ｐゴシック" panose="020B0600070205080204" pitchFamily="34" charset="-128"/>
              </a:rPr>
              <a:t>r</a:t>
            </a:r>
            <a:r>
              <a:rPr lang="en-US" sz="2000" b="0" i="1" baseline="-25000" dirty="0" err="1" smtClean="0">
                <a:ea typeface="ＭＳ Ｐゴシック" panose="020B0600070205080204" pitchFamily="34" charset="-128"/>
              </a:rPr>
              <a:t>i</a:t>
            </a:r>
            <a:r>
              <a:rPr lang="en-US" sz="2000" b="0" dirty="0" smtClean="0">
                <a:ea typeface="ＭＳ Ｐゴシック" panose="020B0600070205080204" pitchFamily="34" charset="-128"/>
              </a:rPr>
              <a:t> </a:t>
            </a:r>
            <a:endParaRPr lang="en-US" sz="2000" b="0" dirty="0" smtClean="0"/>
          </a:p>
          <a:p>
            <a:pPr eaLnBrk="1" hangingPunct="1"/>
            <a:endParaRPr lang="vi-VN" sz="2000" b="0" dirty="0" smtClean="0"/>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0"/>
          <p:cNvGraphicFramePr>
            <a:graphicFrameLocks noChangeAspect="1"/>
          </p:cNvGraphicFramePr>
          <p:nvPr>
            <p:extLst>
              <p:ext uri="{D42A27DB-BD31-4B8C-83A1-F6EECF244321}">
                <p14:modId xmlns:p14="http://schemas.microsoft.com/office/powerpoint/2010/main" val="603102466"/>
              </p:ext>
            </p:extLst>
          </p:nvPr>
        </p:nvGraphicFramePr>
        <p:xfrm>
          <a:off x="2250467" y="2002653"/>
          <a:ext cx="3826140" cy="675698"/>
        </p:xfrm>
        <a:graphic>
          <a:graphicData uri="http://schemas.openxmlformats.org/presentationml/2006/ole">
            <mc:AlternateContent xmlns:mc="http://schemas.openxmlformats.org/markup-compatibility/2006">
              <mc:Choice xmlns:v="urn:schemas-microsoft-com:vml" Requires="v">
                <p:oleObj spid="_x0000_s19944" name="Equation" r:id="rId3" imgW="1384200" imgH="228600" progId="Equation.3">
                  <p:embed/>
                </p:oleObj>
              </mc:Choice>
              <mc:Fallback>
                <p:oleObj name="Equation" r:id="rId3" imgW="1384200" imgH="228600" progId="Equation.3">
                  <p:embed/>
                  <p:pic>
                    <p:nvPicPr>
                      <p:cNvPr id="0" name=""/>
                      <p:cNvPicPr>
                        <a:picLocks noChangeAspect="1" noChangeArrowheads="1"/>
                      </p:cNvPicPr>
                      <p:nvPr/>
                    </p:nvPicPr>
                    <p:blipFill>
                      <a:blip r:embed="rId4"/>
                      <a:srcRect/>
                      <a:stretch>
                        <a:fillRect/>
                      </a:stretch>
                    </p:blipFill>
                    <p:spPr bwMode="auto">
                      <a:xfrm>
                        <a:off x="2250467" y="2002653"/>
                        <a:ext cx="3826140" cy="675698"/>
                      </a:xfrm>
                      <a:prstGeom prst="rect">
                        <a:avLst/>
                      </a:prstGeom>
                      <a:noFill/>
                      <a:ln>
                        <a:noFill/>
                      </a:ln>
                      <a:effectLs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564720291"/>
              </p:ext>
            </p:extLst>
          </p:nvPr>
        </p:nvGraphicFramePr>
        <p:xfrm>
          <a:off x="2411760" y="3475494"/>
          <a:ext cx="3758571" cy="673586"/>
        </p:xfrm>
        <a:graphic>
          <a:graphicData uri="http://schemas.openxmlformats.org/presentationml/2006/ole">
            <mc:AlternateContent xmlns:mc="http://schemas.openxmlformats.org/markup-compatibility/2006">
              <mc:Choice xmlns:v="urn:schemas-microsoft-com:vml" Requires="v">
                <p:oleObj spid="_x0000_s19945"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srcRect/>
                      <a:stretch>
                        <a:fillRect/>
                      </a:stretch>
                    </p:blipFill>
                    <p:spPr bwMode="auto">
                      <a:xfrm>
                        <a:off x="2411760" y="3475494"/>
                        <a:ext cx="3758571" cy="673586"/>
                      </a:xfrm>
                      <a:prstGeom prst="rect">
                        <a:avLst/>
                      </a:prstGeom>
                      <a:noFill/>
                      <a:ln>
                        <a:noFill/>
                      </a:ln>
                      <a:effectLst/>
                      <a:extLst/>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468322747"/>
              </p:ext>
            </p:extLst>
          </p:nvPr>
        </p:nvGraphicFramePr>
        <p:xfrm>
          <a:off x="1763688" y="2753302"/>
          <a:ext cx="4389926" cy="675698"/>
        </p:xfrm>
        <a:graphic>
          <a:graphicData uri="http://schemas.openxmlformats.org/presentationml/2006/ole">
            <mc:AlternateContent xmlns:mc="http://schemas.openxmlformats.org/markup-compatibility/2006">
              <mc:Choice xmlns:v="urn:schemas-microsoft-com:vml" Requires="v">
                <p:oleObj spid="_x0000_s19946" name="Equation" r:id="rId7" imgW="1587240" imgH="228600" progId="Equation.3">
                  <p:embed/>
                </p:oleObj>
              </mc:Choice>
              <mc:Fallback>
                <p:oleObj name="Equation" r:id="rId7" imgW="1587240" imgH="228600" progId="Equation.3">
                  <p:embed/>
                  <p:pic>
                    <p:nvPicPr>
                      <p:cNvPr id="0" name=""/>
                      <p:cNvPicPr>
                        <a:picLocks noChangeAspect="1" noChangeArrowheads="1"/>
                      </p:cNvPicPr>
                      <p:nvPr/>
                    </p:nvPicPr>
                    <p:blipFill>
                      <a:blip r:embed="rId8"/>
                      <a:srcRect/>
                      <a:stretch>
                        <a:fillRect/>
                      </a:stretch>
                    </p:blipFill>
                    <p:spPr bwMode="auto">
                      <a:xfrm>
                        <a:off x="1763688" y="2753302"/>
                        <a:ext cx="4389926" cy="675698"/>
                      </a:xfrm>
                      <a:prstGeom prst="rect">
                        <a:avLst/>
                      </a:prstGeom>
                      <a:noFill/>
                      <a:ln>
                        <a:noFill/>
                      </a:ln>
                      <a:effectLs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2595738155"/>
              </p:ext>
            </p:extLst>
          </p:nvPr>
        </p:nvGraphicFramePr>
        <p:xfrm>
          <a:off x="1907704" y="4193462"/>
          <a:ext cx="4356141" cy="675698"/>
        </p:xfrm>
        <a:graphic>
          <a:graphicData uri="http://schemas.openxmlformats.org/presentationml/2006/ole">
            <mc:AlternateContent xmlns:mc="http://schemas.openxmlformats.org/markup-compatibility/2006">
              <mc:Choice xmlns:v="urn:schemas-microsoft-com:vml" Requires="v">
                <p:oleObj spid="_x0000_s19947" name="Equation" r:id="rId9" imgW="1574640" imgH="228600" progId="Equation.3">
                  <p:embed/>
                </p:oleObj>
              </mc:Choice>
              <mc:Fallback>
                <p:oleObj name="Equation" r:id="rId9" imgW="1574640" imgH="228600" progId="Equation.3">
                  <p:embed/>
                  <p:pic>
                    <p:nvPicPr>
                      <p:cNvPr id="0" name=""/>
                      <p:cNvPicPr>
                        <a:picLocks noChangeAspect="1" noChangeArrowheads="1"/>
                      </p:cNvPicPr>
                      <p:nvPr/>
                    </p:nvPicPr>
                    <p:blipFill>
                      <a:blip r:embed="rId10"/>
                      <a:srcRect/>
                      <a:stretch>
                        <a:fillRect/>
                      </a:stretch>
                    </p:blipFill>
                    <p:spPr bwMode="auto">
                      <a:xfrm>
                        <a:off x="1907704" y="4193462"/>
                        <a:ext cx="4356141" cy="675698"/>
                      </a:xfrm>
                      <a:prstGeom prst="rect">
                        <a:avLst/>
                      </a:prstGeom>
                      <a:noFill/>
                      <a:ln>
                        <a:noFill/>
                      </a:ln>
                      <a:effectLst/>
                      <a:extLst/>
                    </p:spPr>
                  </p:pic>
                </p:oleObj>
              </mc:Fallback>
            </mc:AlternateContent>
          </a:graphicData>
        </a:graphic>
      </p:graphicFrame>
      <p:sp>
        <p:nvSpPr>
          <p:cNvPr id="7" name="Rectangle 2"/>
          <p:cNvSpPr txBox="1">
            <a:spLocks noChangeArrowheads="1"/>
          </p:cNvSpPr>
          <p:nvPr/>
        </p:nvSpPr>
        <p:spPr>
          <a:xfrm>
            <a:off x="1150938" y="404664"/>
            <a:ext cx="7793037" cy="127173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endParaRPr lang="en-US" sz="3600" b="0" dirty="0" smtClean="0"/>
          </a:p>
          <a:p>
            <a:pPr eaLnBrk="1" hangingPunct="1"/>
            <a:r>
              <a:rPr lang="en-US" sz="3600" b="0" dirty="0" err="1" smtClean="0"/>
              <a:t>Các</a:t>
            </a:r>
            <a:r>
              <a:rPr lang="en-US" sz="3600" b="0" dirty="0" smtClean="0"/>
              <a:t> </a:t>
            </a:r>
            <a:r>
              <a:rPr lang="en-US" sz="3600" b="0" dirty="0" err="1" smtClean="0"/>
              <a:t>đại</a:t>
            </a:r>
            <a:r>
              <a:rPr lang="en-US" sz="3600" b="0" dirty="0" smtClean="0"/>
              <a:t> </a:t>
            </a:r>
            <a:r>
              <a:rPr lang="en-US" sz="3600" b="0" dirty="0" err="1" smtClean="0"/>
              <a:t>lượng</a:t>
            </a:r>
            <a:r>
              <a:rPr lang="en-US" sz="3600" b="0" dirty="0" smtClean="0"/>
              <a:t> </a:t>
            </a:r>
            <a:r>
              <a:rPr lang="en-US" sz="3600" b="0" dirty="0" err="1" smtClean="0"/>
              <a:t>xác</a:t>
            </a:r>
            <a:r>
              <a:rPr lang="en-US" sz="3600" b="0" dirty="0" smtClean="0"/>
              <a:t> </a:t>
            </a:r>
            <a:r>
              <a:rPr lang="en-US" sz="3600" b="0" dirty="0" err="1" smtClean="0"/>
              <a:t>suất</a:t>
            </a:r>
            <a:r>
              <a:rPr lang="en-US" sz="3600" b="0" dirty="0" smtClean="0"/>
              <a:t> </a:t>
            </a:r>
            <a:r>
              <a:rPr lang="en-US" sz="3600" b="0" dirty="0" err="1" smtClean="0"/>
              <a:t>cơ</a:t>
            </a:r>
            <a:r>
              <a:rPr lang="en-US" sz="3600" b="0" dirty="0" smtClean="0"/>
              <a:t> </a:t>
            </a:r>
            <a:r>
              <a:rPr lang="en-US" sz="3600" b="0" dirty="0" err="1" smtClean="0"/>
              <a:t>bản</a:t>
            </a:r>
            <a:endParaRPr lang="vi-VN" sz="3600" b="0" dirty="0" smtClean="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Mô hình nhị phân độc lập (4)</a:t>
            </a:r>
            <a:endParaRPr lang="vi-VN" sz="3600" smtClean="0"/>
          </a:p>
        </p:txBody>
      </p:sp>
      <p:grpSp>
        <p:nvGrpSpPr>
          <p:cNvPr id="326675" name="Group 19"/>
          <p:cNvGrpSpPr>
            <a:grpSpLocks/>
          </p:cNvGrpSpPr>
          <p:nvPr/>
        </p:nvGrpSpPr>
        <p:grpSpPr bwMode="auto">
          <a:xfrm>
            <a:off x="1803400" y="2390775"/>
            <a:ext cx="3505200" cy="1033463"/>
            <a:chOff x="1136" y="1506"/>
            <a:chExt cx="2208" cy="651"/>
          </a:xfrm>
        </p:grpSpPr>
        <p:sp>
          <p:nvSpPr>
            <p:cNvPr id="20496" name="Oval 6"/>
            <p:cNvSpPr>
              <a:spLocks noChangeArrowheads="1"/>
            </p:cNvSpPr>
            <p:nvPr/>
          </p:nvSpPr>
          <p:spPr bwMode="auto">
            <a:xfrm>
              <a:off x="2720" y="150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7" name="AutoShape 7"/>
            <p:cNvSpPr>
              <a:spLocks/>
            </p:cNvSpPr>
            <p:nvPr/>
          </p:nvSpPr>
          <p:spPr bwMode="auto">
            <a:xfrm>
              <a:off x="1136" y="170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122888" name="Group 8"/>
          <p:cNvGrpSpPr>
            <a:grpSpLocks/>
          </p:cNvGrpSpPr>
          <p:nvPr/>
        </p:nvGrpSpPr>
        <p:grpSpPr bwMode="auto">
          <a:xfrm>
            <a:off x="5689600" y="2390775"/>
            <a:ext cx="3048000" cy="1047750"/>
            <a:chOff x="3600" y="1536"/>
            <a:chExt cx="1920" cy="660"/>
          </a:xfrm>
        </p:grpSpPr>
        <p:sp>
          <p:nvSpPr>
            <p:cNvPr id="20494"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5" name="AutoShape 10"/>
            <p:cNvSpPr>
              <a:spLocks/>
            </p:cNvSpPr>
            <p:nvPr/>
          </p:nvSpPr>
          <p:spPr bwMode="auto">
            <a:xfrm>
              <a:off x="4224" y="1824"/>
              <a:ext cx="1296" cy="372"/>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600" b="0" dirty="0" err="1">
                  <a:ea typeface="ＭＳ Ｐゴシック" panose="020B0600070205080204" pitchFamily="34" charset="-128"/>
                </a:rPr>
                <a:t>Từ</a:t>
              </a:r>
              <a:r>
                <a:rPr lang="en-US" sz="1600" b="0" dirty="0">
                  <a:ea typeface="ＭＳ Ｐゴシック" panose="020B0600070205080204" pitchFamily="34" charset="-128"/>
                </a:rPr>
                <a:t> </a:t>
              </a:r>
              <a:r>
                <a:rPr lang="en-US" sz="1600" b="0" dirty="0" err="1">
                  <a:ea typeface="ＭＳ Ｐゴシック" panose="020B0600070205080204" pitchFamily="34" charset="-128"/>
                </a:rPr>
                <a:t>truy</a:t>
              </a:r>
              <a:r>
                <a:rPr lang="en-US" sz="1600" b="0" dirty="0">
                  <a:ea typeface="ＭＳ Ｐゴシック" panose="020B0600070205080204" pitchFamily="34" charset="-128"/>
                </a:rPr>
                <a:t> </a:t>
              </a:r>
              <a:r>
                <a:rPr lang="en-US" sz="1600" b="0" dirty="0" err="1">
                  <a:ea typeface="ＭＳ Ｐゴシック" panose="020B0600070205080204" pitchFamily="34" charset="-128"/>
                </a:rPr>
                <a:t>vấn</a:t>
              </a:r>
              <a:r>
                <a:rPr lang="en-US" sz="1600" b="0" dirty="0">
                  <a:ea typeface="ＭＳ Ｐゴシック" panose="020B0600070205080204" pitchFamily="34" charset="-128"/>
                </a:rPr>
                <a:t> </a:t>
              </a:r>
              <a:r>
                <a:rPr lang="en-US" sz="1600" b="0" dirty="0" err="1">
                  <a:ea typeface="ＭＳ Ｐゴシック" panose="020B0600070205080204" pitchFamily="34" charset="-128"/>
                </a:rPr>
                <a:t>không</a:t>
              </a:r>
              <a:r>
                <a:rPr lang="en-US" sz="1600" b="0" dirty="0">
                  <a:ea typeface="ＭＳ Ｐゴシック" panose="020B0600070205080204" pitchFamily="34" charset="-128"/>
                </a:rPr>
                <a:t> </a:t>
              </a:r>
              <a:r>
                <a:rPr lang="en-US" sz="1600" b="0" dirty="0" err="1">
                  <a:ea typeface="ＭＳ Ｐゴシック" panose="020B0600070205080204" pitchFamily="34" charset="-128"/>
                </a:rPr>
                <a:t>có</a:t>
              </a:r>
              <a:r>
                <a:rPr lang="en-US" sz="1600" b="0" dirty="0">
                  <a:ea typeface="ＭＳ Ｐゴシック" panose="020B0600070205080204" pitchFamily="34" charset="-128"/>
                </a:rPr>
                <a:t> </a:t>
              </a:r>
              <a:r>
                <a:rPr lang="en-US" sz="1600" b="0" dirty="0" err="1">
                  <a:ea typeface="ＭＳ Ｐゴシック" panose="020B0600070205080204" pitchFamily="34" charset="-128"/>
                </a:rPr>
                <a:t>trong</a:t>
              </a:r>
              <a:r>
                <a:rPr lang="en-US" sz="1600" b="0" dirty="0">
                  <a:ea typeface="ＭＳ Ｐゴシック" panose="020B0600070205080204" pitchFamily="34" charset="-128"/>
                </a:rPr>
                <a:t> </a:t>
              </a:r>
              <a:r>
                <a:rPr lang="en-US" sz="1600" b="0" dirty="0" err="1">
                  <a:ea typeface="ＭＳ Ｐゴシック" panose="020B0600070205080204" pitchFamily="34" charset="-128"/>
                </a:rPr>
                <a:t>văn</a:t>
              </a:r>
              <a:r>
                <a:rPr lang="en-US" sz="1600" b="0" dirty="0">
                  <a:ea typeface="ＭＳ Ｐゴシック" panose="020B0600070205080204" pitchFamily="34" charset="-128"/>
                </a:rPr>
                <a:t> </a:t>
              </a:r>
              <a:r>
                <a:rPr lang="en-US" sz="1600" b="0" dirty="0" err="1">
                  <a:ea typeface="ＭＳ Ｐゴシック" panose="020B0600070205080204" pitchFamily="34" charset="-128"/>
                </a:rPr>
                <a:t>bản</a:t>
              </a:r>
              <a:endParaRPr lang="en-US" sz="1600" b="0" dirty="0">
                <a:ea typeface="ＭＳ Ｐゴシック" panose="020B0600070205080204" pitchFamily="34" charset="-128"/>
              </a:endParaRPr>
            </a:p>
          </p:txBody>
        </p:sp>
      </p:grpSp>
      <p:grpSp>
        <p:nvGrpSpPr>
          <p:cNvPr id="122892" name="Group 12"/>
          <p:cNvGrpSpPr>
            <a:grpSpLocks/>
          </p:cNvGrpSpPr>
          <p:nvPr/>
        </p:nvGrpSpPr>
        <p:grpSpPr bwMode="auto">
          <a:xfrm>
            <a:off x="1289050" y="5667375"/>
            <a:ext cx="3505200" cy="1033463"/>
            <a:chOff x="1152" y="1536"/>
            <a:chExt cx="2208" cy="651"/>
          </a:xfrm>
        </p:grpSpPr>
        <p:sp>
          <p:nvSpPr>
            <p:cNvPr id="20492"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3" name="AutoShape 14"/>
            <p:cNvSpPr>
              <a:spLocks/>
            </p:cNvSpPr>
            <p:nvPr/>
          </p:nvSpPr>
          <p:spPr bwMode="auto">
            <a:xfrm>
              <a:off x="1152" y="173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326676" name="Group 20"/>
          <p:cNvGrpSpPr>
            <a:grpSpLocks/>
          </p:cNvGrpSpPr>
          <p:nvPr/>
        </p:nvGrpSpPr>
        <p:grpSpPr bwMode="auto">
          <a:xfrm>
            <a:off x="6042025" y="5734050"/>
            <a:ext cx="3067050" cy="858838"/>
            <a:chOff x="3806" y="3644"/>
            <a:chExt cx="1932" cy="541"/>
          </a:xfrm>
        </p:grpSpPr>
        <p:sp>
          <p:nvSpPr>
            <p:cNvPr id="20490" name="Oval 16"/>
            <p:cNvSpPr>
              <a:spLocks noChangeArrowheads="1"/>
            </p:cNvSpPr>
            <p:nvPr/>
          </p:nvSpPr>
          <p:spPr bwMode="auto">
            <a:xfrm>
              <a:off x="3806" y="3644"/>
              <a:ext cx="480"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1" name="AutoShape 17"/>
            <p:cNvSpPr>
              <a:spLocks/>
            </p:cNvSpPr>
            <p:nvPr/>
          </p:nvSpPr>
          <p:spPr bwMode="auto">
            <a:xfrm>
              <a:off x="4310" y="3929"/>
              <a:ext cx="1428" cy="256"/>
            </a:xfrm>
            <a:prstGeom prst="borderCallout2">
              <a:avLst>
                <a:gd name="adj1" fmla="val 16069"/>
                <a:gd name="adj2" fmla="val -3361"/>
                <a:gd name="adj3" fmla="val 16069"/>
                <a:gd name="adj4" fmla="val -8264"/>
                <a:gd name="adj5" fmla="val -22991"/>
                <a:gd name="adj6" fmla="val -25981"/>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Tất cả từ truy vấn</a:t>
              </a:r>
            </a:p>
          </p:txBody>
        </p:sp>
      </p:grpSp>
      <p:graphicFrame>
        <p:nvGraphicFramePr>
          <p:cNvPr id="20" name="Object 16"/>
          <p:cNvGraphicFramePr>
            <a:graphicFrameLocks noChangeAspect="1"/>
          </p:cNvGraphicFramePr>
          <p:nvPr>
            <p:extLst>
              <p:ext uri="{D42A27DB-BD31-4B8C-83A1-F6EECF244321}">
                <p14:modId xmlns:p14="http://schemas.microsoft.com/office/powerpoint/2010/main" val="3241581559"/>
              </p:ext>
            </p:extLst>
          </p:nvPr>
        </p:nvGraphicFramePr>
        <p:xfrm>
          <a:off x="493713" y="3573016"/>
          <a:ext cx="8510587" cy="1365250"/>
        </p:xfrm>
        <a:graphic>
          <a:graphicData uri="http://schemas.openxmlformats.org/presentationml/2006/ole">
            <mc:AlternateContent xmlns:mc="http://schemas.openxmlformats.org/markup-compatibility/2006">
              <mc:Choice xmlns:v="urn:schemas-microsoft-com:vml" Requires="v">
                <p:oleObj spid="_x0000_s20858" name="Equation" r:id="rId3" imgW="3492360" imgH="571320" progId="Equation.3">
                  <p:embed/>
                </p:oleObj>
              </mc:Choice>
              <mc:Fallback>
                <p:oleObj name="Equation" r:id="rId3" imgW="3492360" imgH="571320" progId="Equation.3">
                  <p:embed/>
                  <p:pic>
                    <p:nvPicPr>
                      <p:cNvPr id="0" name="Object 16"/>
                      <p:cNvPicPr>
                        <a:picLocks noChangeAspect="1" noChangeArrowheads="1"/>
                      </p:cNvPicPr>
                      <p:nvPr/>
                    </p:nvPicPr>
                    <p:blipFill>
                      <a:blip r:embed="rId4"/>
                      <a:srcRect/>
                      <a:stretch>
                        <a:fillRect/>
                      </a:stretch>
                    </p:blipFill>
                    <p:spPr bwMode="auto">
                      <a:xfrm>
                        <a:off x="493713" y="3573016"/>
                        <a:ext cx="8510587"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281347968"/>
              </p:ext>
            </p:extLst>
          </p:nvPr>
        </p:nvGraphicFramePr>
        <p:xfrm>
          <a:off x="647700" y="4984750"/>
          <a:ext cx="6981825" cy="1068388"/>
        </p:xfrm>
        <a:graphic>
          <a:graphicData uri="http://schemas.openxmlformats.org/presentationml/2006/ole">
            <mc:AlternateContent xmlns:mc="http://schemas.openxmlformats.org/markup-compatibility/2006">
              <mc:Choice xmlns:v="urn:schemas-microsoft-com:vml" Requires="v">
                <p:oleObj spid="_x0000_s20859" name="Equation" r:id="rId5" imgW="2869920" imgH="444240" progId="Equation.3">
                  <p:embed/>
                </p:oleObj>
              </mc:Choice>
              <mc:Fallback>
                <p:oleObj name="Equation" r:id="rId5" imgW="2869920" imgH="444240" progId="Equation.3">
                  <p:embed/>
                  <p:pic>
                    <p:nvPicPr>
                      <p:cNvPr id="0" name="Object 17"/>
                      <p:cNvPicPr>
                        <a:picLocks noChangeAspect="1" noChangeArrowheads="1"/>
                      </p:cNvPicPr>
                      <p:nvPr/>
                    </p:nvPicPr>
                    <p:blipFill>
                      <a:blip r:embed="rId6"/>
                      <a:srcRect/>
                      <a:stretch>
                        <a:fillRect/>
                      </a:stretch>
                    </p:blipFill>
                    <p:spPr bwMode="auto">
                      <a:xfrm>
                        <a:off x="647700" y="4984750"/>
                        <a:ext cx="69818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0489" name="Object 18"/>
          <p:cNvGraphicFramePr>
            <a:graphicFrameLocks noChangeAspect="1"/>
          </p:cNvGraphicFramePr>
          <p:nvPr>
            <p:extLst>
              <p:ext uri="{D42A27DB-BD31-4B8C-83A1-F6EECF244321}">
                <p14:modId xmlns:p14="http://schemas.microsoft.com/office/powerpoint/2010/main" val="2522365484"/>
              </p:ext>
            </p:extLst>
          </p:nvPr>
        </p:nvGraphicFramePr>
        <p:xfrm>
          <a:off x="1158875" y="1625600"/>
          <a:ext cx="6075363" cy="1293813"/>
        </p:xfrm>
        <a:graphic>
          <a:graphicData uri="http://schemas.openxmlformats.org/presentationml/2006/ole">
            <mc:AlternateContent xmlns:mc="http://schemas.openxmlformats.org/markup-compatibility/2006">
              <mc:Choice xmlns:v="urn:schemas-microsoft-com:vml" Requires="v">
                <p:oleObj spid="_x0000_s20860" name="Equation" r:id="rId7" imgW="2489040" imgH="533160" progId="Equation.3">
                  <p:embed/>
                </p:oleObj>
              </mc:Choice>
              <mc:Fallback>
                <p:oleObj name="Equation" r:id="rId7" imgW="2489040" imgH="533160" progId="Equation.3">
                  <p:embed/>
                  <p:pic>
                    <p:nvPicPr>
                      <p:cNvPr id="0" name="Object 18"/>
                      <p:cNvPicPr>
                        <a:picLocks noChangeAspect="1" noChangeArrowheads="1"/>
                      </p:cNvPicPr>
                      <p:nvPr/>
                    </p:nvPicPr>
                    <p:blipFill>
                      <a:blip r:embed="rId8"/>
                      <a:srcRect/>
                      <a:stretch>
                        <a:fillRect/>
                      </a:stretch>
                    </p:blipFill>
                    <p:spPr bwMode="auto">
                      <a:xfrm>
                        <a:off x="1158875" y="1625600"/>
                        <a:ext cx="6075363"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18</a:t>
            </a:fld>
            <a:endParaRPr lang="vi-V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Mô hình nhị phân độc lập (5)</a:t>
            </a:r>
            <a:endParaRPr lang="vi-VN" sz="3600" smtClean="0"/>
          </a:p>
        </p:txBody>
      </p:sp>
      <p:grpSp>
        <p:nvGrpSpPr>
          <p:cNvPr id="123907" name="Group 3"/>
          <p:cNvGrpSpPr>
            <a:grpSpLocks/>
          </p:cNvGrpSpPr>
          <p:nvPr/>
        </p:nvGrpSpPr>
        <p:grpSpPr bwMode="auto">
          <a:xfrm>
            <a:off x="2895600" y="2286000"/>
            <a:ext cx="1905000" cy="2057400"/>
            <a:chOff x="1824" y="1440"/>
            <a:chExt cx="1200" cy="1296"/>
          </a:xfrm>
        </p:grpSpPr>
        <p:sp>
          <p:nvSpPr>
            <p:cNvPr id="21519"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20"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p>
            <a:p>
              <a:pPr algn="ctr">
                <a:spcBef>
                  <a:spcPct val="0"/>
                </a:spcBef>
                <a:buClrTx/>
                <a:buSzTx/>
                <a:buFontTx/>
                <a:buNone/>
              </a:pP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cxnSp>
          <p:nvCxnSpPr>
            <p:cNvPr id="21521" name="AutoShape 6"/>
            <p:cNvCxnSpPr>
              <a:cxnSpLocks noChangeShapeType="1"/>
              <a:stCxn id="21520" idx="1"/>
              <a:endCxn id="21519"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21517"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cxnSp>
          <p:nvCxnSpPr>
            <p:cNvPr id="21518" name="AutoShape 9"/>
            <p:cNvCxnSpPr>
              <a:cxnSpLocks noChangeShapeType="1"/>
              <a:stCxn id="21520" idx="3"/>
              <a:endCxn id="21517" idx="2"/>
            </p:cNvCxnSpPr>
            <p:nvPr/>
          </p:nvCxnSpPr>
          <p:spPr bwMode="auto">
            <a:xfrm flipV="1">
              <a:off x="3024" y="2016"/>
              <a:ext cx="1920" cy="48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21514"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5"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6"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a:ea typeface="ＭＳ Ｐゴシック" panose="020B0600070205080204" pitchFamily="34" charset="-128"/>
                </a:rPr>
                <a:t>Đại lượng duy nhất cần xác </a:t>
              </a:r>
            </a:p>
            <a:p>
              <a:pPr algn="ctr">
                <a:spcBef>
                  <a:spcPct val="0"/>
                </a:spcBef>
                <a:buClrTx/>
                <a:buSzTx/>
                <a:buFontTx/>
                <a:buNone/>
              </a:pPr>
              <a:r>
                <a:rPr lang="en-US" sz="1800" b="0">
                  <a:ea typeface="ＭＳ Ｐゴシック" panose="020B0600070205080204" pitchFamily="34" charset="-128"/>
                </a:rPr>
                <a:t>định cho mục đích xếp hạng</a:t>
              </a:r>
            </a:p>
          </p:txBody>
        </p:sp>
      </p:grpSp>
      <p:graphicFrame>
        <p:nvGraphicFramePr>
          <p:cNvPr id="21510" name="Object 15"/>
          <p:cNvGraphicFramePr>
            <a:graphicFrameLocks noChangeAspect="1"/>
          </p:cNvGraphicFramePr>
          <p:nvPr>
            <p:extLst>
              <p:ext uri="{D42A27DB-BD31-4B8C-83A1-F6EECF244321}">
                <p14:modId xmlns:p14="http://schemas.microsoft.com/office/powerpoint/2010/main" val="1124388618"/>
              </p:ext>
            </p:extLst>
          </p:nvPr>
        </p:nvGraphicFramePr>
        <p:xfrm>
          <a:off x="974725" y="1981200"/>
          <a:ext cx="7656513" cy="1295400"/>
        </p:xfrm>
        <a:graphic>
          <a:graphicData uri="http://schemas.openxmlformats.org/presentationml/2006/ole">
            <mc:AlternateContent xmlns:mc="http://schemas.openxmlformats.org/markup-compatibility/2006">
              <mc:Choice xmlns:v="urn:schemas-microsoft-com:vml" Requires="v">
                <p:oleObj spid="_x0000_s21760" name="Equation" r:id="rId3" imgW="2869920" imgH="444240" progId="Equation.3">
                  <p:embed/>
                </p:oleObj>
              </mc:Choice>
              <mc:Fallback>
                <p:oleObj name="Equation" r:id="rId3" imgW="2869920" imgH="444240" progId="Equation.3">
                  <p:embed/>
                  <p:pic>
                    <p:nvPicPr>
                      <p:cNvPr id="0" name="Object 15"/>
                      <p:cNvPicPr>
                        <a:picLocks noChangeAspect="1" noChangeArrowheads="1"/>
                      </p:cNvPicPr>
                      <p:nvPr/>
                    </p:nvPicPr>
                    <p:blipFill>
                      <a:blip r:embed="rId4"/>
                      <a:srcRect/>
                      <a:stretch>
                        <a:fillRect/>
                      </a:stretch>
                    </p:blipFill>
                    <p:spPr bwMode="auto">
                      <a:xfrm>
                        <a:off x="974725" y="1981200"/>
                        <a:ext cx="76565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nvGrpSpPr>
          <p:cNvPr id="123919" name="Group 15"/>
          <p:cNvGrpSpPr>
            <a:grpSpLocks/>
          </p:cNvGrpSpPr>
          <p:nvPr/>
        </p:nvGrpSpPr>
        <p:grpSpPr bwMode="auto">
          <a:xfrm>
            <a:off x="803275" y="5029200"/>
            <a:ext cx="6931026" cy="1425575"/>
            <a:chOff x="506" y="3168"/>
            <a:chExt cx="4366" cy="898"/>
          </a:xfrm>
        </p:grpSpPr>
        <p:sp>
          <p:nvSpPr>
            <p:cNvPr id="21512" name="Text Box 16"/>
            <p:cNvSpPr txBox="1">
              <a:spLocks noChangeArrowheads="1"/>
            </p:cNvSpPr>
            <p:nvPr/>
          </p:nvSpPr>
          <p:spPr bwMode="auto">
            <a:xfrm>
              <a:off x="624" y="3168"/>
              <a:ext cx="11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dirty="0" err="1" smtClean="0">
                  <a:ea typeface="ＭＳ Ｐゴシック" panose="020B0600070205080204" pitchFamily="34" charset="-128"/>
                </a:rPr>
                <a:t>Hàm</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xếp</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hạng</a:t>
              </a:r>
              <a:endParaRPr lang="en-US" sz="2000" b="0" dirty="0">
                <a:ea typeface="ＭＳ Ｐゴシック" panose="020B0600070205080204" pitchFamily="34" charset="-128"/>
              </a:endParaRPr>
            </a:p>
          </p:txBody>
        </p:sp>
        <p:graphicFrame>
          <p:nvGraphicFramePr>
            <p:cNvPr id="21513" name="Object 18"/>
            <p:cNvGraphicFramePr>
              <a:graphicFrameLocks noChangeAspect="1"/>
            </p:cNvGraphicFramePr>
            <p:nvPr>
              <p:extLst>
                <p:ext uri="{D42A27DB-BD31-4B8C-83A1-F6EECF244321}">
                  <p14:modId xmlns:p14="http://schemas.microsoft.com/office/powerpoint/2010/main" val="1048016350"/>
                </p:ext>
              </p:extLst>
            </p:nvPr>
          </p:nvGraphicFramePr>
          <p:xfrm>
            <a:off x="506" y="3456"/>
            <a:ext cx="4366" cy="610"/>
          </p:xfrm>
          <a:graphic>
            <a:graphicData uri="http://schemas.openxmlformats.org/presentationml/2006/ole">
              <mc:AlternateContent xmlns:mc="http://schemas.openxmlformats.org/markup-compatibility/2006">
                <mc:Choice xmlns:v="urn:schemas-microsoft-com:vml" Requires="v">
                  <p:oleObj spid="_x0000_s21761" name="Equation" r:id="rId5" imgW="3162240" imgH="444240" progId="Equation.3">
                    <p:embed/>
                  </p:oleObj>
                </mc:Choice>
                <mc:Fallback>
                  <p:oleObj name="Equation" r:id="rId5" imgW="3162240" imgH="444240" progId="Equation.3">
                    <p:embed/>
                    <p:pic>
                      <p:nvPicPr>
                        <p:cNvPr id="0" name="Object 18"/>
                        <p:cNvPicPr>
                          <a:picLocks noChangeAspect="1" noChangeArrowheads="1"/>
                        </p:cNvPicPr>
                        <p:nvPr/>
                      </p:nvPicPr>
                      <p:blipFill>
                        <a:blip r:embed="rId6"/>
                        <a:srcRect/>
                        <a:stretch>
                          <a:fillRect/>
                        </a:stretch>
                      </p:blipFill>
                      <p:spPr bwMode="auto">
                        <a:xfrm>
                          <a:off x="506" y="3456"/>
                          <a:ext cx="436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19</a:t>
            </a:fld>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algn="just" eaLnBrk="1" hangingPunct="1">
              <a:defRPr/>
            </a:pPr>
            <a:r>
              <a:rPr lang="en-US" sz="2800" dirty="0" err="1" smtClean="0">
                <a:solidFill>
                  <a:schemeClr val="bg1">
                    <a:lumMod val="65000"/>
                  </a:schemeClr>
                </a:solidFill>
              </a:rPr>
              <a:t>Mô</a:t>
            </a:r>
            <a:r>
              <a:rPr lang="en-US" sz="2800" dirty="0" smtClean="0">
                <a:solidFill>
                  <a:schemeClr val="bg1">
                    <a:lumMod val="65000"/>
                  </a:schemeClr>
                </a:solidFill>
              </a:rPr>
              <a:t> </a:t>
            </a:r>
            <a:r>
              <a:rPr lang="en-US" sz="2800" dirty="0" err="1" smtClean="0">
                <a:solidFill>
                  <a:schemeClr val="bg1">
                    <a:lumMod val="65000"/>
                  </a:schemeClr>
                </a:solidFill>
              </a:rPr>
              <a:t>hình</a:t>
            </a:r>
            <a:r>
              <a:rPr lang="en-US" sz="2800" dirty="0" smtClean="0">
                <a:solidFill>
                  <a:schemeClr val="bg1">
                    <a:lumMod val="65000"/>
                  </a:schemeClr>
                </a:solidFill>
              </a:rPr>
              <a:t> </a:t>
            </a:r>
            <a:r>
              <a:rPr lang="en-US" sz="2800" dirty="0" err="1" smtClean="0">
                <a:solidFill>
                  <a:schemeClr val="bg1">
                    <a:lumMod val="65000"/>
                  </a:schemeClr>
                </a:solidFill>
              </a:rPr>
              <a:t>nhị</a:t>
            </a:r>
            <a:r>
              <a:rPr lang="en-US" sz="2800" dirty="0" smtClean="0">
                <a:solidFill>
                  <a:schemeClr val="bg1">
                    <a:lumMod val="65000"/>
                  </a:schemeClr>
                </a:solidFill>
              </a:rPr>
              <a:t> </a:t>
            </a:r>
            <a:r>
              <a:rPr lang="en-US" sz="2800" dirty="0" err="1" smtClean="0">
                <a:solidFill>
                  <a:schemeClr val="bg1">
                    <a:lumMod val="65000"/>
                  </a:schemeClr>
                </a:solidFill>
              </a:rPr>
              <a:t>phân</a:t>
            </a:r>
            <a:r>
              <a:rPr lang="en-US" sz="2800" dirty="0" smtClean="0">
                <a:solidFill>
                  <a:schemeClr val="bg1">
                    <a:lumMod val="65000"/>
                  </a:schemeClr>
                </a:solidFill>
              </a:rPr>
              <a:t> </a:t>
            </a:r>
            <a:r>
              <a:rPr lang="en-US" sz="2800" dirty="0" err="1" smtClean="0">
                <a:solidFill>
                  <a:schemeClr val="bg1">
                    <a:lumMod val="65000"/>
                  </a:schemeClr>
                </a:solidFill>
              </a:rPr>
              <a:t>độc</a:t>
            </a:r>
            <a:r>
              <a:rPr lang="en-US" sz="2800" dirty="0" smtClean="0">
                <a:solidFill>
                  <a:schemeClr val="bg1">
                    <a:lumMod val="65000"/>
                  </a:schemeClr>
                </a:solidFill>
              </a:rPr>
              <a:t> </a:t>
            </a:r>
            <a:r>
              <a:rPr lang="en-US" sz="2800" dirty="0" err="1" smtClean="0">
                <a:solidFill>
                  <a:schemeClr val="bg1">
                    <a:lumMod val="65000"/>
                  </a:schemeClr>
                </a:solidFill>
              </a:rPr>
              <a:t>lập</a:t>
            </a:r>
            <a:endParaRPr lang="en-US" sz="2800" dirty="0" smtClean="0">
              <a:solidFill>
                <a:schemeClr val="bg1">
                  <a:lumMod val="65000"/>
                </a:schemeClr>
              </a:solidFill>
            </a:endParaRPr>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Mô hình nhị phân độc lập (6)</a:t>
            </a:r>
            <a:endParaRPr lang="vi-VN" sz="3600" smtClean="0"/>
          </a:p>
        </p:txBody>
      </p:sp>
      <p:sp>
        <p:nvSpPr>
          <p:cNvPr id="22531" name="Rectangle 3"/>
          <p:cNvSpPr>
            <a:spLocks noGrp="1" noChangeArrowheads="1"/>
          </p:cNvSpPr>
          <p:nvPr>
            <p:ph type="body" idx="1"/>
          </p:nvPr>
        </p:nvSpPr>
        <p:spPr>
          <a:xfrm>
            <a:off x="611560" y="2017713"/>
            <a:ext cx="8343528" cy="547687"/>
          </a:xfrm>
        </p:spPr>
        <p:txBody>
          <a:bodyPr/>
          <a:lstStyle/>
          <a:p>
            <a:pPr eaLnBrk="1" hangingPunct="1"/>
            <a:r>
              <a:rPr lang="en-US" sz="2800" dirty="0" err="1" smtClean="0"/>
              <a:t>Kết</a:t>
            </a:r>
            <a:r>
              <a:rPr lang="en-US" sz="2800" dirty="0" smtClean="0"/>
              <a:t> </a:t>
            </a:r>
            <a:r>
              <a:rPr lang="en-US" sz="2800" dirty="0" err="1" smtClean="0"/>
              <a:t>quả</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được</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dựa</a:t>
            </a:r>
            <a:r>
              <a:rPr lang="en-US" sz="2800" dirty="0" smtClean="0"/>
              <a:t> </a:t>
            </a:r>
            <a:r>
              <a:rPr lang="en-US" sz="2800" dirty="0" err="1" smtClean="0"/>
              <a:t>trên</a:t>
            </a:r>
            <a:r>
              <a:rPr lang="en-US" sz="2800" dirty="0" smtClean="0"/>
              <a:t> Rank</a:t>
            </a:r>
            <a:endParaRPr lang="vi-VN" sz="28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3980725982"/>
              </p:ext>
            </p:extLst>
          </p:nvPr>
        </p:nvGraphicFramePr>
        <p:xfrm>
          <a:off x="971600" y="2679179"/>
          <a:ext cx="6931025" cy="968375"/>
        </p:xfrm>
        <a:graphic>
          <a:graphicData uri="http://schemas.openxmlformats.org/presentationml/2006/ole">
            <mc:AlternateContent xmlns:mc="http://schemas.openxmlformats.org/markup-compatibility/2006">
              <mc:Choice xmlns:v="urn:schemas-microsoft-com:vml" Requires="v">
                <p:oleObj spid="_x0000_s22894" name="Equation" r:id="rId3" imgW="3162240" imgH="444240" progId="Equation.3">
                  <p:embed/>
                </p:oleObj>
              </mc:Choice>
              <mc:Fallback>
                <p:oleObj name="Equation" r:id="rId3" imgW="3162240" imgH="444240" progId="Equation.3">
                  <p:embed/>
                  <p:pic>
                    <p:nvPicPr>
                      <p:cNvPr id="0" name="Object 4"/>
                      <p:cNvPicPr>
                        <a:picLocks noChangeAspect="1" noChangeArrowheads="1"/>
                      </p:cNvPicPr>
                      <p:nvPr/>
                    </p:nvPicPr>
                    <p:blipFill>
                      <a:blip r:embed="rId4"/>
                      <a:srcRect/>
                      <a:stretch>
                        <a:fillRect/>
                      </a:stretch>
                    </p:blipFill>
                    <p:spPr bwMode="auto">
                      <a:xfrm>
                        <a:off x="971600" y="2679179"/>
                        <a:ext cx="6931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45898957"/>
              </p:ext>
            </p:extLst>
          </p:nvPr>
        </p:nvGraphicFramePr>
        <p:xfrm>
          <a:off x="985887" y="3972148"/>
          <a:ext cx="2754313" cy="806450"/>
        </p:xfrm>
        <a:graphic>
          <a:graphicData uri="http://schemas.openxmlformats.org/presentationml/2006/ole">
            <mc:AlternateContent xmlns:mc="http://schemas.openxmlformats.org/markup-compatibility/2006">
              <mc:Choice xmlns:v="urn:schemas-microsoft-com:vml" Requires="v">
                <p:oleObj spid="_x0000_s22895" name="Equation" r:id="rId5" imgW="1257120" imgH="368280" progId="Equation.3">
                  <p:embed/>
                </p:oleObj>
              </mc:Choice>
              <mc:Fallback>
                <p:oleObj name="Equation" r:id="rId5" imgW="1257120" imgH="368280" progId="Equation.3">
                  <p:embed/>
                  <p:pic>
                    <p:nvPicPr>
                      <p:cNvPr id="0" name="Object 5"/>
                      <p:cNvPicPr>
                        <a:picLocks noChangeAspect="1" noChangeArrowheads="1"/>
                      </p:cNvPicPr>
                      <p:nvPr/>
                    </p:nvPicPr>
                    <p:blipFill>
                      <a:blip r:embed="rId6"/>
                      <a:srcRect/>
                      <a:stretch>
                        <a:fillRect/>
                      </a:stretch>
                    </p:blipFill>
                    <p:spPr bwMode="auto">
                      <a:xfrm>
                        <a:off x="985887" y="3972148"/>
                        <a:ext cx="275431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381376066"/>
              </p:ext>
            </p:extLst>
          </p:nvPr>
        </p:nvGraphicFramePr>
        <p:xfrm>
          <a:off x="3915568" y="3815605"/>
          <a:ext cx="2338388" cy="941388"/>
        </p:xfrm>
        <a:graphic>
          <a:graphicData uri="http://schemas.openxmlformats.org/presentationml/2006/ole">
            <mc:AlternateContent xmlns:mc="http://schemas.openxmlformats.org/markup-compatibility/2006">
              <mc:Choice xmlns:v="urn:schemas-microsoft-com:vml" Requires="v">
                <p:oleObj spid="_x0000_s22896" name="Equation" r:id="rId7" imgW="1066800" imgH="431800" progId="Equation.3">
                  <p:embed/>
                </p:oleObj>
              </mc:Choice>
              <mc:Fallback>
                <p:oleObj name="Equation" r:id="rId7" imgW="1066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68" y="3815605"/>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2535" name="Text Box 3"/>
          <p:cNvSpPr txBox="1">
            <a:spLocks noChangeArrowheads="1"/>
          </p:cNvSpPr>
          <p:nvPr/>
        </p:nvSpPr>
        <p:spPr bwMode="auto">
          <a:xfrm>
            <a:off x="997958" y="4983559"/>
            <a:ext cx="777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400" b="0" i="1" dirty="0">
                <a:ea typeface="ＭＳ Ｐゴシック" panose="020B0600070205080204" pitchFamily="34" charset="-128"/>
              </a:rPr>
              <a:t>c</a:t>
            </a:r>
            <a:r>
              <a:rPr lang="en-US" sz="2400" b="0" i="1" baseline="-25000" dirty="0">
                <a:ea typeface="ＭＳ Ｐゴシック" panose="020B0600070205080204" pitchFamily="34" charset="-128"/>
              </a:rPr>
              <a:t>i</a:t>
            </a:r>
            <a:r>
              <a:rPr lang="en-US" sz="2400" b="0" dirty="0">
                <a:ea typeface="ＭＳ Ｐゴシック" panose="020B0600070205080204" pitchFamily="34" charset="-128"/>
              </a:rPr>
              <a:t>  </a:t>
            </a:r>
            <a:r>
              <a:rPr lang="en-US" sz="2400" b="0" dirty="0" err="1" smtClean="0">
                <a:ea typeface="ＭＳ Ｐゴシック" panose="020B0600070205080204" pitchFamily="34" charset="-128"/>
              </a:rPr>
              <a:t>có</a:t>
            </a:r>
            <a:r>
              <a:rPr lang="en-US" sz="2400" b="0" dirty="0" smtClean="0">
                <a:ea typeface="ＭＳ Ｐゴシック" panose="020B0600070205080204" pitchFamily="34" charset="-128"/>
              </a:rPr>
              <a:t> </a:t>
            </a:r>
            <a:r>
              <a:rPr lang="en-US" sz="2400" b="0" dirty="0" err="1">
                <a:ea typeface="ＭＳ Ｐゴシック" panose="020B0600070205080204" pitchFamily="34" charset="-128"/>
              </a:rPr>
              <a:t>vai</a:t>
            </a:r>
            <a:r>
              <a:rPr lang="en-US" sz="2400" b="0" dirty="0">
                <a:ea typeface="ＭＳ Ｐゴシック" panose="020B0600070205080204" pitchFamily="34" charset="-128"/>
              </a:rPr>
              <a:t> </a:t>
            </a:r>
            <a:r>
              <a:rPr lang="en-US" sz="2400" b="0" dirty="0" err="1">
                <a:ea typeface="ＭＳ Ｐゴシック" panose="020B0600070205080204" pitchFamily="34" charset="-128"/>
              </a:rPr>
              <a:t>trò</a:t>
            </a:r>
            <a:r>
              <a:rPr lang="en-US" sz="2400" b="0" dirty="0">
                <a:ea typeface="ＭＳ Ｐゴシック" panose="020B0600070205080204" pitchFamily="34" charset="-128"/>
              </a:rPr>
              <a:t> </a:t>
            </a:r>
            <a:r>
              <a:rPr lang="en-US" sz="2400" b="0" dirty="0" err="1">
                <a:ea typeface="ＭＳ Ｐゴシック" panose="020B0600070205080204" pitchFamily="34" charset="-128"/>
              </a:rPr>
              <a:t>như</a:t>
            </a:r>
            <a:r>
              <a:rPr lang="en-US" sz="2400" b="0" dirty="0">
                <a:ea typeface="ＭＳ Ｐゴシック" panose="020B0600070205080204" pitchFamily="34" charset="-128"/>
              </a:rPr>
              <a:t> </a:t>
            </a:r>
            <a:r>
              <a:rPr lang="en-US" sz="2400" b="0" dirty="0" err="1">
                <a:ea typeface="ＭＳ Ｐゴシック" panose="020B0600070205080204" pitchFamily="34" charset="-128"/>
              </a:rPr>
              <a:t>trọng</a:t>
            </a:r>
            <a:r>
              <a:rPr lang="en-US" sz="2400" b="0" dirty="0">
                <a:ea typeface="ＭＳ Ｐゴシック" panose="020B0600070205080204" pitchFamily="34" charset="-128"/>
              </a:rPr>
              <a:t> </a:t>
            </a:r>
            <a:r>
              <a:rPr lang="en-US" sz="2400" b="0" dirty="0" err="1">
                <a:ea typeface="ＭＳ Ｐゴシック" panose="020B0600070205080204" pitchFamily="34" charset="-128"/>
              </a:rPr>
              <a:t>số</a:t>
            </a:r>
            <a:r>
              <a:rPr lang="en-US" sz="2400" b="0" dirty="0">
                <a:ea typeface="ＭＳ Ｐゴシック" panose="020B0600070205080204" pitchFamily="34" charset="-128"/>
              </a:rPr>
              <a:t> </a:t>
            </a:r>
            <a:r>
              <a:rPr lang="en-US" sz="2400" b="0" dirty="0" err="1">
                <a:ea typeface="ＭＳ Ｐゴシック" panose="020B0600070205080204" pitchFamily="34" charset="-128"/>
              </a:rPr>
              <a:t>thuật</a:t>
            </a:r>
            <a:r>
              <a:rPr lang="en-US" sz="2400" b="0" dirty="0">
                <a:ea typeface="ＭＳ Ｐゴシック" panose="020B0600070205080204" pitchFamily="34" charset="-128"/>
              </a:rPr>
              <a:t> </a:t>
            </a:r>
            <a:r>
              <a:rPr lang="en-US" sz="2400" b="0" dirty="0" err="1">
                <a:ea typeface="ＭＳ Ｐゴシック" panose="020B0600070205080204" pitchFamily="34" charset="-128"/>
              </a:rPr>
              <a:t>ngữ</a:t>
            </a:r>
            <a:r>
              <a:rPr lang="en-US" sz="2400" b="0" dirty="0">
                <a:ea typeface="ＭＳ Ｐゴシック" panose="020B0600070205080204" pitchFamily="34" charset="-128"/>
              </a:rPr>
              <a:t> </a:t>
            </a:r>
            <a:r>
              <a:rPr lang="en-US" sz="2400" b="0" dirty="0" err="1">
                <a:ea typeface="ＭＳ Ｐゴシック" panose="020B0600070205080204" pitchFamily="34" charset="-128"/>
              </a:rPr>
              <a:t>trong</a:t>
            </a:r>
            <a:r>
              <a:rPr lang="en-US" sz="2400" b="0" dirty="0">
                <a:ea typeface="ＭＳ Ｐゴシック" panose="020B0600070205080204" pitchFamily="34" charset="-128"/>
              </a:rPr>
              <a:t> </a:t>
            </a:r>
            <a:r>
              <a:rPr lang="en-US" sz="2400" b="0" dirty="0" err="1">
                <a:ea typeface="ＭＳ Ｐゴシック" panose="020B0600070205080204" pitchFamily="34" charset="-128"/>
              </a:rPr>
              <a:t>mô</a:t>
            </a:r>
            <a:r>
              <a:rPr lang="en-US" sz="2400" b="0" dirty="0">
                <a:ea typeface="ＭＳ Ｐゴシック" panose="020B0600070205080204" pitchFamily="34" charset="-128"/>
              </a:rPr>
              <a:t> </a:t>
            </a:r>
            <a:r>
              <a:rPr lang="en-US" sz="2400" b="0" dirty="0" err="1">
                <a:ea typeface="ＭＳ Ｐゴシック" panose="020B0600070205080204" pitchFamily="34" charset="-128"/>
              </a:rPr>
              <a:t>hình</a:t>
            </a:r>
            <a:r>
              <a:rPr lang="en-US" sz="2400" b="0" dirty="0">
                <a:ea typeface="ＭＳ Ｐゴシック" panose="020B0600070205080204" pitchFamily="34" charset="-128"/>
              </a:rPr>
              <a:t> </a:t>
            </a:r>
            <a:r>
              <a:rPr lang="en-US" sz="2400" b="0" dirty="0" err="1">
                <a:ea typeface="ＭＳ Ｐゴシック" panose="020B0600070205080204" pitchFamily="34" charset="-128"/>
              </a:rPr>
              <a:t>này</a:t>
            </a:r>
            <a:endParaRPr lang="en-US" sz="2400" b="0" dirty="0">
              <a:ea typeface="ＭＳ Ｐゴシック" panose="020B0600070205080204" pitchFamily="34" charset="-128"/>
            </a:endParaRPr>
          </a:p>
        </p:txBody>
      </p:sp>
      <p:sp>
        <p:nvSpPr>
          <p:cNvPr id="2" name="TextBox 1"/>
          <p:cNvSpPr txBox="1"/>
          <p:nvPr/>
        </p:nvSpPr>
        <p:spPr>
          <a:xfrm>
            <a:off x="611560" y="5661248"/>
            <a:ext cx="7776864" cy="523220"/>
          </a:xfrm>
          <a:prstGeom prst="rect">
            <a:avLst/>
          </a:prstGeom>
          <a:noFill/>
        </p:spPr>
        <p:txBody>
          <a:bodyPr wrap="square" rtlCol="0">
            <a:spAutoFit/>
          </a:bodyPr>
          <a:lstStyle/>
          <a:p>
            <a:r>
              <a:rPr lang="en-US" sz="2800" b="0" dirty="0" err="1" smtClean="0">
                <a:solidFill>
                  <a:srgbClr val="0070C0"/>
                </a:solidFill>
              </a:rPr>
              <a:t>Tính</a:t>
            </a:r>
            <a:r>
              <a:rPr lang="en-US" sz="2800" b="0" dirty="0" smtClean="0">
                <a:solidFill>
                  <a:srgbClr val="0070C0"/>
                </a:solidFill>
              </a:rPr>
              <a:t> c</a:t>
            </a:r>
            <a:r>
              <a:rPr lang="en-US" sz="2800" b="0" baseline="-25000" dirty="0" smtClean="0">
                <a:solidFill>
                  <a:srgbClr val="0070C0"/>
                </a:solidFill>
              </a:rPr>
              <a:t>i</a:t>
            </a:r>
            <a:r>
              <a:rPr lang="en-US" sz="2800" b="0" dirty="0" smtClean="0">
                <a:solidFill>
                  <a:srgbClr val="0070C0"/>
                </a:solidFill>
              </a:rPr>
              <a:t> </a:t>
            </a:r>
            <a:r>
              <a:rPr lang="en-US" sz="2800" b="0" dirty="0" err="1" smtClean="0">
                <a:solidFill>
                  <a:srgbClr val="0070C0"/>
                </a:solidFill>
              </a:rPr>
              <a:t>ntn</a:t>
            </a:r>
            <a:r>
              <a:rPr lang="en-US" sz="2800" b="0" dirty="0" smtClean="0">
                <a:solidFill>
                  <a:srgbClr val="0070C0"/>
                </a:solidFill>
              </a:rPr>
              <a:t> </a:t>
            </a:r>
            <a:r>
              <a:rPr lang="en-US" sz="2800" b="0" dirty="0" err="1" smtClean="0">
                <a:solidFill>
                  <a:srgbClr val="0070C0"/>
                </a:solidFill>
              </a:rPr>
              <a:t>từ</a:t>
            </a:r>
            <a:r>
              <a:rPr lang="en-US" sz="2800" b="0" dirty="0" smtClean="0">
                <a:solidFill>
                  <a:srgbClr val="0070C0"/>
                </a:solidFill>
              </a:rPr>
              <a:t> </a:t>
            </a:r>
            <a:r>
              <a:rPr lang="en-US" sz="2800" b="0" dirty="0" err="1" smtClean="0">
                <a:solidFill>
                  <a:srgbClr val="0070C0"/>
                </a:solidFill>
              </a:rPr>
              <a:t>bộ</a:t>
            </a:r>
            <a:r>
              <a:rPr lang="en-US" sz="2800" b="0" dirty="0" smtClean="0">
                <a:solidFill>
                  <a:srgbClr val="0070C0"/>
                </a:solidFill>
              </a:rPr>
              <a:t> </a:t>
            </a:r>
            <a:r>
              <a:rPr lang="en-US" sz="2800" b="0" dirty="0" err="1" smtClean="0">
                <a:solidFill>
                  <a:srgbClr val="0070C0"/>
                </a:solidFill>
              </a:rPr>
              <a:t>dữ</a:t>
            </a:r>
            <a:r>
              <a:rPr lang="en-US" sz="2800" b="0" dirty="0" smtClean="0">
                <a:solidFill>
                  <a:srgbClr val="0070C0"/>
                </a:solidFill>
              </a:rPr>
              <a:t> </a:t>
            </a:r>
            <a:r>
              <a:rPr lang="en-US" sz="2800" b="0" dirty="0" err="1" smtClean="0">
                <a:solidFill>
                  <a:srgbClr val="0070C0"/>
                </a:solidFill>
              </a:rPr>
              <a:t>liệu</a:t>
            </a:r>
            <a:r>
              <a:rPr lang="en-US" sz="2800" b="0" dirty="0" smtClean="0">
                <a:solidFill>
                  <a:srgbClr val="0070C0"/>
                </a:solidFill>
              </a:rPr>
              <a:t> </a:t>
            </a:r>
            <a:r>
              <a:rPr lang="en-US" sz="2800" b="0" dirty="0" err="1" smtClean="0">
                <a:solidFill>
                  <a:srgbClr val="0070C0"/>
                </a:solidFill>
              </a:rPr>
              <a:t>sẵn</a:t>
            </a:r>
            <a:r>
              <a:rPr lang="en-US" sz="2800" b="0" dirty="0" smtClean="0">
                <a:solidFill>
                  <a:srgbClr val="0070C0"/>
                </a:solidFill>
              </a:rPr>
              <a:t> </a:t>
            </a:r>
            <a:r>
              <a:rPr lang="en-US" sz="2800" b="0" dirty="0" err="1" smtClean="0">
                <a:solidFill>
                  <a:srgbClr val="0070C0"/>
                </a:solidFill>
              </a:rPr>
              <a:t>có</a:t>
            </a:r>
            <a:r>
              <a:rPr lang="en-US" sz="2800" b="0" dirty="0" smtClean="0">
                <a:solidFill>
                  <a:srgbClr val="0070C0"/>
                </a:solidFill>
              </a:rPr>
              <a:t>.</a:t>
            </a:r>
            <a:endParaRPr lang="vi-VN" sz="2800" b="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Những số liệu thống kê cơ bản</a:t>
            </a:r>
            <a:endParaRPr lang="vi-VN" sz="3600" smtClean="0"/>
          </a:p>
        </p:txBody>
      </p:sp>
      <p:sp>
        <p:nvSpPr>
          <p:cNvPr id="23555" name="Rectangle 3"/>
          <p:cNvSpPr>
            <a:spLocks noGrp="1" noChangeArrowheads="1"/>
          </p:cNvSpPr>
          <p:nvPr>
            <p:ph type="body" idx="1"/>
          </p:nvPr>
        </p:nvSpPr>
        <p:spPr>
          <a:xfrm>
            <a:off x="1123701" y="1904280"/>
            <a:ext cx="7624763" cy="647700"/>
          </a:xfrm>
        </p:spPr>
        <p:txBody>
          <a:bodyPr/>
          <a:lstStyle/>
          <a:p>
            <a:pPr eaLnBrk="1" hangingPunct="1">
              <a:buFont typeface="Wingdings" panose="05000000000000000000" pitchFamily="2" charset="2"/>
              <a:buNone/>
            </a:pPr>
            <a:r>
              <a:rPr lang="en-US" sz="2800" dirty="0" err="1" smtClean="0"/>
              <a:t>Đại</a:t>
            </a:r>
            <a:r>
              <a:rPr lang="en-US" sz="2800" dirty="0" smtClean="0"/>
              <a:t> </a:t>
            </a:r>
            <a:r>
              <a:rPr lang="en-US" sz="2800" dirty="0" err="1" smtClean="0"/>
              <a:t>lượng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từ</a:t>
            </a:r>
            <a:r>
              <a:rPr lang="en-US" sz="2800" dirty="0" smtClean="0"/>
              <a:t> </a:t>
            </a:r>
            <a:r>
              <a:rPr lang="en-US" sz="2800" dirty="0" err="1" smtClean="0"/>
              <a:t>thứ</a:t>
            </a:r>
            <a:r>
              <a:rPr lang="en-US" sz="2800" dirty="0" smtClean="0"/>
              <a:t> </a:t>
            </a:r>
            <a:r>
              <a:rPr lang="en-US" sz="2800" i="1" dirty="0" smtClean="0"/>
              <a:t>i</a:t>
            </a:r>
            <a:r>
              <a:rPr lang="en-US" sz="2800" dirty="0" smtClean="0"/>
              <a:t>:</a:t>
            </a:r>
            <a:endParaRPr lang="vi-VN" sz="2800" dirty="0" smtClean="0"/>
          </a:p>
        </p:txBody>
      </p:sp>
      <p:graphicFrame>
        <p:nvGraphicFramePr>
          <p:cNvPr id="23556" name="Object 4"/>
          <p:cNvGraphicFramePr>
            <a:graphicFrameLocks noChangeAspect="1"/>
          </p:cNvGraphicFramePr>
          <p:nvPr>
            <p:extLst>
              <p:ext uri="{D42A27DB-BD31-4B8C-83A1-F6EECF244321}">
                <p14:modId xmlns:p14="http://schemas.microsoft.com/office/powerpoint/2010/main" val="521895517"/>
              </p:ext>
            </p:extLst>
          </p:nvPr>
        </p:nvGraphicFramePr>
        <p:xfrm>
          <a:off x="1699964" y="2623418"/>
          <a:ext cx="6769100" cy="2317750"/>
        </p:xfrm>
        <a:graphic>
          <a:graphicData uri="http://schemas.openxmlformats.org/presentationml/2006/ole">
            <mc:AlternateContent xmlns:mc="http://schemas.openxmlformats.org/markup-compatibility/2006">
              <mc:Choice xmlns:v="urn:schemas-microsoft-com:vml" Requires="v">
                <p:oleObj spid="_x0000_s24281" name="Документ" r:id="rId3" imgW="6637197" imgH="2384447" progId="Word.Document.8">
                  <p:embed/>
                </p:oleObj>
              </mc:Choice>
              <mc:Fallback>
                <p:oleObj name="Документ" r:id="rId3" imgW="6637197" imgH="23844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64" y="2623418"/>
                        <a:ext cx="676910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629516750"/>
              </p:ext>
            </p:extLst>
          </p:nvPr>
        </p:nvGraphicFramePr>
        <p:xfrm>
          <a:off x="323528" y="4811935"/>
          <a:ext cx="990600" cy="849313"/>
        </p:xfrm>
        <a:graphic>
          <a:graphicData uri="http://schemas.openxmlformats.org/presentationml/2006/ole">
            <mc:AlternateContent xmlns:mc="http://schemas.openxmlformats.org/markup-compatibility/2006">
              <mc:Choice xmlns:v="urn:schemas-microsoft-com:vml" Requires="v">
                <p:oleObj spid="_x0000_s24282" name="Equation" r:id="rId5" imgW="457002" imgH="393529" progId="Equation.3">
                  <p:embed/>
                </p:oleObj>
              </mc:Choice>
              <mc:Fallback>
                <p:oleObj name="Equation" r:id="rId5" imgW="457002"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811935"/>
                        <a:ext cx="990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826258163"/>
              </p:ext>
            </p:extLst>
          </p:nvPr>
        </p:nvGraphicFramePr>
        <p:xfrm>
          <a:off x="1547664" y="4797152"/>
          <a:ext cx="1390650" cy="814388"/>
        </p:xfrm>
        <a:graphic>
          <a:graphicData uri="http://schemas.openxmlformats.org/presentationml/2006/ole">
            <mc:AlternateContent xmlns:mc="http://schemas.openxmlformats.org/markup-compatibility/2006">
              <mc:Choice xmlns:v="urn:schemas-microsoft-com:vml" Requires="v">
                <p:oleObj spid="_x0000_s24283" name="Формула" r:id="rId7" imgW="672808" imgH="393529" progId="Equation.3">
                  <p:embed/>
                </p:oleObj>
              </mc:Choice>
              <mc:Fallback>
                <p:oleObj name="Формула" r:id="rId7" imgW="67280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97152"/>
                        <a:ext cx="13906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2229947087"/>
              </p:ext>
            </p:extLst>
          </p:nvPr>
        </p:nvGraphicFramePr>
        <p:xfrm>
          <a:off x="2726059" y="5852866"/>
          <a:ext cx="6094413" cy="942975"/>
        </p:xfrm>
        <a:graphic>
          <a:graphicData uri="http://schemas.openxmlformats.org/presentationml/2006/ole">
            <mc:AlternateContent xmlns:mc="http://schemas.openxmlformats.org/markup-compatibility/2006">
              <mc:Choice xmlns:v="urn:schemas-microsoft-com:vml" Requires="v">
                <p:oleObj spid="_x0000_s24284" name="Equation" r:id="rId9" imgW="2781000" imgH="431640" progId="Equation.3">
                  <p:embed/>
                </p:oleObj>
              </mc:Choice>
              <mc:Fallback>
                <p:oleObj name="Equation" r:id="rId9" imgW="2781000" imgH="431640" progId="Equation.3">
                  <p:embed/>
                  <p:pic>
                    <p:nvPicPr>
                      <p:cNvPr id="0" name="Object 8"/>
                      <p:cNvPicPr>
                        <a:picLocks noChangeAspect="1" noChangeArrowheads="1"/>
                      </p:cNvPicPr>
                      <p:nvPr/>
                    </p:nvPicPr>
                    <p:blipFill>
                      <a:blip r:embed="rId10"/>
                      <a:srcRect/>
                      <a:stretch>
                        <a:fillRect/>
                      </a:stretch>
                    </p:blipFill>
                    <p:spPr bwMode="auto">
                      <a:xfrm>
                        <a:off x="2726059" y="5852866"/>
                        <a:ext cx="60944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graphicFrame>
        <p:nvGraphicFramePr>
          <p:cNvPr id="11" name="Object 10"/>
          <p:cNvGraphicFramePr>
            <a:graphicFrameLocks noChangeAspect="1"/>
          </p:cNvGraphicFramePr>
          <p:nvPr>
            <p:extLst>
              <p:ext uri="{D42A27DB-BD31-4B8C-83A1-F6EECF244321}">
                <p14:modId xmlns:p14="http://schemas.microsoft.com/office/powerpoint/2010/main" val="1994403034"/>
              </p:ext>
            </p:extLst>
          </p:nvPr>
        </p:nvGraphicFramePr>
        <p:xfrm>
          <a:off x="3347864" y="4941168"/>
          <a:ext cx="2955925" cy="508000"/>
        </p:xfrm>
        <a:graphic>
          <a:graphicData uri="http://schemas.openxmlformats.org/presentationml/2006/ole">
            <mc:AlternateContent xmlns:mc="http://schemas.openxmlformats.org/markup-compatibility/2006">
              <mc:Choice xmlns:v="urn:schemas-microsoft-com:vml" Requires="v">
                <p:oleObj spid="_x0000_s24285" name="Equation" r:id="rId11" imgW="1422360" imgH="228600" progId="Equation.3">
                  <p:embed/>
                </p:oleObj>
              </mc:Choice>
              <mc:Fallback>
                <p:oleObj name="Equation" r:id="rId11" imgW="1422360" imgH="228600" progId="Equation.3">
                  <p:embed/>
                  <p:pic>
                    <p:nvPicPr>
                      <p:cNvPr id="0" name=""/>
                      <p:cNvPicPr>
                        <a:picLocks noChangeAspect="1" noChangeArrowheads="1"/>
                      </p:cNvPicPr>
                      <p:nvPr/>
                    </p:nvPicPr>
                    <p:blipFill>
                      <a:blip r:embed="rId12"/>
                      <a:srcRect/>
                      <a:stretch>
                        <a:fillRect/>
                      </a:stretch>
                    </p:blipFill>
                    <p:spPr bwMode="auto">
                      <a:xfrm>
                        <a:off x="3347864" y="4941168"/>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55983045"/>
              </p:ext>
            </p:extLst>
          </p:nvPr>
        </p:nvGraphicFramePr>
        <p:xfrm>
          <a:off x="6300192" y="5013176"/>
          <a:ext cx="2776538" cy="447675"/>
        </p:xfrm>
        <a:graphic>
          <a:graphicData uri="http://schemas.openxmlformats.org/presentationml/2006/ole">
            <mc:AlternateContent xmlns:mc="http://schemas.openxmlformats.org/markup-compatibility/2006">
              <mc:Choice xmlns:v="urn:schemas-microsoft-com:vml" Requires="v">
                <p:oleObj spid="_x0000_s24286" name="Equation" r:id="rId13" imgW="1334520" imgH="200880" progId="Equation.3">
                  <p:embed/>
                </p:oleObj>
              </mc:Choice>
              <mc:Fallback>
                <p:oleObj name="Equation" r:id="rId13" imgW="1334520" imgH="20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013176"/>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2797183449"/>
              </p:ext>
            </p:extLst>
          </p:nvPr>
        </p:nvGraphicFramePr>
        <p:xfrm>
          <a:off x="300657" y="5852866"/>
          <a:ext cx="2338388" cy="941388"/>
        </p:xfrm>
        <a:graphic>
          <a:graphicData uri="http://schemas.openxmlformats.org/presentationml/2006/ole">
            <mc:AlternateContent xmlns:mc="http://schemas.openxmlformats.org/markup-compatibility/2006">
              <mc:Choice xmlns:v="urn:schemas-microsoft-com:vml" Requires="v">
                <p:oleObj spid="_x0000_s24287" name="Equation" r:id="rId15" imgW="1066800" imgH="431800" progId="Equation.3">
                  <p:embed/>
                </p:oleObj>
              </mc:Choice>
              <mc:Fallback>
                <p:oleObj name="Equation" r:id="rId15" imgW="10668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657" y="5852866"/>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Trọng số của thuật ngữ</a:t>
            </a:r>
            <a:endParaRPr lang="vi-VN" sz="3600" smtClean="0"/>
          </a:p>
        </p:txBody>
      </p:sp>
      <p:sp>
        <p:nvSpPr>
          <p:cNvPr id="24579" name="Rectangle 3"/>
          <p:cNvSpPr>
            <a:spLocks noGrp="1" noChangeArrowheads="1"/>
          </p:cNvSpPr>
          <p:nvPr>
            <p:ph type="body" idx="1"/>
          </p:nvPr>
        </p:nvSpPr>
        <p:spPr>
          <a:xfrm>
            <a:off x="620960" y="2053655"/>
            <a:ext cx="8343528" cy="1303337"/>
          </a:xfrm>
        </p:spPr>
        <p:txBody>
          <a:bodyPr/>
          <a:lstStyle/>
          <a:p>
            <a:pPr algn="just" eaLnBrk="1" hangingPunct="1"/>
            <a:r>
              <a:rPr lang="en-US" sz="2800" dirty="0" err="1" smtClean="0"/>
              <a:t>Có</a:t>
            </a:r>
            <a:r>
              <a:rPr lang="en-US" sz="2800" dirty="0" smtClean="0"/>
              <a:t> </a:t>
            </a:r>
            <a:r>
              <a:rPr lang="en-US" sz="2800" dirty="0" err="1" smtClean="0"/>
              <a:t>thể</a:t>
            </a:r>
            <a:r>
              <a:rPr lang="en-US" sz="2800" dirty="0" smtClean="0"/>
              <a:t> </a:t>
            </a:r>
            <a:r>
              <a:rPr lang="en-US" sz="2800" dirty="0" err="1" smtClean="0"/>
              <a:t>thêm</a:t>
            </a:r>
            <a:r>
              <a:rPr lang="en-US" sz="2800" dirty="0" smtClean="0"/>
              <a:t> 0.5 </a:t>
            </a:r>
            <a:r>
              <a:rPr lang="en-US" sz="2800" dirty="0" err="1" smtClean="0"/>
              <a:t>vào</a:t>
            </a:r>
            <a:r>
              <a:rPr lang="en-US" sz="2800" dirty="0" smtClean="0"/>
              <a:t> </a:t>
            </a:r>
            <a:r>
              <a:rPr lang="en-US" sz="2800" dirty="0" err="1" smtClean="0"/>
              <a:t>mỗi</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để</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các</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không</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vô</a:t>
            </a:r>
            <a:r>
              <a:rPr lang="en-US" sz="2800" dirty="0" smtClean="0"/>
              <a:t> </a:t>
            </a:r>
            <a:r>
              <a:rPr lang="en-US" sz="2800" dirty="0" err="1" smtClean="0"/>
              <a:t>cùng</a:t>
            </a:r>
            <a:r>
              <a:rPr lang="en-US" sz="2800" dirty="0" smtClean="0"/>
              <a:t> </a:t>
            </a:r>
            <a:r>
              <a:rPr lang="en-US" sz="2800" dirty="0" err="1" smtClean="0"/>
              <a:t>khi</a:t>
            </a:r>
            <a:r>
              <a:rPr lang="en-US" sz="2800" dirty="0" smtClean="0"/>
              <a:t> S, s </a:t>
            </a:r>
            <a:r>
              <a:rPr lang="en-US" sz="2800" dirty="0" err="1" smtClean="0"/>
              <a:t>nhỏ</a:t>
            </a:r>
            <a:r>
              <a:rPr lang="en-US" sz="2800" dirty="0" smtClean="0"/>
              <a:t>:</a:t>
            </a:r>
            <a:endParaRPr lang="vi-VN" sz="2800" dirty="0" smtClean="0"/>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4581" name="Object 4"/>
          <p:cNvGraphicFramePr>
            <a:graphicFrameLocks noChangeAspect="1"/>
          </p:cNvGraphicFramePr>
          <p:nvPr>
            <p:extLst>
              <p:ext uri="{D42A27DB-BD31-4B8C-83A1-F6EECF244321}">
                <p14:modId xmlns:p14="http://schemas.microsoft.com/office/powerpoint/2010/main" val="2531097323"/>
              </p:ext>
            </p:extLst>
          </p:nvPr>
        </p:nvGraphicFramePr>
        <p:xfrm>
          <a:off x="2092325" y="3589957"/>
          <a:ext cx="4906963" cy="919163"/>
        </p:xfrm>
        <a:graphic>
          <a:graphicData uri="http://schemas.openxmlformats.org/presentationml/2006/ole">
            <mc:AlternateContent xmlns:mc="http://schemas.openxmlformats.org/markup-compatibility/2006">
              <mc:Choice xmlns:v="urn:schemas-microsoft-com:vml" Requires="v">
                <p:oleObj spid="_x0000_s24703" name="Equation" r:id="rId3" imgW="2234880" imgH="419040" progId="Equation.3">
                  <p:embed/>
                </p:oleObj>
              </mc:Choice>
              <mc:Fallback>
                <p:oleObj name="Equation" r:id="rId3" imgW="2234880" imgH="419040" progId="Equation.3">
                  <p:embed/>
                  <p:pic>
                    <p:nvPicPr>
                      <p:cNvPr id="0" name="Object 4"/>
                      <p:cNvPicPr>
                        <a:picLocks noChangeAspect="1" noChangeArrowheads="1"/>
                      </p:cNvPicPr>
                      <p:nvPr/>
                    </p:nvPicPr>
                    <p:blipFill>
                      <a:blip r:embed="rId4"/>
                      <a:srcRect/>
                      <a:stretch>
                        <a:fillRect/>
                      </a:stretch>
                    </p:blipFill>
                    <p:spPr bwMode="auto">
                      <a:xfrm>
                        <a:off x="2092325" y="3589957"/>
                        <a:ext cx="4906963"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Tính toán xác suất/từ</a:t>
            </a:r>
            <a:endParaRPr lang="vi-VN" sz="3600" smtClean="0"/>
          </a:p>
        </p:txBody>
      </p:sp>
      <p:sp>
        <p:nvSpPr>
          <p:cNvPr id="25603"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truy</a:t>
            </a:r>
            <a:r>
              <a:rPr lang="en-US" sz="2800" dirty="0" smtClean="0"/>
              <a:t> </a:t>
            </a:r>
            <a:r>
              <a:rPr lang="en-US" sz="2800" dirty="0" err="1" smtClean="0"/>
              <a:t>vấn</a:t>
            </a:r>
            <a:endParaRPr lang="en-US" sz="2800" dirty="0" smtClean="0"/>
          </a:p>
          <a:p>
            <a:pPr lvl="1" eaLnBrk="1" hangingPunct="1"/>
            <a:r>
              <a:rPr lang="en-US" sz="2400" dirty="0" err="1" smtClean="0"/>
              <a:t>Hoàn</a:t>
            </a:r>
            <a:r>
              <a:rPr lang="en-US" sz="2400" dirty="0" smtClean="0"/>
              <a:t> </a:t>
            </a:r>
            <a:r>
              <a:rPr lang="en-US" sz="2400" dirty="0" err="1" smtClean="0"/>
              <a:t>toàn</a:t>
            </a:r>
            <a:r>
              <a:rPr lang="en-US" sz="2400" dirty="0" smtClean="0"/>
              <a:t> </a:t>
            </a:r>
            <a:r>
              <a:rPr lang="en-US" sz="2400" dirty="0" err="1" smtClean="0"/>
              <a:t>không</a:t>
            </a:r>
            <a:r>
              <a:rPr lang="en-US" sz="2400" dirty="0" smtClean="0"/>
              <a:t> </a:t>
            </a:r>
            <a:r>
              <a:rPr lang="en-US" sz="2400" dirty="0" err="1" smtClean="0"/>
              <a:t>biết</a:t>
            </a:r>
            <a:r>
              <a:rPr lang="en-US" sz="2400" dirty="0" smtClean="0"/>
              <a:t> </a:t>
            </a:r>
            <a:r>
              <a:rPr lang="en-US" sz="2400" dirty="0" err="1" smtClean="0"/>
              <a:t>về</a:t>
            </a:r>
            <a:r>
              <a:rPr lang="en-US" sz="2400" dirty="0" smtClean="0"/>
              <a:t> R</a:t>
            </a:r>
            <a:endParaRPr lang="vi-VN" sz="2400" dirty="0" smtClean="0"/>
          </a:p>
        </p:txBody>
      </p:sp>
      <p:sp>
        <p:nvSpPr>
          <p:cNvPr id="2560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5605" name="Object 5"/>
          <p:cNvGraphicFramePr>
            <a:graphicFrameLocks noChangeAspect="1"/>
          </p:cNvGraphicFramePr>
          <p:nvPr>
            <p:extLst>
              <p:ext uri="{D42A27DB-BD31-4B8C-83A1-F6EECF244321}">
                <p14:modId xmlns:p14="http://schemas.microsoft.com/office/powerpoint/2010/main" val="1487589197"/>
              </p:ext>
            </p:extLst>
          </p:nvPr>
        </p:nvGraphicFramePr>
        <p:xfrm>
          <a:off x="3101975" y="3141663"/>
          <a:ext cx="2716213" cy="877887"/>
        </p:xfrm>
        <a:graphic>
          <a:graphicData uri="http://schemas.openxmlformats.org/presentationml/2006/ole">
            <mc:AlternateContent xmlns:mc="http://schemas.openxmlformats.org/markup-compatibility/2006">
              <mc:Choice xmlns:v="urn:schemas-microsoft-com:vml" Requires="v">
                <p:oleObj spid="_x0000_s25727" name="Equation" r:id="rId3" imgW="1206360" imgH="393480" progId="Equation.3">
                  <p:embed/>
                </p:oleObj>
              </mc:Choice>
              <mc:Fallback>
                <p:oleObj name="Equation" r:id="rId3" imgW="1206360" imgH="393480" progId="Equation.3">
                  <p:embed/>
                  <p:pic>
                    <p:nvPicPr>
                      <p:cNvPr id="0" name="Object 5"/>
                      <p:cNvPicPr>
                        <a:picLocks noChangeAspect="1" noChangeArrowheads="1"/>
                      </p:cNvPicPr>
                      <p:nvPr/>
                    </p:nvPicPr>
                    <p:blipFill>
                      <a:blip r:embed="rId4"/>
                      <a:srcRect/>
                      <a:stretch>
                        <a:fillRect/>
                      </a:stretch>
                    </p:blipFill>
                    <p:spPr bwMode="auto">
                      <a:xfrm>
                        <a:off x="3101975" y="3141663"/>
                        <a:ext cx="271621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611559" y="4365625"/>
            <a:ext cx="820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b="0" dirty="0" err="1" smtClean="0"/>
              <a:t>Tương</a:t>
            </a:r>
            <a:r>
              <a:rPr lang="en-US" sz="2400" b="0" dirty="0" smtClean="0"/>
              <a:t> </a:t>
            </a:r>
            <a:r>
              <a:rPr lang="en-US" sz="2400" b="0" dirty="0" err="1" smtClean="0"/>
              <a:t>tự</a:t>
            </a:r>
            <a:r>
              <a:rPr lang="en-US" sz="2400" b="0" dirty="0" smtClean="0"/>
              <a:t> </a:t>
            </a:r>
            <a:r>
              <a:rPr lang="en-US" sz="2400" b="0" dirty="0" err="1" smtClean="0"/>
              <a:t>trọng</a:t>
            </a:r>
            <a:r>
              <a:rPr lang="en-US" sz="2400" b="0" dirty="0" smtClean="0"/>
              <a:t> </a:t>
            </a:r>
            <a:r>
              <a:rPr lang="en-US" sz="2400" b="0" dirty="0" err="1" smtClean="0"/>
              <a:t>số</a:t>
            </a:r>
            <a:r>
              <a:rPr lang="en-US" sz="2400" b="0" dirty="0" smtClean="0"/>
              <a:t> </a:t>
            </a:r>
            <a:r>
              <a:rPr lang="en-US" sz="2400" b="0" dirty="0" err="1" smtClean="0"/>
              <a:t>idf</a:t>
            </a:r>
            <a:r>
              <a:rPr lang="en-US" sz="2400" b="0" dirty="0" smtClean="0"/>
              <a:t>. </a:t>
            </a:r>
            <a:endParaRPr lang="vi-VN" sz="2400" b="0" dirty="0"/>
          </a:p>
        </p:txBody>
      </p:sp>
      <p:sp>
        <p:nvSpPr>
          <p:cNvPr id="2" name="TextBox 1"/>
          <p:cNvSpPr txBox="1"/>
          <p:nvPr/>
        </p:nvSpPr>
        <p:spPr>
          <a:xfrm>
            <a:off x="611560" y="5589240"/>
            <a:ext cx="8208912" cy="461665"/>
          </a:xfrm>
          <a:prstGeom prst="rect">
            <a:avLst/>
          </a:prstGeom>
          <a:noFill/>
        </p:spPr>
        <p:txBody>
          <a:bodyPr wrap="square" rtlCol="0">
            <a:spAutoFit/>
          </a:bodyPr>
          <a:lstStyle/>
          <a:p>
            <a:r>
              <a:rPr lang="en-US" sz="2400" b="0" dirty="0" err="1">
                <a:solidFill>
                  <a:srgbClr val="0070C0"/>
                </a:solidFill>
              </a:rPr>
              <a:t>Có</a:t>
            </a:r>
            <a:r>
              <a:rPr lang="en-US" sz="2400" b="0" dirty="0">
                <a:solidFill>
                  <a:srgbClr val="0070C0"/>
                </a:solidFill>
              </a:rPr>
              <a:t> </a:t>
            </a:r>
            <a:r>
              <a:rPr lang="en-US" sz="2400" b="0" dirty="0" err="1">
                <a:solidFill>
                  <a:srgbClr val="0070C0"/>
                </a:solidFill>
              </a:rPr>
              <a:t>thể</a:t>
            </a:r>
            <a:r>
              <a:rPr lang="en-US" sz="2400" b="0" dirty="0">
                <a:solidFill>
                  <a:srgbClr val="0070C0"/>
                </a:solidFill>
              </a:rPr>
              <a:t> </a:t>
            </a:r>
            <a:r>
              <a:rPr lang="en-US" sz="2400" b="0" dirty="0" err="1">
                <a:solidFill>
                  <a:srgbClr val="0070C0"/>
                </a:solidFill>
              </a:rPr>
              <a:t>sử</a:t>
            </a:r>
            <a:r>
              <a:rPr lang="en-US" sz="2400" b="0" dirty="0">
                <a:solidFill>
                  <a:srgbClr val="0070C0"/>
                </a:solidFill>
              </a:rPr>
              <a:t> </a:t>
            </a:r>
            <a:r>
              <a:rPr lang="en-US" sz="2400" b="0" dirty="0" err="1">
                <a:solidFill>
                  <a:srgbClr val="0070C0"/>
                </a:solidFill>
              </a:rPr>
              <a:t>dụng</a:t>
            </a:r>
            <a:r>
              <a:rPr lang="en-US" sz="2400" b="0" dirty="0">
                <a:solidFill>
                  <a:srgbClr val="0070C0"/>
                </a:solidFill>
              </a:rPr>
              <a:t> </a:t>
            </a:r>
            <a:r>
              <a:rPr lang="en-US" sz="2400" b="0" dirty="0" err="1">
                <a:solidFill>
                  <a:srgbClr val="0070C0"/>
                </a:solidFill>
              </a:rPr>
              <a:t>giá</a:t>
            </a:r>
            <a:r>
              <a:rPr lang="en-US" sz="2400" b="0" dirty="0">
                <a:solidFill>
                  <a:srgbClr val="0070C0"/>
                </a:solidFill>
              </a:rPr>
              <a:t> </a:t>
            </a:r>
            <a:r>
              <a:rPr lang="en-US" sz="2400" b="0" dirty="0" err="1">
                <a:solidFill>
                  <a:srgbClr val="0070C0"/>
                </a:solidFill>
              </a:rPr>
              <a:t>trị</a:t>
            </a:r>
            <a:r>
              <a:rPr lang="en-US" sz="2400" b="0" dirty="0">
                <a:solidFill>
                  <a:srgbClr val="0070C0"/>
                </a:solidFill>
              </a:rPr>
              <a:t> </a:t>
            </a:r>
            <a:r>
              <a:rPr lang="en-US" sz="2400" b="0" dirty="0" err="1">
                <a:solidFill>
                  <a:srgbClr val="0070C0"/>
                </a:solidFill>
              </a:rPr>
              <a:t>này</a:t>
            </a:r>
            <a:r>
              <a:rPr lang="en-US" sz="2400" b="0" dirty="0">
                <a:solidFill>
                  <a:srgbClr val="0070C0"/>
                </a:solidFill>
              </a:rPr>
              <a:t> </a:t>
            </a:r>
            <a:r>
              <a:rPr lang="en-US" sz="2400" b="0" dirty="0" err="1">
                <a:solidFill>
                  <a:srgbClr val="0070C0"/>
                </a:solidFill>
              </a:rPr>
              <a:t>để</a:t>
            </a:r>
            <a:r>
              <a:rPr lang="en-US" sz="2400" b="0" dirty="0">
                <a:solidFill>
                  <a:srgbClr val="0070C0"/>
                </a:solidFill>
              </a:rPr>
              <a:t> </a:t>
            </a:r>
            <a:r>
              <a:rPr lang="en-US" sz="2400" b="0" dirty="0" err="1">
                <a:solidFill>
                  <a:srgbClr val="0070C0"/>
                </a:solidFill>
              </a:rPr>
              <a:t>tính</a:t>
            </a:r>
            <a:r>
              <a:rPr lang="en-US" sz="2400" b="0" dirty="0">
                <a:solidFill>
                  <a:srgbClr val="0070C0"/>
                </a:solidFill>
              </a:rPr>
              <a:t> </a:t>
            </a:r>
            <a:r>
              <a:rPr lang="en-US" sz="2400" b="0" dirty="0" err="1">
                <a:solidFill>
                  <a:srgbClr val="0070C0"/>
                </a:solidFill>
              </a:rPr>
              <a:t>hạng</a:t>
            </a:r>
            <a:r>
              <a:rPr lang="en-US" sz="2400" b="0" dirty="0">
                <a:solidFill>
                  <a:srgbClr val="0070C0"/>
                </a:solidFill>
              </a:rPr>
              <a:t> ban </a:t>
            </a:r>
            <a:r>
              <a:rPr lang="en-US" sz="2400" b="0" dirty="0" err="1">
                <a:solidFill>
                  <a:srgbClr val="0070C0"/>
                </a:solidFill>
              </a:rPr>
              <a:t>đầu</a:t>
            </a:r>
            <a:endParaRPr lang="vi-VN" sz="240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50963" y="844551"/>
            <a:ext cx="7793037" cy="839787"/>
          </a:xfrm>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2662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6628" name="Object 4"/>
          <p:cNvGraphicFramePr>
            <a:graphicFrameLocks noChangeAspect="1"/>
          </p:cNvGraphicFramePr>
          <p:nvPr/>
        </p:nvGraphicFramePr>
        <p:xfrm>
          <a:off x="1697038" y="5445125"/>
          <a:ext cx="3303587" cy="1036638"/>
        </p:xfrm>
        <a:graphic>
          <a:graphicData uri="http://schemas.openxmlformats.org/presentationml/2006/ole">
            <mc:AlternateContent xmlns:mc="http://schemas.openxmlformats.org/markup-compatibility/2006">
              <mc:Choice xmlns:v="urn:schemas-microsoft-com:vml" Requires="v">
                <p:oleObj spid="_x0000_s26749" name="Формула" r:id="rId3" imgW="1371600" imgH="431800" progId="Equation.3">
                  <p:embed/>
                </p:oleObj>
              </mc:Choice>
              <mc:Fallback>
                <p:oleObj name="Формула" r:id="rId3" imgW="1371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5445125"/>
                        <a:ext cx="330358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47863"/>
            <a:ext cx="777716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24</a:t>
            </a:fld>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Cải thiện xếp hạng</a:t>
            </a:r>
            <a:endParaRPr lang="vi-VN" sz="3600" smtClean="0"/>
          </a:p>
        </p:txBody>
      </p:sp>
      <p:sp>
        <p:nvSpPr>
          <p:cNvPr id="28675" name="Rectangle 3"/>
          <p:cNvSpPr>
            <a:spLocks noGrp="1" noChangeArrowheads="1"/>
          </p:cNvSpPr>
          <p:nvPr>
            <p:ph type="body" idx="1"/>
          </p:nvPr>
        </p:nvSpPr>
        <p:spPr>
          <a:xfrm>
            <a:off x="611560" y="2017713"/>
            <a:ext cx="8208590" cy="4579937"/>
          </a:xfrm>
        </p:spPr>
        <p:txBody>
          <a:bodyPr/>
          <a:lstStyle/>
          <a:p>
            <a:pPr marL="342900" lvl="1" indent="-342900" algn="just" eaLnBrk="1" hangingPunct="1">
              <a:buClr>
                <a:schemeClr val="folHlink"/>
              </a:buClr>
              <a:buSzPct val="60000"/>
            </a:pPr>
            <a:r>
              <a:rPr lang="en-US" dirty="0" err="1"/>
              <a:t>Nếu</a:t>
            </a:r>
            <a:r>
              <a:rPr lang="en-US" dirty="0"/>
              <a:t> </a:t>
            </a:r>
            <a:r>
              <a:rPr lang="en-US" dirty="0" err="1"/>
              <a:t>người</a:t>
            </a:r>
            <a:r>
              <a:rPr lang="en-US" dirty="0"/>
              <a:t> </a:t>
            </a:r>
            <a:r>
              <a:rPr lang="en-US" dirty="0" err="1"/>
              <a:t>dùng</a:t>
            </a:r>
            <a:r>
              <a:rPr lang="en-US" dirty="0"/>
              <a:t> </a:t>
            </a:r>
            <a:r>
              <a:rPr lang="en-US" dirty="0" err="1"/>
              <a:t>phản</a:t>
            </a:r>
            <a:r>
              <a:rPr lang="en-US" dirty="0"/>
              <a:t> </a:t>
            </a:r>
            <a:r>
              <a:rPr lang="en-US" dirty="0" err="1"/>
              <a:t>hồi</a:t>
            </a:r>
            <a:r>
              <a:rPr lang="en-US" dirty="0"/>
              <a:t> </a:t>
            </a:r>
            <a:r>
              <a:rPr lang="en-US" dirty="0" err="1" smtClean="0"/>
              <a:t>về</a:t>
            </a:r>
            <a:r>
              <a:rPr lang="en-US" dirty="0" smtClean="0"/>
              <a:t> </a:t>
            </a:r>
            <a:r>
              <a:rPr lang="en-US" dirty="0" err="1"/>
              <a:t>văn</a:t>
            </a:r>
            <a:r>
              <a:rPr lang="en-US" dirty="0"/>
              <a:t> </a:t>
            </a:r>
            <a:r>
              <a:rPr lang="en-US" dirty="0" err="1"/>
              <a:t>bản</a:t>
            </a:r>
            <a:r>
              <a:rPr lang="en-US" dirty="0"/>
              <a:t> </a:t>
            </a:r>
            <a:r>
              <a:rPr lang="en-US" dirty="0" err="1"/>
              <a:t>phù</a:t>
            </a:r>
            <a:r>
              <a:rPr lang="en-US" dirty="0"/>
              <a:t> </a:t>
            </a:r>
            <a:r>
              <a:rPr lang="en-US" dirty="0" err="1" smtClean="0"/>
              <a:t>hợp</a:t>
            </a:r>
            <a:endParaRPr lang="en-US" sz="3200" dirty="0" smtClean="0"/>
          </a:p>
          <a:p>
            <a:pPr algn="just" eaLnBrk="1" hangingPunct="1"/>
            <a:r>
              <a:rPr lang="en-US" sz="2800" dirty="0" err="1" smtClean="0"/>
              <a:t>Xác</a:t>
            </a:r>
            <a:r>
              <a:rPr lang="en-US" sz="2800" dirty="0" smtClean="0"/>
              <a:t> </a:t>
            </a:r>
            <a:r>
              <a:rPr lang="en-US" sz="2800" dirty="0" err="1" smtClean="0"/>
              <a:t>định</a:t>
            </a:r>
            <a:r>
              <a:rPr lang="en-US" sz="2800" dirty="0" smtClean="0"/>
              <a:t> </a:t>
            </a:r>
            <a:r>
              <a:rPr lang="en-US" sz="2800" dirty="0" err="1" smtClean="0"/>
              <a:t>lại</a:t>
            </a:r>
            <a:r>
              <a:rPr lang="en-US" sz="2800" dirty="0" smtClean="0"/>
              <a:t> p</a:t>
            </a:r>
            <a:r>
              <a:rPr lang="en-US" sz="2800" baseline="-25000" dirty="0" smtClean="0"/>
              <a:t>i</a:t>
            </a:r>
            <a:r>
              <a:rPr lang="en-US" sz="2800" dirty="0" smtClean="0"/>
              <a:t> </a:t>
            </a:r>
            <a:r>
              <a:rPr lang="en-US" sz="2800" dirty="0" err="1" smtClean="0"/>
              <a:t>và</a:t>
            </a:r>
            <a:r>
              <a:rPr lang="en-US" sz="2800" dirty="0" smtClean="0"/>
              <a:t> </a:t>
            </a:r>
            <a:r>
              <a:rPr lang="en-US" sz="2800" dirty="0" err="1" smtClean="0"/>
              <a:t>r</a:t>
            </a:r>
            <a:r>
              <a:rPr lang="en-US" sz="2800" baseline="-25000" dirty="0" err="1" smtClean="0"/>
              <a:t>i</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thông</a:t>
            </a:r>
            <a:r>
              <a:rPr lang="en-US" sz="2800" dirty="0" smtClean="0"/>
              <a:t> tin </a:t>
            </a:r>
            <a:r>
              <a:rPr lang="en-US" sz="2800" dirty="0" err="1" smtClean="0"/>
              <a:t>này</a:t>
            </a:r>
            <a:endParaRPr lang="en-US" sz="2800" dirty="0" smtClean="0"/>
          </a:p>
          <a:p>
            <a:pPr lvl="1" algn="just" eaLnBrk="1" hangingPunct="1"/>
            <a:r>
              <a:rPr lang="en-US" sz="2400" dirty="0" err="1" smtClean="0"/>
              <a:t>Hoặc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thông</a:t>
            </a:r>
            <a:r>
              <a:rPr lang="en-US" sz="2400" dirty="0" smtClean="0"/>
              <a:t> tin </a:t>
            </a:r>
            <a:r>
              <a:rPr lang="en-US" sz="2400" dirty="0" err="1" smtClean="0"/>
              <a:t>mới</a:t>
            </a:r>
            <a:endParaRPr lang="en-US" sz="2400" dirty="0" smtClean="0"/>
          </a:p>
          <a:p>
            <a:pPr lvl="1" algn="just" eaLnBrk="1" hangingPunct="1"/>
            <a:endParaRPr lang="en-US" sz="2400" dirty="0" smtClean="0"/>
          </a:p>
          <a:p>
            <a:pPr algn="just" eaLnBrk="1" hangingPunct="1"/>
            <a:endParaRPr lang="en-US" sz="2800" dirty="0" smtClean="0"/>
          </a:p>
          <a:p>
            <a:pPr algn="just" eaLnBrk="1" hangingPunct="1"/>
            <a:r>
              <a:rPr lang="en-US" sz="2800" dirty="0" err="1" smtClean="0"/>
              <a:t>Lặp</a:t>
            </a:r>
            <a:r>
              <a:rPr lang="en-US" sz="2800" dirty="0" smtClean="0"/>
              <a:t> </a:t>
            </a:r>
            <a:r>
              <a:rPr lang="en-US" sz="2800" dirty="0" err="1" smtClean="0"/>
              <a:t>lại</a:t>
            </a:r>
            <a:r>
              <a:rPr lang="en-US" sz="2800" dirty="0" smtClean="0"/>
              <a:t> </a:t>
            </a:r>
            <a:r>
              <a:rPr lang="en-US" sz="2800" dirty="0" err="1" smtClean="0"/>
              <a:t>để</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a:t>chính</a:t>
            </a:r>
            <a:r>
              <a:rPr lang="en-US" sz="2800" dirty="0"/>
              <a:t> </a:t>
            </a:r>
            <a:r>
              <a:rPr lang="en-US" sz="2800" dirty="0" err="1"/>
              <a:t>xác</a:t>
            </a:r>
            <a:r>
              <a:rPr lang="en-US" sz="2800" dirty="0"/>
              <a:t> </a:t>
            </a:r>
            <a:r>
              <a:rPr lang="en-US" sz="2800" dirty="0" err="1"/>
              <a:t>hơn</a:t>
            </a:r>
            <a:r>
              <a:rPr lang="en-US" sz="2800" dirty="0"/>
              <a:t> </a:t>
            </a:r>
            <a:r>
              <a:rPr lang="en-US" sz="2800" dirty="0" err="1"/>
              <a:t>những</a:t>
            </a:r>
            <a:r>
              <a:rPr lang="en-US" sz="2800" dirty="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endParaRPr lang="vi-VN" sz="2800" dirty="0" smtClean="0"/>
          </a:p>
        </p:txBody>
      </p:sp>
      <p:graphicFrame>
        <p:nvGraphicFramePr>
          <p:cNvPr id="28676" name="Object 4"/>
          <p:cNvGraphicFramePr>
            <a:graphicFrameLocks noChangeAspect="1"/>
          </p:cNvGraphicFramePr>
          <p:nvPr>
            <p:extLst>
              <p:ext uri="{D42A27DB-BD31-4B8C-83A1-F6EECF244321}">
                <p14:modId xmlns:p14="http://schemas.microsoft.com/office/powerpoint/2010/main" val="2785733562"/>
              </p:ext>
            </p:extLst>
          </p:nvPr>
        </p:nvGraphicFramePr>
        <p:xfrm>
          <a:off x="3416300" y="3577828"/>
          <a:ext cx="3676650" cy="900113"/>
        </p:xfrm>
        <a:graphic>
          <a:graphicData uri="http://schemas.openxmlformats.org/presentationml/2006/ole">
            <mc:AlternateContent xmlns:mc="http://schemas.openxmlformats.org/markup-compatibility/2006">
              <mc:Choice xmlns:v="urn:schemas-microsoft-com:vml" Requires="v">
                <p:oleObj spid="_x0000_s28797" name="Формула" r:id="rId3" imgW="1815312" imgH="444307" progId="Equation.3">
                  <p:embed/>
                </p:oleObj>
              </mc:Choice>
              <mc:Fallback>
                <p:oleObj name="Формула" r:id="rId3" imgW="181531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577828"/>
                        <a:ext cx="36766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8677" name="Rectangle 8"/>
          <p:cNvSpPr>
            <a:spLocks noChangeArrowheads="1"/>
          </p:cNvSpPr>
          <p:nvPr/>
        </p:nvSpPr>
        <p:spPr bwMode="auto">
          <a:xfrm>
            <a:off x="7308304" y="3573016"/>
            <a:ext cx="1219200" cy="864096"/>
          </a:xfrm>
          <a:prstGeom prst="rect">
            <a:avLst/>
          </a:prstGeom>
          <a:solidFill>
            <a:schemeClr val="accent2"/>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ClrTx/>
              <a:buSzTx/>
              <a:buFontTx/>
              <a:buNone/>
            </a:pPr>
            <a:r>
              <a:rPr lang="el-GR" sz="1800" b="0" i="1" dirty="0">
                <a:ea typeface="Arial Unicode MS" panose="020B0604020202020204" pitchFamily="34" charset="-128"/>
                <a:cs typeface="Arial Unicode MS" panose="020B0604020202020204" pitchFamily="34" charset="-128"/>
              </a:rPr>
              <a:t>κ</a:t>
            </a:r>
            <a:r>
              <a:rPr lang="en-US" sz="1800" b="0" i="1"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là</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trọng</a:t>
            </a:r>
            <a:r>
              <a:rPr lang="en-US" sz="1800" b="0" dirty="0">
                <a:ea typeface="Arial Unicode MS" panose="020B0604020202020204" pitchFamily="34" charset="-128"/>
                <a:cs typeface="Arial Unicode MS" panose="020B0604020202020204" pitchFamily="34" charset="-128"/>
              </a:rPr>
              <a:t> </a:t>
            </a:r>
          </a:p>
          <a:p>
            <a:pPr algn="ctr" eaLnBrk="1" hangingPunct="1">
              <a:spcBef>
                <a:spcPct val="0"/>
              </a:spcBef>
              <a:buClrTx/>
              <a:buSzTx/>
              <a:buFontTx/>
              <a:buNone/>
            </a:pPr>
            <a:r>
              <a:rPr lang="en-US" sz="1800" b="0" dirty="0" err="1">
                <a:ea typeface="Arial Unicode MS" panose="020B0604020202020204" pitchFamily="34" charset="-128"/>
                <a:cs typeface="Arial Unicode MS" panose="020B0604020202020204" pitchFamily="34" charset="-128"/>
              </a:rPr>
              <a:t>số</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đã</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biết</a:t>
            </a:r>
            <a:endParaRPr lang="el-GR" sz="1800" b="0" i="1" dirty="0">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Ví dụ trọng số phù hợp</a:t>
            </a:r>
            <a:endParaRPr lang="vi-VN" sz="3600" smtClean="0"/>
          </a:p>
        </p:txBody>
      </p:sp>
      <p:sp>
        <p:nvSpPr>
          <p:cNvPr id="29699" name="Text Box 4"/>
          <p:cNvSpPr txBox="1">
            <a:spLocks noChangeArrowheads="1"/>
          </p:cNvSpPr>
          <p:nvPr/>
        </p:nvSpPr>
        <p:spPr bwMode="auto">
          <a:xfrm>
            <a:off x="395288" y="6086475"/>
            <a:ext cx="8064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t>Văn bản số 2 là văn bản phù hợp</a:t>
            </a:r>
            <a:endParaRPr lang="vi-VN" sz="1800" b="0"/>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60575"/>
            <a:ext cx="8569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701" name="Object 6"/>
          <p:cNvGraphicFramePr>
            <a:graphicFrameLocks noChangeAspect="1"/>
          </p:cNvGraphicFramePr>
          <p:nvPr/>
        </p:nvGraphicFramePr>
        <p:xfrm>
          <a:off x="3995738" y="5661025"/>
          <a:ext cx="4989512" cy="919163"/>
        </p:xfrm>
        <a:graphic>
          <a:graphicData uri="http://schemas.openxmlformats.org/presentationml/2006/ole">
            <mc:AlternateContent xmlns:mc="http://schemas.openxmlformats.org/markup-compatibility/2006">
              <mc:Choice xmlns:v="urn:schemas-microsoft-com:vml" Requires="v">
                <p:oleObj spid="_x0000_s29821" name="Формула" r:id="rId4" imgW="2273300" imgH="419100" progId="Equation.3">
                  <p:embed/>
                </p:oleObj>
              </mc:Choice>
              <mc:Fallback>
                <p:oleObj name="Формула" r:id="rId4" imgW="2273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5661025"/>
                        <a:ext cx="49895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26</a:t>
            </a:fld>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title"/>
          </p:nvPr>
        </p:nvSpPr>
        <p:spPr/>
        <p:txBody>
          <a:bodyPr/>
          <a:lstStyle/>
          <a:p>
            <a:pPr eaLnBrk="1" hangingPunct="1"/>
            <a:r>
              <a:rPr lang="en-US" sz="3600" dirty="0" err="1" smtClean="0"/>
              <a:t>Xác</a:t>
            </a:r>
            <a:r>
              <a:rPr lang="en-US" sz="3600" dirty="0" smtClean="0"/>
              <a:t> </a:t>
            </a:r>
            <a:r>
              <a:rPr lang="en-US" sz="3600" dirty="0" err="1" smtClean="0"/>
              <a:t>định</a:t>
            </a:r>
            <a:r>
              <a:rPr lang="en-US" sz="3600" dirty="0" smtClean="0"/>
              <a:t> </a:t>
            </a:r>
            <a:r>
              <a:rPr lang="en-US" sz="3600" i="1" dirty="0" smtClean="0"/>
              <a:t>p</a:t>
            </a:r>
            <a:r>
              <a:rPr lang="en-US" sz="3600" i="1" baseline="-25000" dirty="0" smtClean="0"/>
              <a:t>i</a:t>
            </a:r>
            <a:r>
              <a:rPr lang="en-US" sz="3600" i="1" dirty="0" smtClean="0"/>
              <a:t> </a:t>
            </a:r>
            <a:r>
              <a:rPr lang="en-US" sz="3600" i="1" dirty="0" err="1" smtClean="0"/>
              <a:t>và</a:t>
            </a:r>
            <a:r>
              <a:rPr lang="en-US" sz="3600" i="1" dirty="0" smtClean="0"/>
              <a:t> </a:t>
            </a:r>
            <a:r>
              <a:rPr lang="en-US" sz="3600" i="1" dirty="0" err="1" smtClean="0"/>
              <a:t>r</a:t>
            </a:r>
            <a:r>
              <a:rPr lang="en-US" sz="3600" i="1" baseline="-25000" dirty="0" err="1" smtClean="0"/>
              <a:t>i</a:t>
            </a:r>
            <a:r>
              <a:rPr lang="en-US" sz="3600" i="1" baseline="-25000" dirty="0" smtClean="0"/>
              <a:t> </a:t>
            </a:r>
            <a:r>
              <a:rPr lang="en-US" sz="3600" dirty="0" err="1" smtClean="0"/>
              <a:t>nhờ</a:t>
            </a:r>
            <a:r>
              <a:rPr lang="en-US" sz="3600" dirty="0" smtClean="0"/>
              <a:t> </a:t>
            </a:r>
            <a:r>
              <a:rPr lang="en-US" sz="3600" dirty="0" err="1" smtClean="0"/>
              <a:t>vòng</a:t>
            </a:r>
            <a:r>
              <a:rPr lang="en-US" sz="3600" dirty="0" smtClean="0"/>
              <a:t> </a:t>
            </a:r>
            <a:r>
              <a:rPr lang="en-US" sz="3600" dirty="0" err="1" smtClean="0"/>
              <a:t>lặp</a:t>
            </a:r>
            <a:r>
              <a:rPr lang="en-US" sz="3600" dirty="0" smtClean="0"/>
              <a:t> </a:t>
            </a:r>
            <a:endParaRPr lang="en-US" sz="3600" baseline="-25000" dirty="0" smtClean="0"/>
          </a:p>
        </p:txBody>
      </p:sp>
      <p:sp>
        <p:nvSpPr>
          <p:cNvPr id="30724" name="Rectangle 5"/>
          <p:cNvSpPr>
            <a:spLocks noGrp="1" noChangeArrowheads="1"/>
          </p:cNvSpPr>
          <p:nvPr>
            <p:ph type="body" idx="1"/>
          </p:nvPr>
        </p:nvSpPr>
        <p:spPr>
          <a:xfrm>
            <a:off x="250825" y="2017712"/>
            <a:ext cx="8704263" cy="4459287"/>
          </a:xfrm>
        </p:spPr>
        <p:txBody>
          <a:bodyPr/>
          <a:lstStyle/>
          <a:p>
            <a:pPr marL="0" indent="0" eaLnBrk="1" hangingPunct="1">
              <a:buNone/>
            </a:pPr>
            <a:r>
              <a:rPr lang="en-US" sz="2800" dirty="0" err="1" smtClean="0"/>
              <a:t>Phù</a:t>
            </a:r>
            <a:r>
              <a:rPr lang="en-US" sz="2800" dirty="0" smtClean="0"/>
              <a:t> </a:t>
            </a:r>
            <a:r>
              <a:rPr lang="en-US" sz="2800" dirty="0" err="1"/>
              <a:t>hợp</a:t>
            </a:r>
            <a:r>
              <a:rPr lang="en-US" sz="2800" dirty="0"/>
              <a:t> </a:t>
            </a:r>
            <a:r>
              <a:rPr lang="en-US" sz="2800" dirty="0" err="1"/>
              <a:t>phản</a:t>
            </a:r>
            <a:r>
              <a:rPr lang="en-US" sz="2800" dirty="0"/>
              <a:t> </a:t>
            </a:r>
            <a:r>
              <a:rPr lang="en-US" sz="2800" dirty="0" err="1"/>
              <a:t>hồi</a:t>
            </a:r>
            <a:r>
              <a:rPr lang="en-US" sz="2800" dirty="0"/>
              <a:t> </a:t>
            </a:r>
            <a:r>
              <a:rPr lang="en-US" sz="2800" dirty="0" err="1"/>
              <a:t>giả</a:t>
            </a:r>
            <a:r>
              <a:rPr lang="en-US" sz="2800" dirty="0"/>
              <a:t> </a:t>
            </a:r>
            <a:r>
              <a:rPr lang="en-US" sz="2800" dirty="0" err="1"/>
              <a:t>lập</a:t>
            </a:r>
            <a:endParaRPr lang="en-US" sz="2800" dirty="0"/>
          </a:p>
          <a:p>
            <a:pPr eaLnBrk="1" hangingPunct="1"/>
            <a:r>
              <a:rPr lang="en-US" sz="2400" dirty="0" smtClean="0"/>
              <a:t>1. </a:t>
            </a:r>
            <a:r>
              <a:rPr lang="en-US" sz="2400" dirty="0" err="1" smtClean="0"/>
              <a:t>Giả</a:t>
            </a:r>
            <a:r>
              <a:rPr lang="en-US" sz="2400" dirty="0" smtClean="0"/>
              <a:t> </a:t>
            </a:r>
            <a:r>
              <a:rPr lang="en-US" sz="2400" dirty="0" err="1" smtClean="0"/>
              <a:t>sử</a:t>
            </a:r>
            <a:r>
              <a:rPr lang="en-US" sz="2400" dirty="0" smtClean="0"/>
              <a:t> p</a:t>
            </a:r>
            <a:r>
              <a:rPr lang="en-US" sz="2400" baseline="-25000" dirty="0" smtClean="0"/>
              <a:t>i</a:t>
            </a:r>
            <a:r>
              <a:rPr lang="en-US" sz="2400" dirty="0" smtClean="0"/>
              <a:t> </a:t>
            </a:r>
            <a:r>
              <a:rPr lang="en-US" sz="2400" dirty="0" err="1" smtClean="0"/>
              <a:t>là</a:t>
            </a:r>
            <a:r>
              <a:rPr lang="en-US" sz="2400" dirty="0" smtClean="0"/>
              <a:t> hằng </a:t>
            </a:r>
            <a:r>
              <a:rPr lang="en-US" sz="2400" dirty="0" err="1" smtClean="0"/>
              <a:t>số</a:t>
            </a:r>
            <a:r>
              <a:rPr lang="en-US" sz="2400" dirty="0" smtClean="0"/>
              <a:t> </a:t>
            </a:r>
            <a:r>
              <a:rPr lang="en-US" sz="2400" dirty="0" err="1" smtClean="0"/>
              <a:t>với</a:t>
            </a:r>
            <a:r>
              <a:rPr lang="en-US" sz="2400" dirty="0" smtClean="0"/>
              <a:t> </a:t>
            </a:r>
            <a:r>
              <a:rPr lang="en-US" sz="2400" dirty="0" err="1" smtClean="0"/>
              <a:t>mọi</a:t>
            </a:r>
            <a:r>
              <a:rPr lang="en-US" sz="2400" dirty="0" smtClean="0"/>
              <a:t> x</a:t>
            </a:r>
            <a:r>
              <a:rPr lang="en-US" sz="2400" baseline="-25000" dirty="0" smtClean="0"/>
              <a:t>i</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i="1" dirty="0" err="1" smtClean="0"/>
              <a:t>Ví</a:t>
            </a:r>
            <a:r>
              <a:rPr lang="en-US" sz="2400" i="1" dirty="0" smtClean="0"/>
              <a:t> </a:t>
            </a:r>
            <a:r>
              <a:rPr lang="en-US" sz="2400" i="1" dirty="0" err="1" smtClean="0"/>
              <a:t>dụ</a:t>
            </a:r>
            <a:r>
              <a:rPr lang="en-US" sz="2400" i="1" dirty="0" smtClean="0"/>
              <a:t>, p</a:t>
            </a:r>
            <a:r>
              <a:rPr lang="en-US" sz="2400" i="1" baseline="-25000" dirty="0" smtClean="0"/>
              <a:t>i</a:t>
            </a:r>
            <a:r>
              <a:rPr lang="en-US" sz="2400" dirty="0" smtClean="0"/>
              <a:t> = 0.5 </a:t>
            </a:r>
            <a:r>
              <a:rPr lang="en-US" sz="2400" dirty="0" err="1" smtClean="0"/>
              <a:t>với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bất</a:t>
            </a:r>
            <a:r>
              <a:rPr lang="en-US" sz="2400" dirty="0" smtClean="0"/>
              <a:t> </a:t>
            </a:r>
            <a:r>
              <a:rPr lang="en-US" sz="2400" dirty="0" err="1" smtClean="0"/>
              <a:t>kỳ</a:t>
            </a:r>
            <a:endParaRPr lang="en-US" sz="2400" dirty="0" smtClean="0"/>
          </a:p>
          <a:p>
            <a:pPr algn="just" eaLnBrk="1" hangingPunct="1"/>
            <a:r>
              <a:rPr lang="en-US" sz="2400" dirty="0" smtClean="0"/>
              <a:t>2. </a:t>
            </a:r>
            <a:r>
              <a:rPr lang="en-US" sz="2400" dirty="0" err="1" smtClean="0"/>
              <a:t>Giả</a:t>
            </a:r>
            <a:r>
              <a:rPr lang="en-US" sz="2400" dirty="0" smtClean="0"/>
              <a:t> </a:t>
            </a:r>
            <a:r>
              <a:rPr lang="en-US" sz="2400" dirty="0" err="1" smtClean="0"/>
              <a:t>sử</a:t>
            </a:r>
            <a:r>
              <a:rPr lang="en-US" sz="2400" dirty="0" smtClean="0"/>
              <a:t> </a:t>
            </a:r>
            <a:r>
              <a:rPr lang="en-US" sz="2400" dirty="0" err="1" smtClean="0"/>
              <a:t>tập</a:t>
            </a:r>
            <a:r>
              <a:rPr lang="en-US" sz="2400" dirty="0" smtClean="0"/>
              <a:t> V</a:t>
            </a:r>
            <a:r>
              <a:rPr lang="en-US" sz="20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được</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cao</a:t>
            </a:r>
            <a:r>
              <a:rPr lang="en-US" sz="2400" dirty="0" smtClean="0"/>
              <a:t> </a:t>
            </a:r>
            <a:r>
              <a:rPr lang="en-US" sz="2400" dirty="0" err="1" smtClean="0"/>
              <a:t>nhất</a:t>
            </a:r>
            <a:r>
              <a:rPr lang="en-US" sz="2400" dirty="0" smtClean="0"/>
              <a:t> </a:t>
            </a:r>
            <a:r>
              <a:rPr lang="en-US" sz="2400" dirty="0" err="1" smtClean="0"/>
              <a:t>theo</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a:t>
            </a:r>
          </a:p>
          <a:p>
            <a:pPr algn="just" eaLnBrk="1" hangingPunct="1"/>
            <a:r>
              <a:rPr lang="en-US" sz="2400" dirty="0" smtClean="0"/>
              <a:t>3.</a:t>
            </a:r>
            <a:r>
              <a:rPr lang="en-US" sz="2800" dirty="0" smtClean="0"/>
              <a:t> </a:t>
            </a:r>
            <a:r>
              <a:rPr lang="en-US" sz="2400" dirty="0" err="1" smtClean="0"/>
              <a:t>Cần</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i="1" dirty="0" smtClean="0"/>
              <a:t>p</a:t>
            </a:r>
            <a:r>
              <a:rPr lang="en-US" sz="2400" i="1" baseline="-25000" dirty="0" smtClean="0"/>
              <a:t>i</a:t>
            </a:r>
            <a:r>
              <a:rPr lang="en-US" sz="2400" dirty="0" smtClean="0"/>
              <a:t> </a:t>
            </a:r>
            <a:r>
              <a:rPr lang="en-US" sz="2400" dirty="0" err="1" smtClean="0"/>
              <a:t>và</a:t>
            </a:r>
            <a:r>
              <a:rPr lang="en-US" sz="2400" dirty="0" smtClean="0"/>
              <a:t> </a:t>
            </a:r>
            <a:r>
              <a:rPr lang="en-US" sz="2400" i="1" dirty="0" err="1" smtClean="0"/>
              <a:t>r</a:t>
            </a:r>
            <a:r>
              <a:rPr lang="en-US" sz="2400" i="1" baseline="-25000" dirty="0" err="1" smtClean="0"/>
              <a:t>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bố</a:t>
            </a:r>
            <a:r>
              <a:rPr lang="en-US" sz="2400" dirty="0" smtClean="0"/>
              <a:t> </a:t>
            </a:r>
            <a:r>
              <a:rPr lang="en-US" sz="2400" dirty="0" err="1" smtClean="0"/>
              <a:t>từ</a:t>
            </a:r>
            <a:r>
              <a:rPr lang="en-US" sz="2400" dirty="0" smtClean="0"/>
              <a:t> </a:t>
            </a:r>
            <a:r>
              <a:rPr lang="en-US" sz="2400" dirty="0" err="1" smtClean="0"/>
              <a:t>trong</a:t>
            </a:r>
            <a:r>
              <a:rPr lang="en-US" sz="2400" dirty="0" smtClean="0"/>
              <a:t> V. </a:t>
            </a:r>
            <a:r>
              <a:rPr lang="en-US" sz="2400" dirty="0" err="1" smtClean="0"/>
              <a:t>Đặt</a:t>
            </a:r>
            <a:r>
              <a:rPr lang="en-US" sz="2400" dirty="0" smtClean="0"/>
              <a:t> V</a:t>
            </a:r>
            <a:r>
              <a:rPr lang="en-US" sz="2400" baseline="-25000" dirty="0" smtClean="0"/>
              <a:t>i</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có</a:t>
            </a:r>
            <a:r>
              <a:rPr lang="en-US" sz="2400" dirty="0" smtClean="0"/>
              <a:t> 	</a:t>
            </a:r>
            <a:r>
              <a:rPr lang="en-US" sz="2400" dirty="0" err="1" smtClean="0"/>
              <a:t>chứa</a:t>
            </a:r>
            <a:r>
              <a:rPr lang="en-US" sz="2400" dirty="0" smtClean="0"/>
              <a:t> </a:t>
            </a:r>
            <a:r>
              <a:rPr lang="en-US" sz="2400" i="1" dirty="0" smtClean="0"/>
              <a:t>x</a:t>
            </a:r>
            <a:r>
              <a:rPr lang="en-US" sz="2400" i="1" baseline="-25000" dirty="0" smtClean="0"/>
              <a:t>i</a:t>
            </a:r>
            <a:r>
              <a:rPr lang="en-US" sz="2400" dirty="0" smtClean="0"/>
              <a:t> , </a:t>
            </a:r>
            <a:r>
              <a:rPr lang="en-US" sz="2400" dirty="0" err="1" smtClean="0"/>
              <a:t>chúng</a:t>
            </a:r>
            <a:r>
              <a:rPr lang="en-US" sz="2400" dirty="0" smtClean="0"/>
              <a:t> ta </a:t>
            </a:r>
            <a:r>
              <a:rPr lang="en-US" sz="2400" dirty="0" err="1" smtClean="0"/>
              <a:t>có</a:t>
            </a:r>
            <a:r>
              <a:rPr lang="en-US" sz="2400" dirty="0" smtClean="0"/>
              <a:t>  </a:t>
            </a:r>
            <a:r>
              <a:rPr lang="en-US" sz="2400" i="1" dirty="0" smtClean="0"/>
              <a:t>p</a:t>
            </a:r>
            <a:r>
              <a:rPr lang="en-US" sz="2400" i="1" baseline="-25000" dirty="0" smtClean="0"/>
              <a:t>i</a:t>
            </a:r>
            <a:r>
              <a:rPr lang="en-US" sz="2400" dirty="0" smtClean="0"/>
              <a:t> = |V</a:t>
            </a:r>
            <a:r>
              <a:rPr lang="en-US" sz="2400" baseline="-25000" dirty="0" smtClean="0"/>
              <a:t>i</a:t>
            </a:r>
            <a:r>
              <a:rPr lang="en-US" sz="2400" dirty="0" smtClean="0"/>
              <a:t>| / |V|</a:t>
            </a:r>
          </a:p>
          <a:p>
            <a:pPr algn="just" eaLnBrk="1" hangingPunct="1"/>
            <a:r>
              <a:rPr lang="en-US" sz="2400" dirty="0" smtClean="0"/>
              <a:t>4. </a:t>
            </a:r>
            <a:r>
              <a:rPr lang="en-US" sz="2400" dirty="0" err="1" smtClean="0"/>
              <a:t>Giả</a:t>
            </a:r>
            <a:r>
              <a:rPr lang="en-US" sz="2400" dirty="0" smtClean="0"/>
              <a:t> </a:t>
            </a:r>
            <a:r>
              <a:rPr lang="en-US" sz="2400" dirty="0" err="1" smtClean="0"/>
              <a:t>sử</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đồng</a:t>
            </a:r>
            <a:r>
              <a:rPr lang="en-US" sz="2400" dirty="0" smtClean="0"/>
              <a:t> </a:t>
            </a:r>
            <a:r>
              <a:rPr lang="en-US" sz="2400" dirty="0" err="1" smtClean="0"/>
              <a:t>nghĩa</a:t>
            </a:r>
            <a:r>
              <a:rPr lang="en-US" sz="2400" dirty="0" smtClean="0"/>
              <a:t> </a:t>
            </a:r>
            <a:r>
              <a:rPr lang="en-US" sz="2400" dirty="0" err="1" smtClean="0"/>
              <a:t>với</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800" i="1" dirty="0" err="1" smtClean="0"/>
              <a:t>r</a:t>
            </a:r>
            <a:r>
              <a:rPr lang="en-US" sz="2800" i="1" baseline="-25000" dirty="0" err="1" smtClean="0"/>
              <a:t>i</a:t>
            </a:r>
            <a:r>
              <a:rPr lang="en-US" sz="2800" dirty="0" smtClean="0"/>
              <a:t>  = (</a:t>
            </a:r>
            <a:r>
              <a:rPr lang="en-US" sz="2800" dirty="0" err="1" smtClean="0"/>
              <a:t>n</a:t>
            </a:r>
            <a:r>
              <a:rPr lang="en-US" sz="2800" baseline="-25000" dirty="0" err="1" smtClean="0"/>
              <a:t>i</a:t>
            </a:r>
            <a:r>
              <a:rPr lang="en-US" sz="2800" dirty="0" smtClean="0"/>
              <a:t> – |V</a:t>
            </a:r>
            <a:r>
              <a:rPr lang="en-US" sz="2800" baseline="-25000" dirty="0" smtClean="0"/>
              <a:t>i</a:t>
            </a:r>
            <a:r>
              <a:rPr lang="en-US" sz="2800" dirty="0" smtClean="0"/>
              <a:t>|) / (N – |V|)</a:t>
            </a:r>
            <a:endParaRPr lang="en-US" sz="3600" dirty="0" smtClean="0"/>
          </a:p>
          <a:p>
            <a:pPr algn="just" eaLnBrk="1" hangingPunct="1"/>
            <a:r>
              <a:rPr lang="en-US" sz="2400" dirty="0" smtClean="0"/>
              <a:t>5. </a:t>
            </a:r>
            <a:r>
              <a:rPr lang="en-US" sz="2400" dirty="0" err="1" smtClean="0"/>
              <a:t>Lặp</a:t>
            </a:r>
            <a:r>
              <a:rPr lang="en-US" sz="2400" dirty="0" smtClean="0"/>
              <a:t> </a:t>
            </a:r>
            <a:r>
              <a:rPr lang="en-US" sz="2400" dirty="0" err="1" smtClean="0"/>
              <a:t>các</a:t>
            </a:r>
            <a:r>
              <a:rPr lang="en-US" sz="2400" dirty="0" smtClean="0"/>
              <a:t> </a:t>
            </a:r>
            <a:r>
              <a:rPr lang="en-US" sz="2400" dirty="0" err="1" smtClean="0"/>
              <a:t>bước</a:t>
            </a:r>
            <a:r>
              <a:rPr lang="en-US" sz="2400" dirty="0" smtClean="0"/>
              <a:t> 2-4 </a:t>
            </a:r>
            <a:r>
              <a:rPr lang="en-US" sz="2400" dirty="0" err="1" smtClean="0"/>
              <a:t>cho</a:t>
            </a:r>
            <a:r>
              <a:rPr lang="en-US" sz="2400" dirty="0" smtClean="0"/>
              <a:t> </a:t>
            </a:r>
            <a:r>
              <a:rPr lang="en-US" sz="2400" dirty="0" err="1" smtClean="0"/>
              <a:t>tới</a:t>
            </a:r>
            <a:r>
              <a:rPr lang="en-US" sz="2400" dirty="0" smtClean="0"/>
              <a:t> </a:t>
            </a:r>
            <a:r>
              <a:rPr lang="en-US" sz="2400" dirty="0" err="1" smtClean="0"/>
              <a:t>khi</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kết</a:t>
            </a:r>
            <a:r>
              <a:rPr lang="en-US" sz="2400" dirty="0" smtClean="0"/>
              <a:t> </a:t>
            </a:r>
            <a:r>
              <a:rPr lang="en-US" sz="2400" dirty="0" err="1" smtClean="0"/>
              <a:t>quả</a:t>
            </a:r>
            <a:r>
              <a:rPr lang="en-US" sz="2400" dirty="0" smtClean="0"/>
              <a:t>.</a:t>
            </a:r>
          </a:p>
          <a:p>
            <a:pPr eaLnBrk="1" hangingPunct="1"/>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smtClean="0"/>
              <a:t>Tổng kết mô hình BIM</a:t>
            </a:r>
            <a:endParaRPr lang="vi-VN" sz="3600" smtClean="0"/>
          </a:p>
        </p:txBody>
      </p:sp>
      <p:sp>
        <p:nvSpPr>
          <p:cNvPr id="31747" name="Rectangle 3"/>
          <p:cNvSpPr>
            <a:spLocks noGrp="1" noChangeArrowheads="1"/>
          </p:cNvSpPr>
          <p:nvPr>
            <p:ph type="body" idx="1"/>
          </p:nvPr>
        </p:nvSpPr>
        <p:spPr>
          <a:xfrm>
            <a:off x="250825" y="2017713"/>
            <a:ext cx="8704263" cy="4291012"/>
          </a:xfrm>
        </p:spPr>
        <p:txBody>
          <a:bodyPr/>
          <a:lstStyle/>
          <a:p>
            <a:pPr algn="just" eaLnBrk="1" hangingPunct="1"/>
            <a:r>
              <a:rPr lang="en-US" sz="2400" dirty="0" err="1" smtClean="0"/>
              <a:t>Mô</a:t>
            </a:r>
            <a:r>
              <a:rPr lang="en-US" sz="2400" dirty="0" smtClean="0"/>
              <a:t> </a:t>
            </a:r>
            <a:r>
              <a:rPr lang="en-US" sz="2400" dirty="0" err="1" smtClean="0"/>
              <a:t>hình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để</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hóa</a:t>
            </a:r>
            <a:r>
              <a:rPr lang="en-US" sz="2400" dirty="0" smtClean="0"/>
              <a:t> </a:t>
            </a:r>
            <a:r>
              <a:rPr lang="en-US" sz="2400" dirty="0" err="1" smtClean="0"/>
              <a:t>sự</a:t>
            </a:r>
            <a:r>
              <a:rPr lang="en-US" sz="2400" dirty="0" smtClean="0"/>
              <a:t> </a:t>
            </a:r>
            <a:r>
              <a:rPr lang="en-US" sz="2400" dirty="0" err="1" smtClean="0"/>
              <a:t>không</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algn="just" eaLnBrk="1" hangingPunct="1"/>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giả</a:t>
            </a:r>
            <a:r>
              <a:rPr lang="en-US" sz="2400" dirty="0" smtClean="0"/>
              <a:t> </a:t>
            </a:r>
            <a:r>
              <a:rPr lang="en-US" sz="2400" dirty="0" err="1" smtClean="0"/>
              <a:t>thuyết</a:t>
            </a:r>
            <a:r>
              <a:rPr lang="en-US" sz="2400" dirty="0" smtClean="0"/>
              <a:t> </a:t>
            </a:r>
            <a:r>
              <a:rPr lang="en-US" sz="2400" dirty="0" err="1" smtClean="0"/>
              <a:t>về</a:t>
            </a:r>
            <a:r>
              <a:rPr lang="en-US" sz="2400" dirty="0" smtClean="0"/>
              <a:t> </a:t>
            </a:r>
            <a:r>
              <a:rPr lang="en-US" sz="2400" dirty="0" err="1" smtClean="0"/>
              <a:t>sự</a:t>
            </a:r>
            <a:r>
              <a:rPr lang="en-US" sz="2400" dirty="0" smtClean="0"/>
              <a:t> </a:t>
            </a:r>
            <a:r>
              <a:rPr lang="en-US" sz="2400" dirty="0" err="1" smtClean="0"/>
              <a:t>độc</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ước</a:t>
            </a:r>
            <a:r>
              <a:rPr lang="en-US" sz="2400" dirty="0" smtClean="0"/>
              <a:t> </a:t>
            </a:r>
            <a:r>
              <a:rPr lang="en-US" sz="2400" dirty="0" err="1" smtClean="0"/>
              <a:t>lượng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endParaRPr lang="en-US" sz="2400" dirty="0" smtClean="0"/>
          </a:p>
          <a:p>
            <a:pPr algn="just" eaLnBrk="1" hangingPunct="1"/>
            <a:r>
              <a:rPr lang="en-US" sz="2400" dirty="0" err="1" smtClean="0"/>
              <a:t>Từ</a:t>
            </a:r>
            <a:r>
              <a:rPr lang="en-US" sz="2400" dirty="0" smtClean="0"/>
              <a:t> </a:t>
            </a:r>
            <a:r>
              <a:rPr lang="en-US" sz="2400" dirty="0" err="1" smtClean="0"/>
              <a:t>không</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không</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tới</a:t>
            </a:r>
            <a:r>
              <a:rPr lang="en-US" sz="2400" dirty="0" smtClean="0"/>
              <a:t> </a:t>
            </a:r>
            <a:r>
              <a:rPr lang="en-US" sz="2400" dirty="0" err="1" smtClean="0"/>
              <a:t>tính</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có</a:t>
            </a:r>
            <a:r>
              <a:rPr lang="en-US" sz="2400" dirty="0" smtClean="0"/>
              <a:t> p</a:t>
            </a:r>
            <a:r>
              <a:rPr lang="en-US" sz="2400" baseline="-25000" dirty="0" smtClean="0"/>
              <a:t>i</a:t>
            </a:r>
            <a:r>
              <a:rPr lang="en-US" sz="2400" dirty="0" smtClean="0"/>
              <a:t> = </a:t>
            </a:r>
            <a:r>
              <a:rPr lang="en-US" sz="2400" dirty="0" err="1" smtClean="0"/>
              <a:t>r</a:t>
            </a:r>
            <a:r>
              <a:rPr lang="en-US" sz="2400" baseline="-25000" dirty="0" err="1" smtClean="0"/>
              <a:t>i</a:t>
            </a:r>
            <a:r>
              <a:rPr lang="en-US" sz="2400" dirty="0" smtClean="0"/>
              <a:t>)</a:t>
            </a:r>
          </a:p>
          <a:p>
            <a:pPr algn="just" eaLnBrk="1" hangingPunct="1"/>
            <a:r>
              <a:rPr lang="en-US" sz="2400" dirty="0" err="1" smtClean="0"/>
              <a:t>Trọng</a:t>
            </a:r>
            <a:r>
              <a:rPr lang="en-US" sz="2400" dirty="0" smtClean="0"/>
              <a:t> </a:t>
            </a:r>
            <a:r>
              <a:rPr lang="en-US" sz="2400" dirty="0" err="1" smtClean="0"/>
              <a:t>số</a:t>
            </a:r>
            <a:r>
              <a:rPr lang="en-US" sz="2400" dirty="0" smtClean="0"/>
              <a:t> ban </a:t>
            </a:r>
            <a:r>
              <a:rPr lang="en-US" sz="2400" dirty="0" err="1" smtClean="0"/>
              <a:t>đầu</a:t>
            </a:r>
            <a:r>
              <a:rPr lang="en-US" sz="2400" dirty="0" smtClean="0"/>
              <a:t> </a:t>
            </a:r>
            <a:r>
              <a:rPr lang="en-US" sz="2400" dirty="0" err="1" smtClean="0"/>
              <a:t>của</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khi</a:t>
            </a:r>
            <a:r>
              <a:rPr lang="en-US" sz="2400" dirty="0" smtClean="0"/>
              <a:t> </a:t>
            </a:r>
            <a:r>
              <a:rPr lang="en-US" sz="2400" dirty="0" err="1" smtClean="0"/>
              <a:t>chưa</a:t>
            </a:r>
            <a:r>
              <a:rPr lang="en-US" sz="2400" dirty="0" smtClean="0"/>
              <a:t> </a:t>
            </a:r>
            <a:r>
              <a:rPr lang="en-US" sz="2400" dirty="0" err="1" smtClean="0"/>
              <a:t>có</a:t>
            </a:r>
            <a:r>
              <a:rPr lang="en-US" sz="2400" dirty="0" smtClean="0"/>
              <a:t> </a:t>
            </a:r>
            <a:r>
              <a:rPr lang="en-US" sz="2400" dirty="0" err="1" smtClean="0"/>
              <a:t>thông</a:t>
            </a:r>
            <a:r>
              <a:rPr lang="en-US" sz="2400" dirty="0" smtClean="0"/>
              <a:t> tin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i="1" dirty="0" err="1" smtClean="0"/>
              <a:t>idf</a:t>
            </a:r>
            <a:r>
              <a:rPr lang="en-US" sz="2400" dirty="0" smtClean="0"/>
              <a:t>.</a:t>
            </a:r>
          </a:p>
          <a:p>
            <a:pPr algn="just" eaLnBrk="1" hangingPunct="1"/>
            <a:r>
              <a:rPr lang="en-US" sz="2400" dirty="0" err="1" smtClean="0"/>
              <a:t>Phù</a:t>
            </a:r>
            <a:r>
              <a:rPr lang="en-US" sz="2400" dirty="0" smtClean="0"/>
              <a:t> </a:t>
            </a:r>
            <a:r>
              <a:rPr lang="en-US" sz="2400" dirty="0" err="1" smtClean="0"/>
              <a:t>hợp</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giả</a:t>
            </a:r>
            <a:r>
              <a:rPr lang="en-US" sz="2400" dirty="0" smtClean="0"/>
              <a:t> </a:t>
            </a:r>
            <a:r>
              <a:rPr lang="en-US" sz="2400" dirty="0" err="1" smtClean="0"/>
              <a:t>lập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giúp</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endParaRPr lang="en-US" sz="2400" dirty="0" smtClean="0"/>
          </a:p>
          <a:p>
            <a:pPr algn="just" eaLnBrk="1" hangingPunct="1"/>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tần</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nội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hoặc</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28</a:t>
            </a:fld>
            <a:endParaRPr 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32771" name="Rectangle 3"/>
          <p:cNvSpPr>
            <a:spLocks noGrp="1" noChangeArrowheads="1"/>
          </p:cNvSpPr>
          <p:nvPr>
            <p:ph type="body" idx="1"/>
          </p:nvPr>
        </p:nvSpPr>
        <p:spPr>
          <a:xfrm>
            <a:off x="611560" y="2017713"/>
            <a:ext cx="8343528" cy="4114800"/>
          </a:xfrm>
        </p:spPr>
        <p:txBody>
          <a:bodyPr/>
          <a:lstStyle/>
          <a:p>
            <a:pPr eaLnBrk="1" hangingPunct="1"/>
            <a:r>
              <a:rPr lang="en-US" sz="2800" dirty="0" err="1" smtClean="0">
                <a:solidFill>
                  <a:srgbClr val="B2B2B2"/>
                </a:solidFill>
              </a:rPr>
              <a:t>Phương</a:t>
            </a:r>
            <a:r>
              <a:rPr lang="en-US" sz="2800" dirty="0" smtClean="0">
                <a:solidFill>
                  <a:srgbClr val="B2B2B2"/>
                </a:solidFill>
              </a:rPr>
              <a:t> </a:t>
            </a:r>
            <a:r>
              <a:rPr lang="en-US" sz="2800" dirty="0" err="1" smtClean="0">
                <a:solidFill>
                  <a:srgbClr val="B2B2B2"/>
                </a:solidFill>
              </a:rPr>
              <a:t>pháp</a:t>
            </a:r>
            <a:r>
              <a:rPr lang="en-US" sz="2800" dirty="0" smtClean="0">
                <a:solidFill>
                  <a:srgbClr val="B2B2B2"/>
                </a:solidFill>
              </a:rPr>
              <a:t> </a:t>
            </a:r>
            <a:r>
              <a:rPr lang="en-US" sz="2800" dirty="0" err="1" smtClean="0">
                <a:solidFill>
                  <a:srgbClr val="B2B2B2"/>
                </a:solidFill>
              </a:rPr>
              <a:t>tìm</a:t>
            </a:r>
            <a:r>
              <a:rPr lang="en-US" sz="2800" dirty="0" smtClean="0">
                <a:solidFill>
                  <a:srgbClr val="B2B2B2"/>
                </a:solidFill>
              </a:rPr>
              <a:t> </a:t>
            </a:r>
            <a:r>
              <a:rPr lang="en-US" sz="2800" dirty="0" err="1" smtClean="0">
                <a:solidFill>
                  <a:srgbClr val="B2B2B2"/>
                </a:solidFill>
              </a:rPr>
              <a:t>kiếm</a:t>
            </a:r>
            <a:r>
              <a:rPr lang="en-US" sz="2800" dirty="0" smtClean="0">
                <a:solidFill>
                  <a:srgbClr val="B2B2B2"/>
                </a:solidFill>
              </a:rPr>
              <a:t> </a:t>
            </a:r>
            <a:r>
              <a:rPr lang="en-US" sz="2800" dirty="0" err="1" smtClean="0">
                <a:solidFill>
                  <a:srgbClr val="B2B2B2"/>
                </a:solidFill>
              </a:rPr>
              <a:t>dựa</a:t>
            </a:r>
            <a:r>
              <a:rPr lang="en-US" sz="2800" dirty="0" smtClean="0">
                <a:solidFill>
                  <a:srgbClr val="B2B2B2"/>
                </a:solidFill>
              </a:rPr>
              <a:t> </a:t>
            </a:r>
            <a:r>
              <a:rPr lang="en-US" sz="2800" dirty="0" err="1" smtClean="0">
                <a:solidFill>
                  <a:srgbClr val="B2B2B2"/>
                </a:solidFill>
              </a:rPr>
              <a:t>trên</a:t>
            </a:r>
            <a:r>
              <a:rPr lang="en-US" sz="2800" dirty="0" smtClean="0">
                <a:solidFill>
                  <a:srgbClr val="B2B2B2"/>
                </a:solidFill>
              </a:rPr>
              <a:t> </a:t>
            </a:r>
            <a:r>
              <a:rPr lang="en-US" sz="2800" dirty="0" err="1" smtClean="0">
                <a:solidFill>
                  <a:srgbClr val="B2B2B2"/>
                </a:solidFill>
              </a:rPr>
              <a:t>xác</a:t>
            </a:r>
            <a:r>
              <a:rPr lang="en-US" sz="2800" dirty="0" smtClean="0">
                <a:solidFill>
                  <a:srgbClr val="B2B2B2"/>
                </a:solidFill>
              </a:rPr>
              <a:t> </a:t>
            </a:r>
            <a:r>
              <a:rPr lang="en-US" sz="2800" dirty="0" err="1" smtClean="0">
                <a:solidFill>
                  <a:srgbClr val="B2B2B2"/>
                </a:solidFill>
              </a:rPr>
              <a:t>suất</a:t>
            </a:r>
            <a:endParaRPr lang="en-US" sz="2800" dirty="0" smtClean="0">
              <a:solidFill>
                <a:srgbClr val="B2B2B2"/>
              </a:solidFill>
            </a:endParaRPr>
          </a:p>
          <a:p>
            <a:pPr eaLnBrk="1" hangingPunct="1"/>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a:t>
            </a:r>
            <a:r>
              <a:rPr lang="en-US" sz="2800" dirty="0" err="1" smtClean="0">
                <a:solidFill>
                  <a:srgbClr val="B2B2B2"/>
                </a:solidFill>
              </a:rPr>
              <a:t>nhị</a:t>
            </a:r>
            <a:r>
              <a:rPr lang="en-US" sz="2800" dirty="0" smtClean="0">
                <a:solidFill>
                  <a:srgbClr val="B2B2B2"/>
                </a:solidFill>
              </a:rPr>
              <a:t> </a:t>
            </a:r>
            <a:r>
              <a:rPr lang="en-US" sz="2800" dirty="0" err="1" smtClean="0">
                <a:solidFill>
                  <a:srgbClr val="B2B2B2"/>
                </a:solidFill>
              </a:rPr>
              <a:t>phân</a:t>
            </a:r>
            <a:r>
              <a:rPr lang="en-US" sz="2800" dirty="0" smtClean="0">
                <a:solidFill>
                  <a:srgbClr val="B2B2B2"/>
                </a:solidFill>
              </a:rPr>
              <a:t> </a:t>
            </a:r>
            <a:r>
              <a:rPr lang="en-US" sz="2800" dirty="0" err="1" smtClean="0">
                <a:solidFill>
                  <a:srgbClr val="B2B2B2"/>
                </a:solidFill>
              </a:rPr>
              <a:t>độc</a:t>
            </a:r>
            <a:r>
              <a:rPr lang="en-US" sz="2800" dirty="0" smtClean="0">
                <a:solidFill>
                  <a:srgbClr val="B2B2B2"/>
                </a:solidFill>
              </a:rPr>
              <a:t> </a:t>
            </a:r>
            <a:r>
              <a:rPr lang="en-US" sz="2800" dirty="0" err="1" smtClean="0">
                <a:solidFill>
                  <a:srgbClr val="B2B2B2"/>
                </a:solidFill>
              </a:rPr>
              <a:t>lập</a:t>
            </a:r>
            <a:endParaRPr lang="en-US" sz="2800" dirty="0" smtClean="0">
              <a:solidFill>
                <a:srgbClr val="B2B2B2"/>
              </a:solidFill>
            </a:endParaRPr>
          </a:p>
          <a:p>
            <a:pPr algn="just" eaLnBrk="1" hangingPunct="1"/>
            <a:r>
              <a:rPr lang="en-US" sz="2800" dirty="0" err="1" smtClean="0"/>
              <a:t>Mô</a:t>
            </a:r>
            <a:r>
              <a:rPr lang="en-US" sz="2800" dirty="0" smtClean="0"/>
              <a:t> </a:t>
            </a:r>
            <a:r>
              <a:rPr lang="en-US" sz="2800" dirty="0" err="1" smtClean="0"/>
              <a:t>hình</a:t>
            </a:r>
            <a:r>
              <a:rPr lang="en-US" sz="2800" dirty="0" smtClean="0"/>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trong</a:t>
            </a:r>
            <a:r>
              <a:rPr lang="en-US" sz="3600" dirty="0" smtClean="0"/>
              <a:t> </a:t>
            </a:r>
            <a:r>
              <a:rPr lang="en-US" sz="3600" dirty="0" err="1" smtClean="0"/>
              <a:t>tìm</a:t>
            </a:r>
            <a:r>
              <a:rPr lang="en-US" sz="3600" dirty="0" smtClean="0"/>
              <a:t> </a:t>
            </a:r>
            <a:r>
              <a:rPr lang="en-US" sz="3600" dirty="0" err="1" smtClean="0"/>
              <a:t>kiếm</a:t>
            </a:r>
            <a:r>
              <a:rPr lang="en-US" sz="3600" dirty="0" smtClean="0"/>
              <a:t> </a:t>
            </a:r>
            <a:r>
              <a:rPr lang="en-US" sz="3600" dirty="0" err="1" smtClean="0"/>
              <a:t>thông</a:t>
            </a:r>
            <a:r>
              <a:rPr lang="en-US" sz="3600" dirty="0" smtClean="0"/>
              <a:t> tin</a:t>
            </a:r>
            <a:endParaRPr lang="vi-VN" sz="3600" dirty="0" smtClean="0"/>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pPr defTabSz="457200" eaLnBrk="1" hangingPunct="1">
              <a:defRPr/>
            </a:pPr>
            <a:endParaRPr lang="en-US" b="0">
              <a:latin typeface="Arial" charset="0"/>
              <a:ea typeface="ＭＳ Ｐゴシック" charset="0"/>
              <a:cs typeface="ＭＳ Ｐゴシック" charset="0"/>
            </a:endParaRPr>
          </a:p>
        </p:txBody>
      </p:sp>
      <p:sp>
        <p:nvSpPr>
          <p:cNvPr id="7172" name="Freeform 5"/>
          <p:cNvSpPr>
            <a:spLocks/>
          </p:cNvSpPr>
          <p:nvPr/>
        </p:nvSpPr>
        <p:spPr bwMode="auto">
          <a:xfrm>
            <a:off x="381000" y="3717925"/>
            <a:ext cx="2590800" cy="1066800"/>
          </a:xfrm>
          <a:custGeom>
            <a:avLst/>
            <a:gdLst>
              <a:gd name="T0" fmla="*/ 2147483646 w 432"/>
              <a:gd name="T1" fmla="*/ 0 h 576"/>
              <a:gd name="T2" fmla="*/ 2147483646 w 432"/>
              <a:gd name="T3" fmla="*/ 2147483646 h 576"/>
              <a:gd name="T4" fmla="*/ 2147483646 w 432"/>
              <a:gd name="T5" fmla="*/ 2147483646 h 576"/>
              <a:gd name="T6" fmla="*/ 0 w 432"/>
              <a:gd name="T7" fmla="*/ 2147483646 h 576"/>
              <a:gd name="T8" fmla="*/ 2147483646 w 432"/>
              <a:gd name="T9" fmla="*/ 2147483646 h 576"/>
              <a:gd name="T10" fmla="*/ 2147483646 w 432"/>
              <a:gd name="T11" fmla="*/ 2147483646 h 576"/>
              <a:gd name="T12" fmla="*/ 2147483646 w 432"/>
              <a:gd name="T13" fmla="*/ 2147483646 h 576"/>
              <a:gd name="T14" fmla="*/ 2147483646 w 432"/>
              <a:gd name="T15" fmla="*/ 2147483646 h 576"/>
              <a:gd name="T16" fmla="*/ 2147483646 w 432"/>
              <a:gd name="T17" fmla="*/ 2147483646 h 576"/>
              <a:gd name="T18" fmla="*/ 2147483646 w 432"/>
              <a:gd name="T19" fmla="*/ 2147483646 h 576"/>
              <a:gd name="T20" fmla="*/ 2147483646 w 432"/>
              <a:gd name="T21" fmla="*/ 2147483646 h 576"/>
              <a:gd name="T22" fmla="*/ 2147483646 w 432"/>
              <a:gd name="T23" fmla="*/ 2147483646 h 576"/>
              <a:gd name="T24" fmla="*/ 2147483646 w 432"/>
              <a:gd name="T25" fmla="*/ 0 h 5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2"/>
              <a:gd name="T40" fmla="*/ 0 h 576"/>
              <a:gd name="T41" fmla="*/ 432 w 432"/>
              <a:gd name="T42" fmla="*/ 576 h 5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round/>
                <a:headEnd/>
                <a:tailEnd/>
              </a14:hiddenLine>
            </a:ext>
          </a:extLst>
        </p:spPr>
        <p:txBody>
          <a:bodyPr wrap="none"/>
          <a:lstStyle/>
          <a:p>
            <a:endParaRPr lang="vi-VN"/>
          </a:p>
        </p:txBody>
      </p:sp>
      <p:sp>
        <p:nvSpPr>
          <p:cNvPr id="7173" name="AutoShape 7"/>
          <p:cNvSpPr>
            <a:spLocks noChangeArrowheads="1"/>
          </p:cNvSpPr>
          <p:nvPr/>
        </p:nvSpPr>
        <p:spPr bwMode="auto">
          <a:xfrm>
            <a:off x="3700463" y="3805238"/>
            <a:ext cx="2309812" cy="838200"/>
          </a:xfrm>
          <a:prstGeom prst="flowChartInternalStorage">
            <a:avLst/>
          </a:prstGeom>
          <a:solidFill>
            <a:srgbClr val="FFCC99"/>
          </a:solidFill>
          <a:ln w="9525">
            <a:solidFill>
              <a:schemeClr val="tx1"/>
            </a:solidFill>
            <a:miter lim="800000"/>
            <a:headEnd/>
            <a:tailEnd/>
          </a:ln>
          <a:effectLst>
            <a:prstShdw prst="shdw13" dist="53882" dir="13500000">
              <a:schemeClr val="bg2">
                <a:alpha val="74997"/>
              </a:schemeClr>
            </a:prst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4" name="AutoShape 8"/>
          <p:cNvSpPr>
            <a:spLocks noChangeArrowheads="1"/>
          </p:cNvSpPr>
          <p:nvPr/>
        </p:nvSpPr>
        <p:spPr bwMode="auto">
          <a:xfrm>
            <a:off x="3709988" y="1965325"/>
            <a:ext cx="2309812" cy="838200"/>
          </a:xfrm>
          <a:prstGeom prst="flowChartInternalStorage">
            <a:avLst/>
          </a:prstGeom>
          <a:solidFill>
            <a:srgbClr val="FFCC99"/>
          </a:solidFill>
          <a:ln w="9525">
            <a:solidFill>
              <a:schemeClr val="tx1"/>
            </a:solidFill>
            <a:miter lim="800000"/>
            <a:headEnd/>
            <a:tailEnd/>
          </a:ln>
          <a:effectLst>
            <a:outerShdw dist="38099" dir="2700000" algn="ctr" rotWithShape="0">
              <a:schemeClr val="bg2">
                <a:alpha val="74997"/>
              </a:schemeClr>
            </a:outer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8" name="Text Box 14"/>
          <p:cNvSpPr txBox="1">
            <a:spLocks noChangeArrowheads="1"/>
          </p:cNvSpPr>
          <p:nvPr/>
        </p:nvSpPr>
        <p:spPr bwMode="auto">
          <a:xfrm>
            <a:off x="6430963" y="3089275"/>
            <a:ext cx="247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trả</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về</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không</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chắc</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là</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phù</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hợp</a:t>
            </a:r>
            <a:endParaRPr lang="en-US" sz="1800" b="0" dirty="0">
              <a:solidFill>
                <a:schemeClr val="tx2"/>
              </a:solidFill>
              <a:ea typeface="ＭＳ Ｐゴシック" panose="020B0600070205080204" pitchFamily="34" charset="-128"/>
            </a:endParaRPr>
          </a:p>
        </p:txBody>
      </p:sp>
      <p:sp>
        <p:nvSpPr>
          <p:cNvPr id="7179" name="Text Box 17"/>
          <p:cNvSpPr txBox="1">
            <a:spLocks noChangeArrowheads="1"/>
          </p:cNvSpPr>
          <p:nvPr/>
        </p:nvSpPr>
        <p:spPr bwMode="auto">
          <a:xfrm>
            <a:off x="6497638" y="19161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solidFill>
                  <a:schemeClr val="folHlink"/>
                </a:solidFill>
                <a:ea typeface="ＭＳ Ｐゴシック" panose="020B0600070205080204" pitchFamily="34" charset="-128"/>
              </a:rPr>
              <a:t>Không bảo toàn ngữ nghĩa</a:t>
            </a:r>
          </a:p>
        </p:txBody>
      </p:sp>
      <p:sp>
        <p:nvSpPr>
          <p:cNvPr id="7180" name="Text Box 17"/>
          <p:cNvSpPr txBox="1">
            <a:spLocks noChangeArrowheads="1"/>
          </p:cNvSpPr>
          <p:nvPr/>
        </p:nvSpPr>
        <p:spPr bwMode="auto">
          <a:xfrm>
            <a:off x="755650" y="2133600"/>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Nhu cầu thông tin người dùng</a:t>
            </a:r>
            <a:endParaRPr lang="vi-VN" sz="1800" b="0"/>
          </a:p>
        </p:txBody>
      </p:sp>
      <p:sp>
        <p:nvSpPr>
          <p:cNvPr id="7181" name="Text Box 18"/>
          <p:cNvSpPr txBox="1">
            <a:spLocks noChangeArrowheads="1"/>
          </p:cNvSpPr>
          <p:nvPr/>
        </p:nvSpPr>
        <p:spPr bwMode="auto">
          <a:xfrm>
            <a:off x="900113" y="4005263"/>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Văn bản</a:t>
            </a:r>
            <a:endParaRPr lang="vi-VN" sz="1800" b="0"/>
          </a:p>
        </p:txBody>
      </p:sp>
      <p:sp>
        <p:nvSpPr>
          <p:cNvPr id="7182" name="Text Box 19"/>
          <p:cNvSpPr txBox="1">
            <a:spLocks noChangeArrowheads="1"/>
          </p:cNvSpPr>
          <p:nvPr/>
        </p:nvSpPr>
        <p:spPr bwMode="auto">
          <a:xfrm>
            <a:off x="4213225" y="21336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dirty="0" err="1"/>
              <a:t>Biểu</a:t>
            </a:r>
            <a:r>
              <a:rPr lang="en-US" sz="1800" b="0" dirty="0"/>
              <a:t> </a:t>
            </a:r>
            <a:r>
              <a:rPr lang="en-US" sz="1800" b="0" dirty="0" err="1"/>
              <a:t>diễn</a:t>
            </a:r>
            <a:r>
              <a:rPr lang="en-US" sz="1800" b="0" dirty="0"/>
              <a:t> logic </a:t>
            </a:r>
            <a:r>
              <a:rPr lang="en-US" sz="1800" b="0" dirty="0" err="1"/>
              <a:t>truy</a:t>
            </a:r>
            <a:r>
              <a:rPr lang="en-US" sz="1800" b="0" dirty="0"/>
              <a:t> </a:t>
            </a:r>
            <a:r>
              <a:rPr lang="en-US" sz="1800" b="0" dirty="0" err="1"/>
              <a:t>vấn</a:t>
            </a:r>
            <a:endParaRPr lang="vi-VN" sz="1800" b="0" dirty="0"/>
          </a:p>
        </p:txBody>
      </p:sp>
      <p:sp>
        <p:nvSpPr>
          <p:cNvPr id="7183" name="Text Box 20"/>
          <p:cNvSpPr txBox="1">
            <a:spLocks noChangeArrowheads="1"/>
          </p:cNvSpPr>
          <p:nvPr/>
        </p:nvSpPr>
        <p:spPr bwMode="auto">
          <a:xfrm>
            <a:off x="4140200" y="4005263"/>
            <a:ext cx="1871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Biểu diễn logic văn bản</a:t>
            </a:r>
            <a:endParaRPr lang="vi-VN" sz="1800" b="0"/>
          </a:p>
        </p:txBody>
      </p:sp>
      <p:sp>
        <p:nvSpPr>
          <p:cNvPr id="7184" name="Text Box 21"/>
          <p:cNvSpPr txBox="1">
            <a:spLocks noChangeArrowheads="1"/>
          </p:cNvSpPr>
          <p:nvPr/>
        </p:nvSpPr>
        <p:spPr bwMode="auto">
          <a:xfrm>
            <a:off x="5089525" y="3081338"/>
            <a:ext cx="134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So sánh</a:t>
            </a:r>
            <a:endParaRPr lang="vi-VN" sz="1800" b="0"/>
          </a:p>
        </p:txBody>
      </p:sp>
      <p:sp>
        <p:nvSpPr>
          <p:cNvPr id="7185" name="Rectangle 3"/>
          <p:cNvSpPr txBox="1">
            <a:spLocks noChangeArrowheads="1"/>
          </p:cNvSpPr>
          <p:nvPr/>
        </p:nvSpPr>
        <p:spPr bwMode="auto">
          <a:xfrm>
            <a:off x="381000" y="5229200"/>
            <a:ext cx="8574088" cy="1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b="0" dirty="0" err="1" smtClean="0">
                <a:solidFill>
                  <a:schemeClr val="tx2"/>
                </a:solidFill>
              </a:rPr>
              <a:t>Có</a:t>
            </a:r>
            <a:r>
              <a:rPr lang="en-US" sz="2400" b="0" dirty="0" smtClean="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sử</a:t>
            </a:r>
            <a:r>
              <a:rPr lang="en-US" sz="2400" b="0" dirty="0">
                <a:solidFill>
                  <a:schemeClr val="tx2"/>
                </a:solidFill>
              </a:rPr>
              <a:t> </a:t>
            </a:r>
            <a:r>
              <a:rPr lang="en-US" sz="2400" b="0" dirty="0" err="1">
                <a:solidFill>
                  <a:schemeClr val="tx2"/>
                </a:solidFill>
              </a:rPr>
              <a:t>dụng</a:t>
            </a:r>
            <a:r>
              <a:rPr lang="en-US" sz="2400" b="0" dirty="0">
                <a:solidFill>
                  <a:schemeClr val="tx2"/>
                </a:solidFill>
              </a:rPr>
              <a:t> </a:t>
            </a:r>
            <a:r>
              <a:rPr lang="en-US" sz="2400" b="0" dirty="0" err="1">
                <a:solidFill>
                  <a:schemeClr val="tx2"/>
                </a:solidFill>
              </a:rPr>
              <a:t>xác</a:t>
            </a:r>
            <a:r>
              <a:rPr lang="en-US" sz="2400" b="0" dirty="0">
                <a:solidFill>
                  <a:schemeClr val="tx2"/>
                </a:solidFill>
              </a:rPr>
              <a:t> </a:t>
            </a:r>
            <a:r>
              <a:rPr lang="en-US" sz="2400" b="0" dirty="0" err="1">
                <a:solidFill>
                  <a:schemeClr val="tx2"/>
                </a:solidFill>
              </a:rPr>
              <a:t>suất</a:t>
            </a:r>
            <a:r>
              <a:rPr lang="en-US" sz="2400" b="0" dirty="0">
                <a:solidFill>
                  <a:schemeClr val="tx2"/>
                </a:solidFill>
              </a:rPr>
              <a:t> </a:t>
            </a:r>
            <a:r>
              <a:rPr lang="en-US" sz="2400" b="0" dirty="0" err="1">
                <a:solidFill>
                  <a:schemeClr val="tx2"/>
                </a:solidFill>
              </a:rPr>
              <a:t>để</a:t>
            </a:r>
            <a:r>
              <a:rPr lang="en-US" sz="2400" b="0" dirty="0">
                <a:solidFill>
                  <a:schemeClr val="tx2"/>
                </a:solidFill>
              </a:rPr>
              <a:t> </a:t>
            </a:r>
            <a:r>
              <a:rPr lang="en-US" sz="2400" b="0" dirty="0" err="1">
                <a:solidFill>
                  <a:schemeClr val="tx2"/>
                </a:solidFill>
              </a:rPr>
              <a:t>định</a:t>
            </a:r>
            <a:r>
              <a:rPr lang="en-US" sz="2400" b="0" dirty="0">
                <a:solidFill>
                  <a:schemeClr val="tx2"/>
                </a:solidFill>
              </a:rPr>
              <a:t> </a:t>
            </a:r>
            <a:r>
              <a:rPr lang="en-US" sz="2400" b="0" dirty="0" err="1">
                <a:solidFill>
                  <a:schemeClr val="tx2"/>
                </a:solidFill>
              </a:rPr>
              <a:t>lượng</a:t>
            </a:r>
            <a:r>
              <a:rPr lang="en-US" sz="2400" b="0" dirty="0">
                <a:solidFill>
                  <a:schemeClr val="tx2"/>
                </a:solidFill>
              </a:rPr>
              <a:t> </a:t>
            </a:r>
            <a:r>
              <a:rPr lang="en-US" sz="2400" b="0" dirty="0" err="1">
                <a:solidFill>
                  <a:schemeClr val="tx2"/>
                </a:solidFill>
              </a:rPr>
              <a:t>sự</a:t>
            </a:r>
            <a:r>
              <a:rPr lang="en-US" sz="2400" b="0" dirty="0">
                <a:solidFill>
                  <a:schemeClr val="tx2"/>
                </a:solidFill>
              </a:rPr>
              <a:t> </a:t>
            </a:r>
            <a:r>
              <a:rPr lang="en-US" sz="2400" b="0" dirty="0" err="1">
                <a:solidFill>
                  <a:schemeClr val="tx2"/>
                </a:solidFill>
              </a:rPr>
              <a:t>không</a:t>
            </a:r>
            <a:r>
              <a:rPr lang="en-US" sz="2400" b="0" dirty="0">
                <a:solidFill>
                  <a:schemeClr val="tx2"/>
                </a:solidFill>
              </a:rPr>
              <a:t> </a:t>
            </a:r>
            <a:r>
              <a:rPr lang="en-US" sz="2400" b="0" dirty="0" err="1">
                <a:solidFill>
                  <a:schemeClr val="tx2"/>
                </a:solidFill>
              </a:rPr>
              <a:t>chắc</a:t>
            </a:r>
            <a:r>
              <a:rPr lang="en-US" sz="2400" b="0" dirty="0">
                <a:solidFill>
                  <a:schemeClr val="tx2"/>
                </a:solidFill>
              </a:rPr>
              <a:t> </a:t>
            </a:r>
            <a:r>
              <a:rPr lang="en-US" sz="2400" b="0" dirty="0" err="1">
                <a:solidFill>
                  <a:schemeClr val="tx2"/>
                </a:solidFill>
              </a:rPr>
              <a:t>chắn</a:t>
            </a:r>
            <a:r>
              <a:rPr lang="en-US" sz="2400" b="0" dirty="0">
                <a:solidFill>
                  <a:schemeClr val="tx2"/>
                </a:solidFill>
              </a:rPr>
              <a:t> </a:t>
            </a:r>
            <a:r>
              <a:rPr lang="en-US" sz="2400" b="0" dirty="0" err="1">
                <a:solidFill>
                  <a:schemeClr val="tx2"/>
                </a:solidFill>
              </a:rPr>
              <a:t>trong</a:t>
            </a:r>
            <a:r>
              <a:rPr lang="en-US" sz="2400" b="0" dirty="0">
                <a:solidFill>
                  <a:schemeClr val="tx2"/>
                </a:solidFill>
              </a:rPr>
              <a:t> </a:t>
            </a:r>
            <a:r>
              <a:rPr lang="en-US" sz="2400" b="0" dirty="0" err="1">
                <a:solidFill>
                  <a:schemeClr val="tx2"/>
                </a:solidFill>
              </a:rPr>
              <a:t>tìm</a:t>
            </a:r>
            <a:r>
              <a:rPr lang="en-US" sz="2400" b="0" dirty="0">
                <a:solidFill>
                  <a:schemeClr val="tx2"/>
                </a:solidFill>
              </a:rPr>
              <a:t> </a:t>
            </a:r>
            <a:r>
              <a:rPr lang="en-US" sz="2400" b="0" dirty="0" err="1">
                <a:solidFill>
                  <a:schemeClr val="tx2"/>
                </a:solidFill>
              </a:rPr>
              <a:t>kiếm</a:t>
            </a:r>
            <a:r>
              <a:rPr lang="en-US" sz="2400" b="0" dirty="0" smtClean="0">
                <a:solidFill>
                  <a:schemeClr val="tx2"/>
                </a:solidFill>
              </a:rPr>
              <a:t>.</a:t>
            </a:r>
            <a:endParaRPr lang="vi-VN" sz="2400" b="0" dirty="0">
              <a:solidFill>
                <a:schemeClr val="tx2"/>
              </a:solidFill>
            </a:endParaRPr>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z="3600" smtClean="0"/>
              <a:t>Okapi BM25</a:t>
            </a:r>
          </a:p>
        </p:txBody>
      </p:sp>
      <p:sp>
        <p:nvSpPr>
          <p:cNvPr id="34819" name="Content Placeholder 2"/>
          <p:cNvSpPr>
            <a:spLocks noGrp="1"/>
          </p:cNvSpPr>
          <p:nvPr>
            <p:ph idx="4294967295"/>
          </p:nvPr>
        </p:nvSpPr>
        <p:spPr>
          <a:xfrm>
            <a:off x="611560" y="2060575"/>
            <a:ext cx="8075240" cy="3744689"/>
          </a:xfrm>
        </p:spPr>
        <p:txBody>
          <a:bodyPr/>
          <a:lstStyle/>
          <a:p>
            <a:pPr eaLnBrk="1" hangingPunct="1"/>
            <a:r>
              <a:rPr lang="en-US" sz="2800" dirty="0" smtClean="0"/>
              <a:t>BM25 “Best Match 25”</a:t>
            </a:r>
          </a:p>
          <a:p>
            <a:pPr lvl="1" algn="just" eaLnBrk="1" hangingPunct="1"/>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Okapi (City University London)</a:t>
            </a:r>
          </a:p>
          <a:p>
            <a:pPr lvl="1" eaLnBrk="1" hangingPunct="1"/>
            <a:r>
              <a:rPr lang="en-US" sz="2400" dirty="0" err="1" smtClean="0"/>
              <a:t>Hiệu</a:t>
            </a:r>
            <a:r>
              <a:rPr lang="en-US" sz="2400" dirty="0" smtClean="0"/>
              <a:t> </a:t>
            </a:r>
            <a:r>
              <a:rPr lang="en-US" sz="2400" dirty="0" err="1" smtClean="0"/>
              <a:t>quả</a:t>
            </a:r>
            <a:r>
              <a:rPr lang="en-US" sz="2400" dirty="0" smtClean="0"/>
              <a:t>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nghiệm</a:t>
            </a:r>
            <a:endParaRPr lang="en-US" sz="2400" dirty="0" smtClean="0"/>
          </a:p>
          <a:p>
            <a:pPr algn="just" eaLnBrk="1" hangingPunct="1"/>
            <a:r>
              <a:rPr lang="en-US" sz="2800" dirty="0" err="1" smtClean="0"/>
              <a:t>Sử</a:t>
            </a:r>
            <a:r>
              <a:rPr lang="en-US" sz="2800" dirty="0" smtClean="0"/>
              <a:t> </a:t>
            </a:r>
            <a:r>
              <a:rPr lang="en-US" sz="2800" dirty="0" err="1" smtClean="0"/>
              <a:t>dụng</a:t>
            </a:r>
            <a:r>
              <a:rPr lang="en-US" sz="2800" dirty="0" smtClean="0"/>
              <a:t> </a:t>
            </a:r>
            <a:r>
              <a:rPr lang="en-US" sz="2800" dirty="0" err="1" smtClean="0"/>
              <a:t>tần</a:t>
            </a:r>
            <a:r>
              <a:rPr lang="en-US" sz="2800" dirty="0" smtClean="0"/>
              <a:t> </a:t>
            </a:r>
            <a:r>
              <a:rPr lang="en-US" sz="2800" dirty="0" err="1" smtClean="0"/>
              <a:t>suất</a:t>
            </a:r>
            <a:r>
              <a:rPr lang="en-US" sz="2800" dirty="0" smtClean="0"/>
              <a:t> </a:t>
            </a:r>
            <a:r>
              <a:rPr lang="en-US" sz="2800" dirty="0" err="1" smtClean="0"/>
              <a:t>từ</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nhưng</a:t>
            </a:r>
            <a:r>
              <a:rPr lang="en-US" sz="2800" dirty="0" smtClean="0"/>
              <a:t> </a:t>
            </a:r>
            <a:r>
              <a:rPr lang="en-US" sz="2800" dirty="0" err="1" smtClean="0"/>
              <a:t>không</a:t>
            </a:r>
            <a:r>
              <a:rPr lang="en-US" sz="2800" dirty="0" smtClean="0"/>
              <a:t> </a:t>
            </a:r>
            <a:r>
              <a:rPr lang="en-US" sz="2800" dirty="0" err="1" smtClean="0"/>
              <a:t>bổ</a:t>
            </a:r>
            <a:r>
              <a:rPr lang="en-US" sz="2800" dirty="0" smtClean="0"/>
              <a:t> </a:t>
            </a:r>
            <a:r>
              <a:rPr lang="en-US" sz="2800" dirty="0" err="1" smtClean="0"/>
              <a:t>xung</a:t>
            </a:r>
            <a:r>
              <a:rPr lang="en-US" sz="2800" dirty="0" smtClean="0"/>
              <a:t> </a:t>
            </a:r>
            <a:r>
              <a:rPr lang="en-US" sz="2800" dirty="0" err="1" smtClean="0"/>
              <a:t>quá</a:t>
            </a:r>
            <a:r>
              <a:rPr lang="en-US" sz="2800" dirty="0" smtClean="0"/>
              <a:t> </a:t>
            </a:r>
            <a:r>
              <a:rPr lang="en-US" sz="2800" dirty="0" err="1" smtClean="0"/>
              <a:t>nhiều</a:t>
            </a:r>
            <a:r>
              <a:rPr lang="en-US" sz="2800" dirty="0" smtClean="0"/>
              <a:t> </a:t>
            </a:r>
            <a:r>
              <a:rPr lang="en-US" sz="2800" dirty="0" err="1" smtClean="0"/>
              <a:t>tham</a:t>
            </a:r>
            <a:r>
              <a:rPr lang="en-US" sz="2800" dirty="0" smtClean="0"/>
              <a:t> </a:t>
            </a:r>
            <a:r>
              <a:rPr lang="en-US" sz="2800" dirty="0" err="1" smtClean="0"/>
              <a:t>số</a:t>
            </a:r>
            <a:r>
              <a:rPr lang="en-US" sz="2800" dirty="0" smtClean="0"/>
              <a:t> so </a:t>
            </a:r>
            <a:r>
              <a:rPr lang="en-US" sz="2800" dirty="0" err="1" smtClean="0"/>
              <a:t>với</a:t>
            </a:r>
            <a:r>
              <a:rPr lang="en-US" sz="2800" dirty="0" smtClean="0"/>
              <a:t> BIM</a:t>
            </a:r>
          </a:p>
          <a:p>
            <a:pPr marL="0" indent="0" eaLnBrk="1" hangingPunct="1">
              <a:buNone/>
            </a:pPr>
            <a:endParaRPr lang="en-US" sz="2800" dirty="0" smtClean="0"/>
          </a:p>
          <a:p>
            <a:pPr marL="0" indent="0" eaLnBrk="1" hangingPunct="1">
              <a:buNone/>
            </a:pPr>
            <a:r>
              <a:rPr lang="en-US" sz="2400" dirty="0" smtClean="0">
                <a:solidFill>
                  <a:schemeClr val="tx2"/>
                </a:solidFill>
              </a:rPr>
              <a:t>(Robertson and Zaragoza 2009; </a:t>
            </a:r>
            <a:r>
              <a:rPr lang="en-US" sz="2400" dirty="0" err="1" smtClean="0">
                <a:solidFill>
                  <a:schemeClr val="tx2"/>
                </a:solidFill>
              </a:rPr>
              <a:t>Spärck</a:t>
            </a:r>
            <a:r>
              <a:rPr lang="en-US" sz="2400" dirty="0" smtClean="0">
                <a:solidFill>
                  <a:schemeClr val="tx2"/>
                </a:solidFill>
              </a:rPr>
              <a:t> Jones et al. 2000)</a:t>
            </a: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Trọng số Okapi</a:t>
            </a:r>
            <a:endParaRPr lang="vi-VN" sz="3600" smtClean="0"/>
          </a:p>
        </p:txBody>
      </p:sp>
      <p:sp>
        <p:nvSpPr>
          <p:cNvPr id="3584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4"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5"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7" name="Rectangle 1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48" name="Object 15"/>
          <p:cNvGraphicFramePr>
            <a:graphicFrameLocks noChangeAspect="1"/>
          </p:cNvGraphicFramePr>
          <p:nvPr>
            <p:extLst>
              <p:ext uri="{D42A27DB-BD31-4B8C-83A1-F6EECF244321}">
                <p14:modId xmlns:p14="http://schemas.microsoft.com/office/powerpoint/2010/main" val="2561976999"/>
              </p:ext>
            </p:extLst>
          </p:nvPr>
        </p:nvGraphicFramePr>
        <p:xfrm>
          <a:off x="323850" y="2204864"/>
          <a:ext cx="8424863" cy="2230437"/>
        </p:xfrm>
        <a:graphic>
          <a:graphicData uri="http://schemas.openxmlformats.org/presentationml/2006/ole">
            <mc:AlternateContent xmlns:mc="http://schemas.openxmlformats.org/markup-compatibility/2006">
              <mc:Choice xmlns:v="urn:schemas-microsoft-com:vml" Requires="v">
                <p:oleObj spid="_x0000_s36090" name="Формула" r:id="rId3" imgW="4025900" imgH="1066800" progId="Equation.3">
                  <p:embed/>
                </p:oleObj>
              </mc:Choice>
              <mc:Fallback>
                <p:oleObj name="Формула" r:id="rId3" imgW="4025900" imgH="1066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4864"/>
                        <a:ext cx="84248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8"/>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50" name="Object 17"/>
          <p:cNvGraphicFramePr>
            <a:graphicFrameLocks noChangeAspect="1"/>
          </p:cNvGraphicFramePr>
          <p:nvPr/>
        </p:nvGraphicFramePr>
        <p:xfrm>
          <a:off x="396875" y="4538663"/>
          <a:ext cx="6696075" cy="2058987"/>
        </p:xfrm>
        <a:graphic>
          <a:graphicData uri="http://schemas.openxmlformats.org/presentationml/2006/ole">
            <mc:AlternateContent xmlns:mc="http://schemas.openxmlformats.org/markup-compatibility/2006">
              <mc:Choice xmlns:v="urn:schemas-microsoft-com:vml" Requires="v">
                <p:oleObj spid="_x0000_s36091" name="Формула" r:id="rId5" imgW="3314700" imgH="1016000" progId="Equation.3">
                  <p:embed/>
                </p:oleObj>
              </mc:Choice>
              <mc:Fallback>
                <p:oleObj name="Формула" r:id="rId5" imgW="3314700" imgH="1016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538663"/>
                        <a:ext cx="66960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9"/>
          <p:cNvSpPr txBox="1">
            <a:spLocks noChangeArrowheads="1"/>
          </p:cNvSpPr>
          <p:nvPr/>
        </p:nvSpPr>
        <p:spPr bwMode="auto">
          <a:xfrm>
            <a:off x="7235825" y="3284538"/>
            <a:ext cx="1835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solidFill>
                  <a:schemeClr val="tx2"/>
                </a:solidFill>
              </a:rPr>
              <a:t>VR</a:t>
            </a:r>
            <a:r>
              <a:rPr lang="en-US" sz="1800" b="0" baseline="-25000">
                <a:solidFill>
                  <a:schemeClr val="tx2"/>
                </a:solidFill>
              </a:rPr>
              <a:t>t</a:t>
            </a:r>
            <a:r>
              <a:rPr lang="en-US" sz="1800" b="0">
                <a:solidFill>
                  <a:schemeClr val="tx2"/>
                </a:solidFill>
              </a:rPr>
              <a:t> – tập văn bản phù hợp có chứa t</a:t>
            </a:r>
          </a:p>
          <a:p>
            <a:pPr eaLnBrk="1" hangingPunct="1">
              <a:spcBef>
                <a:spcPct val="50000"/>
              </a:spcBef>
              <a:buClrTx/>
              <a:buSzTx/>
              <a:buFontTx/>
              <a:buNone/>
            </a:pPr>
            <a:r>
              <a:rPr lang="en-US" sz="1800" b="0">
                <a:solidFill>
                  <a:schemeClr val="tx2"/>
                </a:solidFill>
              </a:rPr>
              <a:t>VNR</a:t>
            </a:r>
            <a:r>
              <a:rPr lang="en-US" sz="1800" b="0" baseline="-25000">
                <a:solidFill>
                  <a:schemeClr val="tx2"/>
                </a:solidFill>
              </a:rPr>
              <a:t>t</a:t>
            </a:r>
            <a:r>
              <a:rPr lang="en-US" sz="1800" b="0">
                <a:solidFill>
                  <a:schemeClr val="tx2"/>
                </a:solidFill>
              </a:rPr>
              <a:t> – không chứa t</a:t>
            </a:r>
            <a:endParaRPr lang="vi-VN" sz="1800" b="0">
              <a:solidFill>
                <a:schemeClr val="tx2"/>
              </a:solidFill>
            </a:endParaRP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Trọng số Okapi BM25</a:t>
            </a:r>
            <a:endParaRPr lang="vi-VN" sz="3600" smtClean="0"/>
          </a:p>
        </p:txBody>
      </p:sp>
      <p:sp>
        <p:nvSpPr>
          <p:cNvPr id="36867" name="Rectangle 3"/>
          <p:cNvSpPr>
            <a:spLocks noGrp="1" noChangeArrowheads="1"/>
          </p:cNvSpPr>
          <p:nvPr>
            <p:ph type="body" idx="1"/>
          </p:nvPr>
        </p:nvSpPr>
        <p:spPr>
          <a:xfrm>
            <a:off x="621605" y="4581525"/>
            <a:ext cx="8270875" cy="1195388"/>
          </a:xfrm>
        </p:spPr>
        <p:txBody>
          <a:bodyPr/>
          <a:lstStyle/>
          <a:p>
            <a:pPr algn="just" eaLnBrk="1" hangingPunct="1"/>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thông</a:t>
            </a:r>
            <a:r>
              <a:rPr lang="en-US" sz="2800" dirty="0" smtClean="0"/>
              <a:t> tin </a:t>
            </a:r>
            <a:r>
              <a:rPr lang="en-US" sz="2800" dirty="0" err="1" smtClean="0"/>
              <a:t>về</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thức</a:t>
            </a:r>
            <a:r>
              <a:rPr lang="en-US" sz="2800" dirty="0" smtClean="0"/>
              <a:t>:</a:t>
            </a:r>
            <a:endParaRPr lang="vi-VN" sz="2800" dirty="0" smtClean="0"/>
          </a:p>
        </p:txBody>
      </p:sp>
      <p:sp>
        <p:nvSpPr>
          <p:cNvPr id="36868"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6869" name="Object 4"/>
          <p:cNvGraphicFramePr>
            <a:graphicFrameLocks noChangeAspect="1"/>
          </p:cNvGraphicFramePr>
          <p:nvPr/>
        </p:nvGraphicFramePr>
        <p:xfrm>
          <a:off x="692150" y="5722938"/>
          <a:ext cx="7831138" cy="963612"/>
        </p:xfrm>
        <a:graphic>
          <a:graphicData uri="http://schemas.openxmlformats.org/presentationml/2006/ole">
            <mc:AlternateContent xmlns:mc="http://schemas.openxmlformats.org/markup-compatibility/2006">
              <mc:Choice xmlns:v="urn:schemas-microsoft-com:vml" Requires="v">
                <p:oleObj spid="_x0000_s37113" name="Формула" r:id="rId3" imgW="3949700" imgH="482600" progId="Equation.3">
                  <p:embed/>
                </p:oleObj>
              </mc:Choice>
              <mc:Fallback>
                <p:oleObj name="Формула" r:id="rId3" imgW="3949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5722938"/>
                        <a:ext cx="78311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pSp>
        <p:nvGrpSpPr>
          <p:cNvPr id="36871" name="Group 10"/>
          <p:cNvGrpSpPr>
            <a:grpSpLocks/>
          </p:cNvGrpSpPr>
          <p:nvPr/>
        </p:nvGrpSpPr>
        <p:grpSpPr bwMode="auto">
          <a:xfrm>
            <a:off x="615950" y="2060575"/>
            <a:ext cx="8204200" cy="2519363"/>
            <a:chOff x="479" y="2614"/>
            <a:chExt cx="5168" cy="1587"/>
          </a:xfrm>
        </p:grpSpPr>
        <p:sp>
          <p:nvSpPr>
            <p:cNvPr id="36872" name="Rectangle 6"/>
            <p:cNvSpPr>
              <a:spLocks noChangeArrowheads="1"/>
            </p:cNvSpPr>
            <p:nvPr/>
          </p:nvSpPr>
          <p:spPr bwMode="auto">
            <a:xfrm>
              <a:off x="479" y="2614"/>
              <a:ext cx="516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800" b="0" dirty="0" err="1"/>
                <a:t>Khi</a:t>
              </a:r>
              <a:r>
                <a:rPr lang="en-US" sz="2800" b="0" dirty="0"/>
                <a:t> </a:t>
              </a:r>
              <a:r>
                <a:rPr lang="en-US" sz="2800" b="0" dirty="0" err="1"/>
                <a:t>từ</a:t>
              </a:r>
              <a:r>
                <a:rPr lang="en-US" sz="2800" b="0" dirty="0"/>
                <a:t> </a:t>
              </a:r>
              <a:r>
                <a:rPr lang="en-US" sz="2800" b="0" dirty="0" err="1"/>
                <a:t>xuất</a:t>
              </a:r>
              <a:r>
                <a:rPr lang="en-US" sz="2800" b="0" dirty="0"/>
                <a:t> </a:t>
              </a:r>
              <a:r>
                <a:rPr lang="en-US" sz="2800" b="0" dirty="0" err="1"/>
                <a:t>hiện</a:t>
              </a:r>
              <a:r>
                <a:rPr lang="en-US" sz="2800" b="0" dirty="0"/>
                <a:t> </a:t>
              </a:r>
              <a:r>
                <a:rPr lang="en-US" sz="2800" b="0" dirty="0" err="1"/>
                <a:t>trong</a:t>
              </a:r>
              <a:r>
                <a:rPr lang="en-US" sz="2800" b="0" dirty="0"/>
                <a:t> </a:t>
              </a:r>
              <a:r>
                <a:rPr lang="en-US" sz="2800" b="0" dirty="0" err="1"/>
                <a:t>quá</a:t>
              </a:r>
              <a:r>
                <a:rPr lang="en-US" sz="2800" b="0" dirty="0"/>
                <a:t> </a:t>
              </a:r>
              <a:r>
                <a:rPr lang="en-US" sz="2800" b="0" dirty="0" err="1"/>
                <a:t>nửa</a:t>
              </a:r>
              <a:r>
                <a:rPr lang="en-US" sz="2800" b="0" dirty="0"/>
                <a:t> </a:t>
              </a:r>
              <a:r>
                <a:rPr lang="en-US" sz="2800" b="0" dirty="0" err="1"/>
                <a:t>số</a:t>
              </a:r>
              <a:r>
                <a:rPr lang="en-US" sz="2800" b="0" dirty="0"/>
                <a:t> </a:t>
              </a:r>
              <a:r>
                <a:rPr lang="en-US" sz="2800" b="0" dirty="0" err="1"/>
                <a:t>văn</a:t>
              </a:r>
              <a:r>
                <a:rPr lang="en-US" sz="2800" b="0" dirty="0"/>
                <a:t> </a:t>
              </a:r>
              <a:r>
                <a:rPr lang="en-US" sz="2800" b="0" dirty="0" err="1"/>
                <a:t>bản</a:t>
              </a:r>
              <a:r>
                <a:rPr lang="en-US" sz="2800" b="0" dirty="0"/>
                <a:t> </a:t>
              </a:r>
              <a:r>
                <a:rPr lang="en-US" sz="2800" b="0" dirty="0" err="1"/>
                <a:t>và</a:t>
              </a:r>
              <a:r>
                <a:rPr lang="en-US" sz="2800" b="0" dirty="0"/>
                <a:t> S = s = 0, </a:t>
              </a:r>
              <a:r>
                <a:rPr lang="en-US" sz="2800" b="0" dirty="0" err="1"/>
                <a:t>thành</a:t>
              </a:r>
              <a:r>
                <a:rPr lang="en-US" sz="2800" b="0" dirty="0"/>
                <a:t> </a:t>
              </a:r>
              <a:r>
                <a:rPr lang="en-US" sz="2800" b="0" dirty="0" err="1"/>
                <a:t>phần</a:t>
              </a:r>
              <a:r>
                <a:rPr lang="en-US" sz="2800" b="0" dirty="0"/>
                <a:t>:</a:t>
              </a:r>
              <a:endParaRPr lang="vi-VN" sz="2800" b="0" dirty="0"/>
            </a:p>
          </p:txBody>
        </p:sp>
        <p:graphicFrame>
          <p:nvGraphicFramePr>
            <p:cNvPr id="36873" name="Object 7"/>
            <p:cNvGraphicFramePr>
              <a:graphicFrameLocks noChangeAspect="1"/>
            </p:cNvGraphicFramePr>
            <p:nvPr/>
          </p:nvGraphicFramePr>
          <p:xfrm>
            <a:off x="1746" y="3203"/>
            <a:ext cx="2994" cy="559"/>
          </p:xfrm>
          <a:graphic>
            <a:graphicData uri="http://schemas.openxmlformats.org/presentationml/2006/ole">
              <mc:AlternateContent xmlns:mc="http://schemas.openxmlformats.org/markup-compatibility/2006">
                <mc:Choice xmlns:v="urn:schemas-microsoft-com:vml" Requires="v">
                  <p:oleObj spid="_x0000_s37114" name="Формула" r:id="rId5" imgW="2451100" imgH="457200" progId="Equation.3">
                    <p:embed/>
                  </p:oleObj>
                </mc:Choice>
                <mc:Fallback>
                  <p:oleObj name="Формула" r:id="rId5" imgW="24511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203"/>
                          <a:ext cx="2994"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9"/>
            <p:cNvSpPr>
              <a:spLocks noChangeArrowheads="1"/>
            </p:cNvSpPr>
            <p:nvPr/>
          </p:nvSpPr>
          <p:spPr bwMode="auto">
            <a:xfrm>
              <a:off x="703" y="3838"/>
              <a:ext cx="471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buFont typeface="Wingdings" panose="05000000000000000000" pitchFamily="2" charset="2"/>
                <a:buNone/>
              </a:pPr>
              <a:r>
                <a:rPr lang="en-US" sz="2800" b="0"/>
                <a:t>có thể nhận giá trị âm</a:t>
              </a:r>
              <a:endParaRPr lang="vi-VN" sz="2800" b="0"/>
            </a:p>
          </p:txBody>
        </p:sp>
      </p:gr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32</a:t>
            </a:fld>
            <a:endParaRPr lang="vi-V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Trọng số Okapi</a:t>
            </a:r>
            <a:endParaRPr lang="vi-VN" sz="3600" smtClean="0"/>
          </a:p>
        </p:txBody>
      </p:sp>
      <p:sp>
        <p:nvSpPr>
          <p:cNvPr id="37891"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Trọng</a:t>
            </a:r>
            <a:r>
              <a:rPr lang="en-US" sz="2800" dirty="0" smtClean="0"/>
              <a:t> </a:t>
            </a:r>
            <a:r>
              <a:rPr lang="en-US" sz="2800" dirty="0" err="1" smtClean="0"/>
              <a:t>số</a:t>
            </a:r>
            <a:r>
              <a:rPr lang="en-US" sz="2800" dirty="0" smtClean="0"/>
              <a:t> Okapi </a:t>
            </a:r>
            <a:r>
              <a:rPr lang="en-US" sz="2800" dirty="0" err="1" smtClean="0"/>
              <a:t>sử</a:t>
            </a:r>
            <a:r>
              <a:rPr lang="en-US" sz="2800" dirty="0" smtClean="0"/>
              <a:t> </a:t>
            </a:r>
            <a:r>
              <a:rPr lang="en-US" sz="2800" dirty="0" err="1" smtClean="0"/>
              <a:t>dụng</a:t>
            </a:r>
            <a:endParaRPr lang="en-US" sz="2800" dirty="0" smtClean="0"/>
          </a:p>
          <a:p>
            <a:pPr lvl="1" eaLnBrk="1" hangingPunct="1"/>
            <a:r>
              <a:rPr lang="en-US" sz="2400" dirty="0" err="1" smtClean="0"/>
              <a:t>thành</a:t>
            </a:r>
            <a:r>
              <a:rPr lang="en-US" sz="2400" dirty="0" smtClean="0"/>
              <a:t> </a:t>
            </a:r>
            <a:r>
              <a:rPr lang="en-US" sz="2400" dirty="0" err="1" smtClean="0"/>
              <a:t>phần</a:t>
            </a:r>
            <a:r>
              <a:rPr lang="en-US" sz="2400" dirty="0" smtClean="0"/>
              <a:t> “</a:t>
            </a:r>
            <a:r>
              <a:rPr lang="en-US" sz="2400" dirty="0" err="1" smtClean="0"/>
              <a:t>tf</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VSM</a:t>
            </a:r>
          </a:p>
          <a:p>
            <a:pPr lvl="1" eaLnBrk="1" hangingPunct="1"/>
            <a:r>
              <a:rPr lang="en-US" sz="2400" dirty="0" err="1" smtClean="0"/>
              <a:t>chuẩn</a:t>
            </a:r>
            <a:r>
              <a:rPr lang="en-US" sz="2400" dirty="0" smtClean="0"/>
              <a:t> </a:t>
            </a:r>
            <a:r>
              <a:rPr lang="en-US" sz="2400" dirty="0" err="1" smtClean="0"/>
              <a:t>hóa</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độc</a:t>
            </a:r>
            <a:r>
              <a:rPr lang="en-US" sz="2400" dirty="0" smtClean="0"/>
              <a:t> </a:t>
            </a:r>
            <a:r>
              <a:rPr lang="en-US" sz="2400" dirty="0" err="1" smtClean="0"/>
              <a:t>lập</a:t>
            </a:r>
            <a:endParaRPr lang="en-US" sz="2400" dirty="0" smtClean="0"/>
          </a:p>
          <a:p>
            <a:pPr lvl="1" eaLnBrk="1" hangingPunct="1"/>
            <a:r>
              <a:rPr lang="en-US" sz="2400" dirty="0" err="1" smtClean="0"/>
              <a:t>một</a:t>
            </a:r>
            <a:r>
              <a:rPr lang="en-US" sz="2400" dirty="0" smtClean="0"/>
              <a:t> </a:t>
            </a:r>
            <a:r>
              <a:rPr lang="en-US" sz="2400" dirty="0" err="1" smtClean="0"/>
              <a:t>vài</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graphicFrame>
        <p:nvGraphicFramePr>
          <p:cNvPr id="37892" name="Object 6"/>
          <p:cNvGraphicFramePr>
            <a:graphicFrameLocks noChangeAspect="1"/>
          </p:cNvGraphicFramePr>
          <p:nvPr>
            <p:extLst>
              <p:ext uri="{D42A27DB-BD31-4B8C-83A1-F6EECF244321}">
                <p14:modId xmlns:p14="http://schemas.microsoft.com/office/powerpoint/2010/main" val="3124379586"/>
              </p:ext>
            </p:extLst>
          </p:nvPr>
        </p:nvGraphicFramePr>
        <p:xfrm>
          <a:off x="684213" y="3861048"/>
          <a:ext cx="6696075" cy="2058988"/>
        </p:xfrm>
        <a:graphic>
          <a:graphicData uri="http://schemas.openxmlformats.org/presentationml/2006/ole">
            <mc:AlternateContent xmlns:mc="http://schemas.openxmlformats.org/markup-compatibility/2006">
              <mc:Choice xmlns:v="urn:schemas-microsoft-com:vml" Requires="v">
                <p:oleObj spid="_x0000_s38012" name="Формула" r:id="rId3" imgW="3314700" imgH="1016000" progId="Equation.3">
                  <p:embed/>
                </p:oleObj>
              </mc:Choice>
              <mc:Fallback>
                <p:oleObj name="Формула" r:id="rId3" imgW="33147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1048"/>
                        <a:ext cx="669607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33</a:t>
            </a:fld>
            <a:endParaRPr lang="vi-V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0928" y="825179"/>
            <a:ext cx="7793037" cy="839788"/>
          </a:xfrm>
        </p:spPr>
        <p:txBody>
          <a:bodyPr/>
          <a:lstStyle/>
          <a:p>
            <a:pPr eaLnBrk="1" hangingPunct="1"/>
            <a:r>
              <a:rPr lang="en-US" sz="3600" dirty="0" err="1" smtClean="0"/>
              <a:t>Tính</a:t>
            </a:r>
            <a:r>
              <a:rPr lang="en-US" sz="3600" dirty="0" smtClean="0"/>
              <a:t> </a:t>
            </a:r>
            <a:r>
              <a:rPr lang="en-US" sz="3600" dirty="0" err="1" smtClean="0"/>
              <a:t>trọng</a:t>
            </a:r>
            <a:r>
              <a:rPr lang="en-US" sz="3600" dirty="0" smtClean="0"/>
              <a:t> </a:t>
            </a:r>
            <a:r>
              <a:rPr lang="en-US" sz="3600" dirty="0" err="1" smtClean="0"/>
              <a:t>số</a:t>
            </a:r>
            <a:r>
              <a:rPr lang="en-US" sz="3600" smtClean="0"/>
              <a:t> Okapi BM25</a:t>
            </a:r>
            <a:endParaRPr lang="vi-VN" sz="3600" dirty="0" smtClean="0"/>
          </a:p>
        </p:txBody>
      </p:sp>
      <p:sp>
        <p:nvSpPr>
          <p:cNvPr id="38915" name="Text Box 6"/>
          <p:cNvSpPr txBox="1">
            <a:spLocks noChangeArrowheads="1"/>
          </p:cNvSpPr>
          <p:nvPr/>
        </p:nvSpPr>
        <p:spPr bwMode="auto">
          <a:xfrm>
            <a:off x="6876256" y="5589588"/>
            <a:ext cx="2016919"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dirty="0"/>
              <a:t>k1 = 1.2	  k3 = </a:t>
            </a:r>
            <a:r>
              <a:rPr lang="en-US" sz="1800" b="0" dirty="0" smtClean="0"/>
              <a:t>7</a:t>
            </a:r>
          </a:p>
          <a:p>
            <a:pPr eaLnBrk="1" hangingPunct="1">
              <a:spcBef>
                <a:spcPct val="50000"/>
              </a:spcBef>
              <a:buClrTx/>
              <a:buSzTx/>
              <a:buFontTx/>
              <a:buNone/>
            </a:pPr>
            <a:r>
              <a:rPr lang="en-US" sz="1800" b="0" dirty="0" smtClean="0"/>
              <a:t>b = 0.75</a:t>
            </a:r>
          </a:p>
          <a:p>
            <a:pPr eaLnBrk="1" hangingPunct="1">
              <a:spcBef>
                <a:spcPct val="50000"/>
              </a:spcBef>
              <a:buClrTx/>
              <a:buSzTx/>
              <a:buFontTx/>
              <a:buNone/>
            </a:pPr>
            <a:r>
              <a:rPr lang="en-US" sz="1800" b="0" dirty="0" err="1" smtClean="0"/>
              <a:t>avdl</a:t>
            </a:r>
            <a:r>
              <a:rPr lang="en-US" sz="1800" b="0" dirty="0" smtClean="0"/>
              <a:t> </a:t>
            </a:r>
            <a:r>
              <a:rPr lang="en-US" sz="1800" b="0" dirty="0"/>
              <a:t>= 3.66</a:t>
            </a:r>
            <a:endParaRPr lang="vi-VN" sz="1800" b="0" dirty="0"/>
          </a:p>
        </p:txBody>
      </p:sp>
      <p:graphicFrame>
        <p:nvGraphicFramePr>
          <p:cNvPr id="38917" name="Object 10"/>
          <p:cNvGraphicFramePr>
            <a:graphicFrameLocks noChangeAspect="1"/>
          </p:cNvGraphicFramePr>
          <p:nvPr/>
        </p:nvGraphicFramePr>
        <p:xfrm>
          <a:off x="200025" y="5759450"/>
          <a:ext cx="6223000" cy="765175"/>
        </p:xfrm>
        <a:graphic>
          <a:graphicData uri="http://schemas.openxmlformats.org/presentationml/2006/ole">
            <mc:AlternateContent xmlns:mc="http://schemas.openxmlformats.org/markup-compatibility/2006">
              <mc:Choice xmlns:v="urn:schemas-microsoft-com:vml" Requires="v">
                <p:oleObj spid="_x0000_s39037" name="Формула" r:id="rId3" imgW="3949700" imgH="482600" progId="Equation.3">
                  <p:embed/>
                </p:oleObj>
              </mc:Choice>
              <mc:Fallback>
                <p:oleObj name="Формула" r:id="rId3" imgW="3949700" imgH="48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759450"/>
                        <a:ext cx="6223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3341" y="1844824"/>
            <a:ext cx="8407826" cy="3741360"/>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34</a:t>
            </a:fld>
            <a:endParaRPr lang="vi-V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dirty="0" err="1" smtClean="0"/>
              <a:t>Khi</a:t>
            </a:r>
            <a:r>
              <a:rPr lang="en-US" sz="3600" dirty="0"/>
              <a:t> </a:t>
            </a:r>
            <a:r>
              <a:rPr lang="en-US" sz="3600" dirty="0" err="1" smtClean="0"/>
              <a:t>có</a:t>
            </a:r>
            <a:r>
              <a:rPr lang="en-US" sz="3600" dirty="0" smtClean="0"/>
              <a:t> </a:t>
            </a:r>
            <a:r>
              <a:rPr lang="en-US" sz="3600" dirty="0" err="1" smtClean="0"/>
              <a:t>thông</a:t>
            </a:r>
            <a:r>
              <a:rPr lang="en-US" sz="3600" dirty="0" smtClean="0"/>
              <a:t> tin </a:t>
            </a:r>
            <a:r>
              <a:rPr lang="en-US" sz="3600" dirty="0" err="1" smtClean="0"/>
              <a:t>về</a:t>
            </a:r>
            <a:r>
              <a:rPr lang="en-US" sz="3600" dirty="0" smtClean="0"/>
              <a:t> </a:t>
            </a:r>
            <a:r>
              <a:rPr lang="en-US" sz="3600" dirty="0" err="1" smtClean="0"/>
              <a:t>văn</a:t>
            </a:r>
            <a:r>
              <a:rPr lang="en-US" sz="3600" dirty="0" smtClean="0"/>
              <a:t> </a:t>
            </a:r>
            <a:r>
              <a:rPr lang="en-US" sz="3600" dirty="0" err="1" smtClean="0"/>
              <a:t>bản</a:t>
            </a:r>
            <a:r>
              <a:rPr lang="en-US" sz="3600" dirty="0" smtClean="0"/>
              <a:t> </a:t>
            </a:r>
            <a:r>
              <a:rPr lang="en-US" sz="3600" dirty="0" err="1" smtClean="0"/>
              <a:t>phù</a:t>
            </a:r>
            <a:r>
              <a:rPr lang="en-US" sz="3600" dirty="0" smtClean="0"/>
              <a:t> </a:t>
            </a:r>
            <a:r>
              <a:rPr lang="en-US" sz="3600" dirty="0" err="1" smtClean="0"/>
              <a:t>hợp</a:t>
            </a:r>
            <a:endParaRPr lang="vi-VN" sz="3600" dirty="0" smtClean="0"/>
          </a:p>
        </p:txBody>
      </p:sp>
      <p:sp>
        <p:nvSpPr>
          <p:cNvPr id="39939" name="Text Box 6"/>
          <p:cNvSpPr txBox="1">
            <a:spLocks noChangeArrowheads="1"/>
          </p:cNvSpPr>
          <p:nvPr/>
        </p:nvSpPr>
        <p:spPr bwMode="auto">
          <a:xfrm>
            <a:off x="5507038" y="5445125"/>
            <a:ext cx="331311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k1 = 1.2		k3 = 7</a:t>
            </a:r>
          </a:p>
          <a:p>
            <a:pPr eaLnBrk="1" hangingPunct="1">
              <a:spcBef>
                <a:spcPct val="50000"/>
              </a:spcBef>
              <a:buClrTx/>
              <a:buSzTx/>
              <a:buFontTx/>
              <a:buNone/>
            </a:pPr>
            <a:r>
              <a:rPr lang="en-US" sz="1800" b="0"/>
              <a:t>		b = 0.75</a:t>
            </a:r>
          </a:p>
          <a:p>
            <a:pPr eaLnBrk="1" hangingPunct="1">
              <a:spcBef>
                <a:spcPct val="50000"/>
              </a:spcBef>
              <a:buClrTx/>
              <a:buSzTx/>
              <a:buFontTx/>
              <a:buNone/>
            </a:pPr>
            <a:r>
              <a:rPr lang="en-US" sz="1800" b="0"/>
              <a:t>	(L</a:t>
            </a:r>
            <a:r>
              <a:rPr lang="en-US" sz="1800" b="0" baseline="-25000"/>
              <a:t>ave</a:t>
            </a:r>
            <a:r>
              <a:rPr lang="en-US" sz="1800" b="0"/>
              <a:t>) avdl = 3.66</a:t>
            </a:r>
            <a:endParaRPr lang="vi-VN" sz="1800" b="0"/>
          </a:p>
        </p:txBody>
      </p:sp>
      <p:graphicFrame>
        <p:nvGraphicFramePr>
          <p:cNvPr id="39941" name="Object 9"/>
          <p:cNvGraphicFramePr>
            <a:graphicFrameLocks noChangeAspect="1"/>
          </p:cNvGraphicFramePr>
          <p:nvPr/>
        </p:nvGraphicFramePr>
        <p:xfrm>
          <a:off x="468313" y="5300663"/>
          <a:ext cx="4248150" cy="1306512"/>
        </p:xfrm>
        <a:graphic>
          <a:graphicData uri="http://schemas.openxmlformats.org/presentationml/2006/ole">
            <mc:AlternateContent xmlns:mc="http://schemas.openxmlformats.org/markup-compatibility/2006">
              <mc:Choice xmlns:v="urn:schemas-microsoft-com:vml" Requires="v">
                <p:oleObj spid="_x0000_s40061" name="Формула" r:id="rId3" imgW="3314700" imgH="1016000" progId="Equation.3">
                  <p:embed/>
                </p:oleObj>
              </mc:Choice>
              <mc:Fallback>
                <p:oleObj name="Формула" r:id="rId3" imgW="3314700" imgH="1016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00663"/>
                        <a:ext cx="42481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512417" y="1844824"/>
            <a:ext cx="7803999" cy="3446514"/>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36</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Lý</a:t>
            </a:r>
            <a:r>
              <a:rPr lang="en-US" b="0" dirty="0" smtClean="0"/>
              <a:t> </a:t>
            </a:r>
            <a:r>
              <a:rPr lang="en-US" b="0" dirty="0" err="1" smtClean="0"/>
              <a:t>thuyết</a:t>
            </a:r>
            <a:r>
              <a:rPr lang="en-US" b="0" dirty="0" smtClean="0"/>
              <a:t> </a:t>
            </a:r>
            <a:r>
              <a:rPr lang="en-US" b="0" dirty="0" err="1" smtClean="0"/>
              <a:t>xác</a:t>
            </a:r>
            <a:r>
              <a:rPr lang="en-US" b="0" dirty="0" smtClean="0"/>
              <a:t> </a:t>
            </a:r>
            <a:r>
              <a:rPr lang="en-US" b="0" dirty="0" err="1" smtClean="0"/>
              <a:t>suất</a:t>
            </a:r>
            <a:r>
              <a:rPr lang="en-US" b="0" dirty="0" smtClean="0"/>
              <a:t> </a:t>
            </a:r>
            <a:r>
              <a:rPr lang="en-US" b="0" dirty="0" err="1" smtClean="0"/>
              <a:t>trong</a:t>
            </a:r>
            <a:r>
              <a:rPr lang="en-US" b="0" dirty="0" smtClean="0"/>
              <a:t> </a:t>
            </a:r>
            <a:r>
              <a:rPr lang="en-US" b="0" dirty="0" err="1" smtClean="0"/>
              <a:t>tìm</a:t>
            </a:r>
            <a:r>
              <a:rPr lang="en-US" b="0" dirty="0" smtClean="0"/>
              <a:t> </a:t>
            </a:r>
            <a:r>
              <a:rPr lang="en-US" b="0" dirty="0" err="1" smtClean="0"/>
              <a:t>kiếm</a:t>
            </a:r>
            <a:r>
              <a:rPr lang="en-US" b="0" dirty="0" smtClean="0"/>
              <a:t> </a:t>
            </a:r>
            <a:r>
              <a:rPr lang="en-US" b="0" dirty="0" err="1" smtClean="0"/>
              <a:t>thông</a:t>
            </a:r>
            <a:r>
              <a:rPr lang="en-US" b="0" dirty="0" smtClean="0"/>
              <a:t> tin (2</a:t>
            </a:r>
            <a:r>
              <a:rPr lang="en-US" b="0"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539552" y="2132856"/>
            <a:ext cx="8399462"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000" b="0" dirty="0"/>
              <a:t>Cho một nhu cầu thông tin người dùng </a:t>
            </a:r>
            <a:r>
              <a:rPr lang="vi-VN" sz="2000" b="0" dirty="0" smtClean="0"/>
              <a:t>(được biểu </a:t>
            </a:r>
            <a:r>
              <a:rPr lang="vi-VN" sz="2000" b="0" dirty="0"/>
              <a:t>diễn dưới dạng truy vấn) và một bộ dữ liệu văn bản </a:t>
            </a:r>
            <a:r>
              <a:rPr lang="vi-VN" sz="2000" b="0" dirty="0" smtClean="0"/>
              <a:t>(được biểu diễn dưới dạng mô </a:t>
            </a:r>
            <a:r>
              <a:rPr lang="vi-VN" sz="2000" b="0" dirty="0"/>
              <a:t>hình </a:t>
            </a:r>
            <a:r>
              <a:rPr lang="vi-VN" sz="2000" b="0" dirty="0" smtClean="0"/>
              <a:t>văn bản), </a:t>
            </a:r>
            <a:r>
              <a:rPr lang="vi-VN" sz="2000" b="0" dirty="0"/>
              <a:t>hệ thống phải xác định </a:t>
            </a:r>
            <a:r>
              <a:rPr lang="vi-VN" sz="2000" b="0" dirty="0" smtClean="0"/>
              <a:t>liệu văn </a:t>
            </a:r>
            <a:r>
              <a:rPr lang="vi-VN" sz="2000" b="0" dirty="0"/>
              <a:t>bản </a:t>
            </a:r>
            <a:r>
              <a:rPr lang="vi-VN" sz="2000" b="0" dirty="0" smtClean="0"/>
              <a:t>có đáp ứng nhu cầu thông tin hay không;</a:t>
            </a:r>
          </a:p>
          <a:p>
            <a:pPr lvl="1" algn="just" eaLnBrk="1" hangingPunct="1"/>
            <a:r>
              <a:rPr lang="vi-VN" sz="1800" b="0" dirty="0"/>
              <a:t>Mô hình Boolean lựa chọn những văn bản thỏa mãn biểu thức truy vấn; mô hình không gian vec-tơ sử dụng độ tương đồng cosine</a:t>
            </a:r>
            <a:r>
              <a:rPr lang="vi-VN" sz="1800" b="0" dirty="0" smtClean="0"/>
              <a:t>.</a:t>
            </a:r>
            <a:endParaRPr lang="vi-VN" sz="1800" b="0" dirty="0"/>
          </a:p>
          <a:p>
            <a:pPr algn="just" eaLnBrk="1" hangingPunct="1"/>
            <a:r>
              <a:rPr lang="vi-VN" sz="2000" b="0" dirty="0"/>
              <a:t>Hệ thống tìm kiếm nắm bắt nhu cầu thông tin người dùng ở mức độ không chắc chắn, và không chắc chắn về khả năng văn bản đáp ứng </a:t>
            </a:r>
            <a:r>
              <a:rPr lang="vi-VN" sz="2000" b="0" dirty="0" smtClean="0"/>
              <a:t>nhu cầu thông tin;</a:t>
            </a:r>
            <a:endParaRPr lang="vi-VN" sz="2000" b="0" dirty="0"/>
          </a:p>
          <a:p>
            <a:pPr algn="just" eaLnBrk="1" hangingPunct="1"/>
            <a:r>
              <a:rPr lang="vi-VN" sz="2000" b="0" dirty="0"/>
              <a:t>Lý thuyết xác suất là nền tảng suy diễn trong điều kiện không chắc chắn. Các mô hình xác suất sử dụng nền tảng này để đánh giá khả năng văn bản phù hợp với truy </a:t>
            </a:r>
            <a:r>
              <a:rPr lang="vi-VN" sz="2000" b="0" dirty="0" smtClean="0"/>
              <a:t>vấn</a:t>
            </a:r>
            <a:r>
              <a:rPr lang="vi-VN" sz="2000" b="0" dirty="0"/>
              <a:t>.</a:t>
            </a:r>
          </a:p>
        </p:txBody>
      </p:sp>
    </p:spTree>
    <p:extLst>
      <p:ext uri="{BB962C8B-B14F-4D97-AF65-F5344CB8AC3E}">
        <p14:creationId xmlns:p14="http://schemas.microsoft.com/office/powerpoint/2010/main" val="3529225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Tổng</a:t>
            </a:r>
            <a:r>
              <a:rPr lang="en-US" b="0" dirty="0" smtClean="0"/>
              <a:t> </a:t>
            </a:r>
            <a:r>
              <a:rPr lang="en-US" b="0" dirty="0" err="1" smtClean="0"/>
              <a:t>quan</a:t>
            </a:r>
            <a:r>
              <a:rPr lang="en-US" b="0" dirty="0" smtClean="0"/>
              <a:t> </a:t>
            </a:r>
            <a:r>
              <a:rPr lang="en-US" b="0" dirty="0" err="1" smtClean="0"/>
              <a:t>các</a:t>
            </a:r>
            <a:r>
              <a:rPr lang="en-US" b="0" dirty="0" smtClean="0"/>
              <a:t> </a:t>
            </a:r>
            <a:r>
              <a:rPr lang="en-US" b="0" dirty="0" err="1" smtClean="0"/>
              <a:t>mô</a:t>
            </a:r>
            <a:r>
              <a:rPr lang="en-US" b="0" dirty="0" smtClean="0"/>
              <a:t> </a:t>
            </a:r>
            <a:r>
              <a:rPr lang="en-US" b="0" dirty="0" err="1" smtClean="0"/>
              <a:t>hình</a:t>
            </a:r>
            <a:r>
              <a:rPr lang="en-US" b="0" dirty="0" smtClean="0"/>
              <a:t> </a:t>
            </a:r>
            <a:r>
              <a:rPr lang="en-US" b="0" dirty="0" err="1" smtClean="0"/>
              <a:t>xác</a:t>
            </a:r>
            <a:r>
              <a:rPr lang="en-US" b="0" dirty="0" smtClean="0"/>
              <a:t> </a:t>
            </a:r>
            <a:r>
              <a:rPr lang="en-US" b="0" dirty="0" err="1" smtClean="0"/>
              <a:t>suất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861814" y="2132856"/>
            <a:ext cx="8077200"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400" b="0" dirty="0" smtClean="0"/>
              <a:t>Các mô hình xác suất cổ điển:</a:t>
            </a:r>
          </a:p>
          <a:p>
            <a:pPr lvl="1" algn="just" eaLnBrk="1" hangingPunct="1"/>
            <a:r>
              <a:rPr lang="vi-VN" sz="1800" b="0" dirty="0" smtClean="0"/>
              <a:t>Nguyên tắc xếp hạng xác suất</a:t>
            </a:r>
          </a:p>
          <a:p>
            <a:pPr lvl="2" algn="just" eaLnBrk="1" hangingPunct="1"/>
            <a:r>
              <a:rPr lang="vi-VN" sz="1400" b="0" dirty="0" smtClean="0"/>
              <a:t>Mô hình nhị phân độc lập, BestMatch25(Okapi)</a:t>
            </a:r>
          </a:p>
          <a:p>
            <a:pPr algn="just" eaLnBrk="1" hangingPunct="1"/>
            <a:r>
              <a:rPr lang="vi-VN" sz="2400" b="0" dirty="0" smtClean="0"/>
              <a:t>Tìm kiếm văn bản sử dụng mạng Bayes;</a:t>
            </a:r>
          </a:p>
          <a:p>
            <a:pPr algn="just" eaLnBrk="1" hangingPunct="1"/>
            <a:r>
              <a:rPr lang="vi-VN" sz="2400" b="0" dirty="0" smtClean="0"/>
              <a:t>Các mô hình ngôn ngữ</a:t>
            </a:r>
          </a:p>
          <a:p>
            <a:pPr lvl="1" algn="just" eaLnBrk="1" hangingPunct="1"/>
            <a:r>
              <a:rPr lang="vi-VN" sz="1800" b="0" dirty="0" smtClean="0"/>
              <a:t>Hướng nghiên cứu mới, hiệu năng cao;</a:t>
            </a:r>
          </a:p>
          <a:p>
            <a:pPr marL="0" indent="0" algn="just" eaLnBrk="1" hangingPunct="1">
              <a:buNone/>
            </a:pPr>
            <a:endParaRPr lang="vi-VN" sz="2400" b="0" dirty="0" smtClean="0"/>
          </a:p>
          <a:p>
            <a:pPr marL="0" indent="0" algn="just" eaLnBrk="1" hangingPunct="1">
              <a:buNone/>
            </a:pPr>
            <a:r>
              <a:rPr lang="vi-VN" sz="2400" b="0" dirty="0" smtClean="0">
                <a:solidFill>
                  <a:schemeClr val="tx2"/>
                </a:solidFill>
              </a:rPr>
              <a:t>Phương pháp xác suất là một trong những phương pháp ra đời sớm nhất nhưng vẫn là đề tài nóng trong tìm kiếm thông tin hiện đại.</a:t>
            </a:r>
            <a:endParaRPr lang="vi-VN" sz="2400" b="0" dirty="0">
              <a:solidFill>
                <a:schemeClr val="tx2"/>
              </a:solidFill>
            </a:endParaRPr>
          </a:p>
        </p:txBody>
      </p:sp>
    </p:spTree>
    <p:extLst>
      <p:ext uri="{BB962C8B-B14F-4D97-AF65-F5344CB8AC3E}">
        <p14:creationId xmlns:p14="http://schemas.microsoft.com/office/powerpoint/2010/main" val="209315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Vấn</a:t>
            </a:r>
            <a:r>
              <a:rPr lang="en-US" sz="3600" dirty="0" smtClean="0"/>
              <a:t> </a:t>
            </a:r>
            <a:r>
              <a:rPr lang="en-US" sz="3600" dirty="0" err="1" smtClean="0"/>
              <a:t>đề</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2"/>
            <a:ext cx="8343900" cy="4147591"/>
          </a:xfrm>
        </p:spPr>
        <p:txBody>
          <a:bodyPr/>
          <a:lstStyle/>
          <a:p>
            <a:pPr eaLnBrk="1" hangingPunct="1">
              <a:defRPr/>
            </a:pPr>
            <a:r>
              <a:rPr lang="en-US" sz="2400" dirty="0" err="1" smtClean="0"/>
              <a:t>Tìm</a:t>
            </a:r>
            <a:r>
              <a:rPr lang="en-US" sz="2400" dirty="0" smtClean="0"/>
              <a:t> </a:t>
            </a:r>
            <a:r>
              <a:rPr lang="en-US" sz="2400" dirty="0" err="1" smtClean="0"/>
              <a:t>kiếm</a:t>
            </a:r>
            <a:r>
              <a:rPr lang="en-US" sz="2400" dirty="0" smtClean="0"/>
              <a:t> </a:t>
            </a:r>
            <a:r>
              <a:rPr lang="en-US" sz="2400" dirty="0" err="1" smtClean="0"/>
              <a:t>có</a:t>
            </a:r>
            <a:r>
              <a:rPr lang="en-US" sz="2400" dirty="0" smtClean="0"/>
              <a:t> </a:t>
            </a:r>
            <a:r>
              <a:rPr lang="en-US" sz="2400" dirty="0" err="1" smtClean="0"/>
              <a:t>xếp</a:t>
            </a:r>
            <a:r>
              <a:rPr lang="en-US" sz="2400" dirty="0" smtClean="0"/>
              <a:t> </a:t>
            </a:r>
            <a:r>
              <a:rPr lang="en-US" sz="2400" dirty="0" err="1" smtClean="0"/>
              <a:t>hạng</a:t>
            </a:r>
            <a:r>
              <a:rPr lang="en-US" sz="2400" dirty="0" smtClean="0"/>
              <a:t>:</a:t>
            </a:r>
          </a:p>
          <a:p>
            <a:pPr lvl="1" eaLnBrk="1" hangingPunct="1">
              <a:defRPr/>
            </a:pPr>
            <a:r>
              <a:rPr lang="en-US" sz="2000" dirty="0" err="1" smtClean="0"/>
              <a:t>Kết</a:t>
            </a:r>
            <a:r>
              <a:rPr lang="en-US" sz="2000" dirty="0" smtClean="0"/>
              <a:t> </a:t>
            </a:r>
            <a:r>
              <a:rPr lang="en-US" sz="2000" dirty="0" err="1" smtClean="0"/>
              <a:t>quả</a:t>
            </a:r>
            <a:r>
              <a:rPr lang="en-US" sz="2000" dirty="0" smtClean="0"/>
              <a:t> </a:t>
            </a:r>
            <a:r>
              <a:rPr lang="en-US" sz="2000" dirty="0" err="1" smtClean="0"/>
              <a:t>được</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dưới</a:t>
            </a:r>
            <a:r>
              <a:rPr lang="en-US" sz="2000" dirty="0" smtClean="0"/>
              <a:t> </a:t>
            </a:r>
            <a:r>
              <a:rPr lang="en-US" sz="2000" dirty="0" err="1" smtClean="0"/>
              <a:t>dạng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sắp</a:t>
            </a:r>
            <a:r>
              <a:rPr lang="en-US" sz="2000" dirty="0" smtClean="0"/>
              <a:t> </a:t>
            </a:r>
            <a:r>
              <a:rPr lang="en-US" sz="2000" dirty="0" err="1" smtClean="0"/>
              <a:t>xếp</a:t>
            </a:r>
            <a:r>
              <a:rPr lang="en-US" sz="2000" dirty="0" smtClean="0"/>
              <a:t>;</a:t>
            </a:r>
          </a:p>
          <a:p>
            <a:pPr algn="just" eaLnBrk="1" hangingPunct="1">
              <a:defRPr/>
            </a:pPr>
            <a:r>
              <a:rPr lang="en-US" sz="2400" dirty="0" err="1" smtClean="0"/>
              <a:t>Ký</a:t>
            </a:r>
            <a:r>
              <a:rPr lang="en-US" sz="2400" dirty="0" smtClean="0"/>
              <a:t> </a:t>
            </a:r>
            <a:r>
              <a:rPr lang="en-US" sz="2400" dirty="0" err="1" smtClean="0"/>
              <a:t>hiệu</a:t>
            </a:r>
            <a:r>
              <a:rPr lang="en-US" sz="2400" dirty="0" smtClean="0"/>
              <a:t> </a:t>
            </a:r>
            <a:r>
              <a:rPr lang="en-US" sz="2400" dirty="0" err="1" smtClean="0"/>
              <a:t>sự</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nhị</a:t>
            </a:r>
            <a:r>
              <a:rPr lang="en-US" sz="2400" dirty="0" smtClean="0"/>
              <a:t> </a:t>
            </a:r>
            <a:r>
              <a:rPr lang="en-US" sz="2400" dirty="0" err="1" smtClean="0"/>
              <a:t>phân</a:t>
            </a:r>
            <a:r>
              <a:rPr lang="en-US" sz="2400" dirty="0" smtClean="0"/>
              <a:t>: R</a:t>
            </a:r>
            <a:r>
              <a:rPr lang="en-US" sz="2400" baseline="-25000" dirty="0" smtClean="0"/>
              <a:t>d, q</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biến</a:t>
            </a:r>
            <a:r>
              <a:rPr lang="en-US" sz="2400" dirty="0" smtClean="0"/>
              <a:t> </a:t>
            </a:r>
            <a:r>
              <a:rPr lang="en-US" sz="2400" dirty="0" err="1" smtClean="0"/>
              <a:t>ngẫu</a:t>
            </a:r>
            <a:r>
              <a:rPr lang="en-US" sz="2400" dirty="0" smtClean="0"/>
              <a:t> </a:t>
            </a:r>
            <a:r>
              <a:rPr lang="en-US" sz="2400" dirty="0" err="1" smtClean="0"/>
              <a:t>nhiên</a:t>
            </a:r>
            <a:r>
              <a:rPr lang="en-US" sz="2400" dirty="0" smtClean="0"/>
              <a:t>:</a:t>
            </a:r>
          </a:p>
          <a:p>
            <a:pPr lvl="1" algn="just" eaLnBrk="1" hangingPunct="1">
              <a:defRPr/>
            </a:pPr>
            <a:r>
              <a:rPr lang="en-US" sz="2000" dirty="0" err="1" smtClean="0"/>
              <a:t>R</a:t>
            </a:r>
            <a:r>
              <a:rPr lang="en-US" sz="2000" baseline="-25000" dirty="0" err="1" smtClean="0"/>
              <a:t>d,q</a:t>
            </a:r>
            <a:r>
              <a:rPr lang="en-US" sz="2000" dirty="0" smtClean="0"/>
              <a:t> = 1 </a:t>
            </a:r>
            <a:r>
              <a:rPr lang="en-US" sz="2000" dirty="0" err="1" smtClean="0"/>
              <a:t>nếu</a:t>
            </a:r>
            <a:r>
              <a:rPr lang="en-US" sz="2000" dirty="0" smtClean="0"/>
              <a:t> d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q;</a:t>
            </a:r>
          </a:p>
          <a:p>
            <a:pPr lvl="1" algn="just" eaLnBrk="1" hangingPunct="1">
              <a:defRPr/>
            </a:pPr>
            <a:r>
              <a:rPr lang="en-US" sz="2000" dirty="0" err="1" smtClean="0"/>
              <a:t>R</a:t>
            </a:r>
            <a:r>
              <a:rPr lang="en-US" sz="2000" baseline="-25000" dirty="0" err="1" smtClean="0"/>
              <a:t>d,q</a:t>
            </a:r>
            <a:r>
              <a:rPr lang="en-US" sz="2000" dirty="0" smtClean="0"/>
              <a:t> = 0, </a:t>
            </a:r>
            <a:r>
              <a:rPr lang="en-US" sz="2000" dirty="0" err="1" smtClean="0"/>
              <a:t>nếu</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a:p>
            <a:pPr algn="just" eaLnBrk="1" hangingPunct="1">
              <a:defRPr/>
            </a:pPr>
            <a:r>
              <a:rPr lang="en-US" sz="2400" dirty="0" err="1" smtClean="0"/>
              <a:t>Xếp</a:t>
            </a:r>
            <a:r>
              <a:rPr lang="en-US" sz="2400" dirty="0" smtClean="0"/>
              <a:t> </a:t>
            </a:r>
            <a:r>
              <a:rPr lang="en-US" sz="2400" dirty="0" err="1" smtClean="0"/>
              <a:t>hạng</a:t>
            </a:r>
            <a:r>
              <a:rPr lang="en-US" sz="2400" dirty="0" smtClean="0"/>
              <a:t> </a:t>
            </a:r>
            <a:r>
              <a:rPr lang="en-US" sz="2400" dirty="0" err="1" smtClean="0"/>
              <a:t>theo</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là</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theo</a:t>
            </a:r>
            <a:r>
              <a:rPr lang="en-US" sz="2400" dirty="0" smtClean="0"/>
              <a:t> </a:t>
            </a:r>
            <a:r>
              <a:rPr lang="en-US" sz="2400" dirty="0" err="1" smtClean="0"/>
              <a:t>trật</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P(R=1|d, q).</a:t>
            </a:r>
            <a:endParaRPr lang="en-US" sz="20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Nguyên</a:t>
            </a:r>
            <a:r>
              <a:rPr lang="en-US" sz="3600" dirty="0" smtClean="0"/>
              <a:t> </a:t>
            </a:r>
            <a:r>
              <a:rPr lang="en-US" sz="3600" dirty="0" err="1" smtClean="0"/>
              <a:t>tắc</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2635423"/>
          </a:xfrm>
        </p:spPr>
        <p:txBody>
          <a:bodyPr/>
          <a:lstStyle/>
          <a:p>
            <a:pPr eaLnBrk="1" hangingPunct="1">
              <a:defRPr/>
            </a:pPr>
            <a:r>
              <a:rPr lang="en-US" sz="2800" dirty="0" smtClean="0"/>
              <a:t>PRP </a:t>
            </a:r>
            <a:r>
              <a:rPr lang="en-US" sz="2800" dirty="0" err="1" smtClean="0"/>
              <a:t>giản</a:t>
            </a:r>
            <a:r>
              <a:rPr lang="en-US" sz="2800" dirty="0" smtClean="0"/>
              <a:t> </a:t>
            </a:r>
            <a:r>
              <a:rPr lang="en-US" sz="2800" dirty="0" err="1"/>
              <a:t>lược</a:t>
            </a:r>
            <a:r>
              <a:rPr lang="en-US" sz="2800" dirty="0"/>
              <a:t> :</a:t>
            </a:r>
            <a:endParaRPr lang="en-US" sz="2800" dirty="0" smtClean="0"/>
          </a:p>
          <a:p>
            <a:pPr lvl="1" eaLnBrk="1" hangingPunct="1">
              <a:defRPr/>
            </a:pPr>
            <a:r>
              <a:rPr lang="en-US" sz="2400" dirty="0" err="1" smtClean="0"/>
              <a:t>Thứ</a:t>
            </a:r>
            <a:r>
              <a:rPr lang="en-US" sz="2400" dirty="0" smtClean="0"/>
              <a:t> </a:t>
            </a:r>
            <a:r>
              <a:rPr lang="en-US" sz="2400" dirty="0" err="1" smtClean="0"/>
              <a:t>tự</a:t>
            </a:r>
            <a:r>
              <a:rPr lang="en-US" sz="2400" dirty="0" smtClean="0"/>
              <a:t> </a:t>
            </a:r>
            <a:r>
              <a:rPr lang="en-US" sz="2400" dirty="0" err="1"/>
              <a:t>giảm</a:t>
            </a:r>
            <a:r>
              <a:rPr lang="en-US" sz="2400" dirty="0"/>
              <a:t> </a:t>
            </a:r>
            <a:r>
              <a:rPr lang="en-US" sz="2400" dirty="0" err="1"/>
              <a:t>dần</a:t>
            </a:r>
            <a:r>
              <a:rPr lang="en-US" sz="2400" dirty="0"/>
              <a:t> </a:t>
            </a:r>
            <a:r>
              <a:rPr lang="en-US" sz="2400" dirty="0" err="1"/>
              <a:t>xác</a:t>
            </a:r>
            <a:r>
              <a:rPr lang="en-US" sz="2400" dirty="0"/>
              <a:t> </a:t>
            </a:r>
            <a:r>
              <a:rPr lang="en-US" sz="2400" dirty="0" err="1"/>
              <a:t>suất</a:t>
            </a:r>
            <a:r>
              <a:rPr lang="en-US" sz="2400" dirty="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là</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nhất</a:t>
            </a:r>
            <a:r>
              <a:rPr lang="en-US" sz="2400" dirty="0" smtClean="0"/>
              <a:t>.</a:t>
            </a:r>
          </a:p>
          <a:p>
            <a:pPr eaLnBrk="1" hangingPunct="1">
              <a:defRPr/>
            </a:pPr>
            <a:r>
              <a:rPr lang="en-US" sz="2800" dirty="0" smtClean="0"/>
              <a:t>PRP </a:t>
            </a:r>
            <a:r>
              <a:rPr lang="en-US" sz="2800" dirty="0" err="1" smtClean="0"/>
              <a:t>đầy</a:t>
            </a:r>
            <a:r>
              <a:rPr lang="en-US" sz="2800" dirty="0" smtClean="0"/>
              <a:t> </a:t>
            </a:r>
            <a:r>
              <a:rPr lang="en-US" sz="2800" dirty="0" err="1" smtClean="0"/>
              <a:t>đủ</a:t>
            </a:r>
            <a:r>
              <a:rPr lang="en-US" sz="2800" dirty="0" smtClean="0"/>
              <a:t>:</a:t>
            </a:r>
          </a:p>
          <a:p>
            <a:pPr lvl="1" eaLnBrk="1" hangingPunct="1">
              <a:defRPr/>
            </a:pPr>
            <a:r>
              <a:rPr lang="en-US" sz="2400" dirty="0" smtClean="0"/>
              <a:t>IIR 11.2</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611560" y="4941168"/>
            <a:ext cx="8208912" cy="830997"/>
          </a:xfrm>
          <a:prstGeom prst="rect">
            <a:avLst/>
          </a:prstGeom>
          <a:noFill/>
        </p:spPr>
        <p:txBody>
          <a:bodyPr wrap="square" rtlCol="0">
            <a:spAutoFit/>
          </a:bodyPr>
          <a:lstStyle/>
          <a:p>
            <a:pPr algn="just"/>
            <a:r>
              <a:rPr lang="en-US" sz="2400" b="0" dirty="0" err="1" smtClean="0">
                <a:solidFill>
                  <a:schemeClr val="tx2"/>
                </a:solidFill>
              </a:rPr>
              <a:t>Nguyên</a:t>
            </a:r>
            <a:r>
              <a:rPr lang="en-US" sz="2400" b="0" dirty="0" smtClean="0">
                <a:solidFill>
                  <a:schemeClr val="tx2"/>
                </a:solidFill>
              </a:rPr>
              <a:t> </a:t>
            </a:r>
            <a:r>
              <a:rPr lang="en-US" sz="2400" b="0" dirty="0" err="1" smtClean="0">
                <a:solidFill>
                  <a:schemeClr val="tx2"/>
                </a:solidFill>
              </a:rPr>
              <a:t>tắc</a:t>
            </a:r>
            <a:r>
              <a:rPr lang="en-US" sz="2400" b="0" dirty="0" smtClean="0">
                <a:solidFill>
                  <a:schemeClr val="tx2"/>
                </a:solidFill>
              </a:rPr>
              <a:t> </a:t>
            </a:r>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PRP: The Probability Ranking Principle</a:t>
            </a:r>
            <a:endParaRPr lang="vi-VN" sz="2400" b="0" dirty="0">
              <a:solidFill>
                <a:schemeClr val="tx2"/>
              </a:solidFill>
            </a:endParaRPr>
          </a:p>
        </p:txBody>
      </p:sp>
    </p:spTree>
    <p:extLst>
      <p:ext uri="{BB962C8B-B14F-4D97-AF65-F5344CB8AC3E}">
        <p14:creationId xmlns:p14="http://schemas.microsoft.com/office/powerpoint/2010/main" val="1844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3643312"/>
          </a:xfrm>
        </p:spPr>
        <p:txBody>
          <a:bodyPr/>
          <a:lstStyle/>
          <a:p>
            <a:pPr marL="0" indent="0" algn="just" eaLnBrk="1" hangingPunct="1">
              <a:buNone/>
              <a:defRPr/>
            </a:pPr>
            <a:r>
              <a:rPr lang="en-US" sz="2800" dirty="0" smtClean="0"/>
              <a:t>“</a:t>
            </a:r>
            <a:r>
              <a:rPr lang="en-US" sz="2800" dirty="0" err="1"/>
              <a:t>Với</a:t>
            </a:r>
            <a:r>
              <a:rPr lang="en-US" sz="2800" dirty="0"/>
              <a:t> </a:t>
            </a:r>
            <a:r>
              <a:rPr lang="en-US" sz="2800" dirty="0" err="1"/>
              <a:t>một</a:t>
            </a:r>
            <a:r>
              <a:rPr lang="en-US" sz="2800" dirty="0"/>
              <a:t> </a:t>
            </a:r>
            <a:r>
              <a:rPr lang="en-US" sz="2800" dirty="0" err="1"/>
              <a:t>truy</a:t>
            </a:r>
            <a:r>
              <a:rPr lang="en-US" sz="2800" dirty="0"/>
              <a:t> </a:t>
            </a:r>
            <a:r>
              <a:rPr lang="en-US" sz="2800" dirty="0" err="1" smtClean="0"/>
              <a:t>vấn</a:t>
            </a:r>
            <a:r>
              <a:rPr lang="en-US" sz="2800" dirty="0" smtClean="0"/>
              <a:t>, </a:t>
            </a:r>
            <a:r>
              <a:rPr lang="en-US" sz="2800" dirty="0" err="1"/>
              <a:t>nếu</a:t>
            </a:r>
            <a:r>
              <a:rPr lang="en-US" sz="2800" dirty="0"/>
              <a:t> </a:t>
            </a:r>
            <a:r>
              <a:rPr lang="en-US" sz="2800" dirty="0" err="1" smtClean="0"/>
              <a:t>đã</a:t>
            </a:r>
            <a:r>
              <a:rPr lang="en-US" sz="2800" dirty="0" smtClean="0"/>
              <a:t> </a:t>
            </a:r>
            <a:r>
              <a:rPr lang="en-US" sz="2800" dirty="0" err="1" smtClean="0"/>
              <a:t>biết</a:t>
            </a:r>
            <a:r>
              <a:rPr lang="en-US" sz="2800" dirty="0" smtClean="0"/>
              <a:t> </a:t>
            </a:r>
            <a:r>
              <a:rPr lang="en-US" sz="2800" dirty="0" err="1" smtClean="0"/>
              <a:t>vài</a:t>
            </a:r>
            <a:r>
              <a:rPr lang="en-US" sz="2800" dirty="0" smtClean="0"/>
              <a:t> </a:t>
            </a:r>
            <a:r>
              <a:rPr lang="en-US" sz="2800" dirty="0" err="1"/>
              <a:t>văn</a:t>
            </a:r>
            <a:r>
              <a:rPr lang="en-US" sz="2800" dirty="0"/>
              <a:t> </a:t>
            </a:r>
            <a:r>
              <a:rPr lang="en-US" sz="2800" dirty="0" err="1"/>
              <a:t>bản</a:t>
            </a:r>
            <a:r>
              <a:rPr lang="en-US" sz="2800" dirty="0"/>
              <a:t> </a:t>
            </a:r>
            <a:r>
              <a:rPr lang="en-US" sz="2800" dirty="0" err="1" smtClean="0"/>
              <a:t>phù</a:t>
            </a:r>
            <a:r>
              <a:rPr lang="en-US" sz="2800" dirty="0" smtClean="0"/>
              <a:t> </a:t>
            </a:r>
            <a:r>
              <a:rPr lang="en-US" sz="2800" dirty="0" err="1"/>
              <a:t>hợp</a:t>
            </a:r>
            <a:r>
              <a:rPr lang="en-US" sz="2800" dirty="0"/>
              <a:t>, </a:t>
            </a:r>
            <a:r>
              <a:rPr lang="en-US" sz="2800" dirty="0" err="1"/>
              <a:t>thì</a:t>
            </a:r>
            <a:r>
              <a:rPr lang="en-US" sz="2800" dirty="0"/>
              <a:t> </a:t>
            </a:r>
            <a:r>
              <a:rPr lang="en-US" sz="2800" dirty="0" err="1" smtClean="0"/>
              <a:t>nên</a:t>
            </a:r>
            <a:r>
              <a:rPr lang="en-US" sz="2800" dirty="0" smtClean="0"/>
              <a:t> </a:t>
            </a:r>
            <a:r>
              <a:rPr lang="en-US" sz="2800" dirty="0" err="1" smtClean="0"/>
              <a:t>tăng</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a:t>văn</a:t>
            </a:r>
            <a:r>
              <a:rPr lang="en-US" sz="2800" dirty="0"/>
              <a:t> </a:t>
            </a:r>
            <a:r>
              <a:rPr lang="en-US" sz="2800" dirty="0" err="1"/>
              <a:t>bản</a:t>
            </a:r>
            <a:r>
              <a:rPr lang="en-US" sz="2800" dirty="0"/>
              <a:t> </a:t>
            </a:r>
            <a:r>
              <a:rPr lang="en-US" sz="2800" dirty="0" err="1"/>
              <a:t>đó</a:t>
            </a:r>
            <a:r>
              <a:rPr lang="en-US" sz="2800" dirty="0"/>
              <a:t> </a:t>
            </a:r>
            <a:r>
              <a:rPr lang="en-US" sz="2800" dirty="0" err="1" smtClean="0"/>
              <a:t>khi</a:t>
            </a:r>
            <a:r>
              <a:rPr lang="en-US" sz="2800" dirty="0" smtClean="0"/>
              <a:t> </a:t>
            </a:r>
            <a:r>
              <a:rPr lang="en-US" sz="2800" dirty="0" err="1" smtClean="0"/>
              <a:t>tìm</a:t>
            </a:r>
            <a:r>
              <a:rPr lang="en-US" sz="2800" dirty="0" smtClean="0"/>
              <a:t> </a:t>
            </a:r>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khác</a:t>
            </a:r>
            <a:r>
              <a:rPr lang="en-US" sz="2800" dirty="0" smtClean="0"/>
              <a:t>.</a:t>
            </a:r>
          </a:p>
          <a:p>
            <a:pPr marL="0" indent="0" algn="just" eaLnBrk="1" hangingPunct="1">
              <a:buNone/>
              <a:defRPr/>
            </a:pPr>
            <a:r>
              <a:rPr lang="en-US" sz="2800" dirty="0" err="1" smtClean="0"/>
              <a:t>Có</a:t>
            </a:r>
            <a:r>
              <a:rPr lang="en-US" sz="2800" dirty="0" smtClean="0"/>
              <a:t> </a:t>
            </a:r>
            <a:r>
              <a:rPr lang="en-US" sz="2800" dirty="0" err="1" smtClean="0"/>
              <a:t>thể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cách</a:t>
            </a:r>
            <a:r>
              <a:rPr lang="en-US" sz="2800" dirty="0" smtClean="0"/>
              <a:t> </a:t>
            </a:r>
            <a:r>
              <a:rPr lang="en-US" sz="2800" dirty="0" err="1" smtClean="0"/>
              <a:t>tính</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từ</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về</a:t>
            </a:r>
            <a:r>
              <a:rPr lang="en-US" sz="2800" dirty="0" smtClean="0"/>
              <a:t> </a:t>
            </a:r>
            <a:r>
              <a:rPr lang="en-US" sz="2800" dirty="0" err="1" smtClean="0"/>
              <a:t>phân</a:t>
            </a:r>
            <a:r>
              <a:rPr lang="en-US" sz="2800" dirty="0" smtClean="0"/>
              <a:t> </a:t>
            </a:r>
            <a:r>
              <a:rPr lang="en-US" sz="2800" dirty="0" err="1" smtClean="0"/>
              <a:t>bố</a:t>
            </a:r>
            <a:r>
              <a:rPr lang="en-US" sz="2800" dirty="0" smtClean="0"/>
              <a:t> </a:t>
            </a:r>
            <a:r>
              <a:rPr lang="en-US" sz="2800" dirty="0" err="1" smtClean="0"/>
              <a:t>từ</a:t>
            </a:r>
            <a:r>
              <a:rPr lang="en-US" sz="2800" dirty="0" smtClean="0"/>
              <a:t> </a:t>
            </a:r>
            <a:r>
              <a:rPr lang="en-US" sz="2800" dirty="0" err="1" smtClean="0"/>
              <a:t>vựng</a:t>
            </a:r>
            <a:r>
              <a:rPr lang="en-US" sz="2800" dirty="0" smtClean="0"/>
              <a:t> </a:t>
            </a:r>
            <a:r>
              <a:rPr lang="en-US" sz="2800" dirty="0" err="1" smtClean="0"/>
              <a:t>và</a:t>
            </a:r>
            <a:r>
              <a:rPr lang="en-US" sz="2800" dirty="0" smtClean="0"/>
              <a:t> </a:t>
            </a:r>
            <a:r>
              <a:rPr lang="en-US" sz="2800" dirty="0" err="1" smtClean="0"/>
              <a:t>luật</a:t>
            </a:r>
            <a:r>
              <a:rPr lang="en-US" sz="2800" dirty="0" smtClean="0"/>
              <a:t> Bayes”</a:t>
            </a:r>
          </a:p>
          <a:p>
            <a:pPr marL="0" indent="0" algn="r" eaLnBrk="1" hangingPunct="1">
              <a:buNone/>
              <a:defRPr/>
            </a:pPr>
            <a:r>
              <a:rPr lang="en-US" sz="2800" dirty="0" smtClean="0"/>
              <a:t>[Van </a:t>
            </a:r>
            <a:r>
              <a:rPr lang="en-US" sz="2800" dirty="0" err="1" smtClean="0"/>
              <a:t>Rijsbergen</a:t>
            </a:r>
            <a:r>
              <a:rPr lang="en-US" sz="2800" dirty="0" smtClean="0"/>
              <a:t>]</a:t>
            </a:r>
            <a:endParaRPr lang="en-US" sz="2800" dirty="0"/>
          </a:p>
          <a:p>
            <a:pPr eaLnBrk="1" hangingPunct="1">
              <a:defRPr/>
            </a:pPr>
            <a:endParaRPr lang="en-US" sz="24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
        <p:nvSpPr>
          <p:cNvPr id="5" name="TextBox 4"/>
          <p:cNvSpPr txBox="1"/>
          <p:nvPr/>
        </p:nvSpPr>
        <p:spPr>
          <a:xfrm>
            <a:off x="539552" y="5854714"/>
            <a:ext cx="8208912" cy="461665"/>
          </a:xfrm>
          <a:prstGeom prst="rect">
            <a:avLst/>
          </a:prstGeom>
          <a:noFill/>
        </p:spPr>
        <p:txBody>
          <a:bodyPr wrap="square" rtlCol="0">
            <a:spAutoFit/>
          </a:bodyPr>
          <a:lstStyle/>
          <a:p>
            <a:pPr algn="just"/>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theo</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Probabilistic Ranking</a:t>
            </a:r>
            <a:endParaRPr lang="vi-VN" sz="2400" b="0" dirty="0">
              <a:solidFill>
                <a:schemeClr val="tx2"/>
              </a:solidFill>
            </a:endParaRPr>
          </a:p>
        </p:txBody>
      </p:sp>
    </p:spTree>
    <p:extLst>
      <p:ext uri="{BB962C8B-B14F-4D97-AF65-F5344CB8AC3E}">
        <p14:creationId xmlns:p14="http://schemas.microsoft.com/office/powerpoint/2010/main" val="315408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solidFill>
                  <a:schemeClr val="bg1">
                    <a:lumMod val="65000"/>
                  </a:schemeClr>
                </a:solidFill>
              </a:rPr>
              <a:t>Phương</a:t>
            </a:r>
            <a:r>
              <a:rPr lang="en-US" sz="2800" dirty="0" smtClean="0">
                <a:solidFill>
                  <a:schemeClr val="bg1">
                    <a:lumMod val="65000"/>
                  </a:schemeClr>
                </a:solidFill>
              </a:rPr>
              <a:t> </a:t>
            </a:r>
            <a:r>
              <a:rPr lang="en-US" sz="2800" dirty="0" err="1" smtClean="0">
                <a:solidFill>
                  <a:schemeClr val="bg1">
                    <a:lumMod val="65000"/>
                  </a:schemeClr>
                </a:solidFill>
              </a:rPr>
              <a:t>pháp</a:t>
            </a:r>
            <a:r>
              <a:rPr lang="en-US" sz="2800" dirty="0" smtClean="0">
                <a:solidFill>
                  <a:schemeClr val="bg1">
                    <a:lumMod val="65000"/>
                  </a:schemeClr>
                </a:solidFill>
              </a:rPr>
              <a:t> </a:t>
            </a:r>
            <a:r>
              <a:rPr lang="en-US" sz="2800" dirty="0" err="1" smtClean="0">
                <a:solidFill>
                  <a:schemeClr val="bg1">
                    <a:lumMod val="65000"/>
                  </a:schemeClr>
                </a:solidFill>
              </a:rPr>
              <a:t>tìm</a:t>
            </a:r>
            <a:r>
              <a:rPr lang="en-US" sz="2800" dirty="0" smtClean="0">
                <a:solidFill>
                  <a:schemeClr val="bg1">
                    <a:lumMod val="65000"/>
                  </a:schemeClr>
                </a:solidFill>
              </a:rPr>
              <a:t> </a:t>
            </a:r>
            <a:r>
              <a:rPr lang="en-US" sz="2800" dirty="0" err="1" smtClean="0">
                <a:solidFill>
                  <a:schemeClr val="bg1">
                    <a:lumMod val="65000"/>
                  </a:schemeClr>
                </a:solidFill>
              </a:rPr>
              <a:t>kiếm</a:t>
            </a:r>
            <a:r>
              <a:rPr lang="en-US" sz="2800" dirty="0" smtClean="0">
                <a:solidFill>
                  <a:schemeClr val="bg1">
                    <a:lumMod val="65000"/>
                  </a:schemeClr>
                </a:solidFill>
              </a:rPr>
              <a:t> </a:t>
            </a:r>
            <a:r>
              <a:rPr lang="en-US" sz="2800" dirty="0" err="1" smtClean="0">
                <a:solidFill>
                  <a:schemeClr val="bg1">
                    <a:lumMod val="65000"/>
                  </a:schemeClr>
                </a:solidFill>
              </a:rPr>
              <a:t>dựa</a:t>
            </a:r>
            <a:r>
              <a:rPr lang="en-US" sz="2800" dirty="0" smtClean="0">
                <a:solidFill>
                  <a:schemeClr val="bg1">
                    <a:lumMod val="65000"/>
                  </a:schemeClr>
                </a:solidFill>
              </a:rPr>
              <a:t> </a:t>
            </a:r>
            <a:r>
              <a:rPr lang="en-US" sz="2800" dirty="0" err="1" smtClean="0">
                <a:solidFill>
                  <a:schemeClr val="bg1">
                    <a:lumMod val="65000"/>
                  </a:schemeClr>
                </a:solidFill>
              </a:rPr>
              <a:t>trên</a:t>
            </a:r>
            <a:r>
              <a:rPr lang="en-US" sz="2800" dirty="0" smtClean="0">
                <a:solidFill>
                  <a:schemeClr val="bg1">
                    <a:lumMod val="65000"/>
                  </a:schemeClr>
                </a:solidFill>
              </a:rPr>
              <a:t> </a:t>
            </a:r>
            <a:r>
              <a:rPr lang="en-US" sz="2800" dirty="0" err="1" smtClean="0">
                <a:solidFill>
                  <a:schemeClr val="bg1">
                    <a:lumMod val="65000"/>
                  </a:schemeClr>
                </a:solidFill>
              </a:rPr>
              <a:t>xác</a:t>
            </a:r>
            <a:r>
              <a:rPr lang="en-US" sz="2800" dirty="0" smtClean="0">
                <a:solidFill>
                  <a:schemeClr val="bg1">
                    <a:lumMod val="65000"/>
                  </a:schemeClr>
                </a:solidFill>
              </a:rPr>
              <a:t> </a:t>
            </a:r>
            <a:r>
              <a:rPr lang="en-US" sz="2800" dirty="0" err="1" smtClean="0">
                <a:solidFill>
                  <a:schemeClr val="bg1">
                    <a:lumMod val="65000"/>
                  </a:schemeClr>
                </a:solidFill>
              </a:rPr>
              <a:t>suất</a:t>
            </a:r>
            <a:endParaRPr lang="en-US" sz="2800" dirty="0" smtClean="0">
              <a:solidFill>
                <a:schemeClr val="bg1">
                  <a:lumMod val="65000"/>
                </a:schemeClr>
              </a:solidFill>
            </a:endParaRPr>
          </a:p>
          <a:p>
            <a:pPr algn="just" eaLnBrk="1" hangingPunct="1">
              <a:defRPr/>
            </a:pP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5902</TotalTime>
  <Words>1631</Words>
  <Application>Microsoft Office PowerPoint</Application>
  <PresentationFormat>On-screen Show (4:3)</PresentationFormat>
  <Paragraphs>206</Paragraphs>
  <Slides>36</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0" baseType="lpstr">
      <vt:lpstr>Палитра</vt:lpstr>
      <vt:lpstr>Equation</vt:lpstr>
      <vt:lpstr>Формула</vt:lpstr>
      <vt:lpstr>Документ</vt:lpstr>
      <vt:lpstr>IT4853 Tìm kiếm và trình diễn thông tin</vt:lpstr>
      <vt:lpstr>Nội dung chính</vt:lpstr>
      <vt:lpstr>Lý thuyết xác suất trong tìm kiếm thông tin</vt:lpstr>
      <vt:lpstr>PowerPoint Presentation</vt:lpstr>
      <vt:lpstr>PowerPoint Presentation</vt:lpstr>
      <vt:lpstr>Vấn đề xếp hạng theo xác suất</vt:lpstr>
      <vt:lpstr>Nguyên tắc xếp hạng xác suất</vt:lpstr>
      <vt:lpstr>Xếp hạng theo xác suất</vt:lpstr>
      <vt:lpstr>Nội dung chính</vt:lpstr>
      <vt:lpstr>Lý thuyết xác suất căn bản</vt:lpstr>
      <vt:lpstr>Lý thuyết xác suất căn bản  (2)</vt:lpstr>
      <vt:lpstr>Lý thuyết xác suất căn bản (3)</vt:lpstr>
      <vt:lpstr>Mô hình nhị phân độc lập</vt:lpstr>
      <vt:lpstr>Mô hình nhị phân độc lập (1)</vt:lpstr>
      <vt:lpstr>Mô hình nhị phân độc lập (2)</vt:lpstr>
      <vt:lpstr>Mô hình nhị phân độc lập (3)</vt:lpstr>
      <vt:lpstr>PowerPoint Presentation</vt:lpstr>
      <vt:lpstr>Mô hình nhị phân độc lập (4)</vt:lpstr>
      <vt:lpstr>Mô hình nhị phân độc lập (5)</vt:lpstr>
      <vt:lpstr>Mô hình nhị phân độc lập (6)</vt:lpstr>
      <vt:lpstr>Những số liệu thống kê cơ bản</vt:lpstr>
      <vt:lpstr>Trọng số của thuật ngữ</vt:lpstr>
      <vt:lpstr>Tính toán xác suất/từ</vt:lpstr>
      <vt:lpstr>Ví dụ mô hình xác suất</vt:lpstr>
      <vt:lpstr>Cải thiện xếp hạng</vt:lpstr>
      <vt:lpstr>Ví dụ trọng số phù hợp</vt:lpstr>
      <vt:lpstr>Xác định pi và ri nhờ vòng lặp </vt:lpstr>
      <vt:lpstr>Tổng kết mô hình BIM</vt:lpstr>
      <vt:lpstr>Nội dung chính</vt:lpstr>
      <vt:lpstr>Okapi BM25</vt:lpstr>
      <vt:lpstr>Trọng số Okapi</vt:lpstr>
      <vt:lpstr>Trọng số Okapi BM25</vt:lpstr>
      <vt:lpstr>Trọng số Okapi</vt:lpstr>
      <vt:lpstr>Tính trọng số Okapi BM25</vt:lpstr>
      <vt:lpstr>Khi có thông tin về văn bản phù hợp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1805</cp:revision>
  <dcterms:created xsi:type="dcterms:W3CDTF">2013-06-24T04:34:24Z</dcterms:created>
  <dcterms:modified xsi:type="dcterms:W3CDTF">2016-09-29T15:15:11Z</dcterms:modified>
</cp:coreProperties>
</file>